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8" r:id="rId4"/>
    <p:sldId id="258" r:id="rId5"/>
    <p:sldId id="290" r:id="rId6"/>
    <p:sldId id="292" r:id="rId7"/>
    <p:sldId id="293" r:id="rId8"/>
    <p:sldId id="294" r:id="rId9"/>
    <p:sldId id="295" r:id="rId10"/>
    <p:sldId id="297" r:id="rId11"/>
    <p:sldId id="259" r:id="rId12"/>
    <p:sldId id="260" r:id="rId13"/>
    <p:sldId id="263" r:id="rId14"/>
    <p:sldId id="298" r:id="rId15"/>
    <p:sldId id="262" r:id="rId16"/>
    <p:sldId id="304" r:id="rId17"/>
    <p:sldId id="303" r:id="rId18"/>
    <p:sldId id="302" r:id="rId19"/>
    <p:sldId id="299" r:id="rId20"/>
    <p:sldId id="284" r:id="rId21"/>
    <p:sldId id="286" r:id="rId22"/>
    <p:sldId id="301" r:id="rId23"/>
    <p:sldId id="300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973C9-25B1-41AB-B43B-1787D5962F68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982AA-09BE-4352-B192-7D1237487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penfriend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penpalsclub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Мотивационные ресурсы процесса иноязычного образования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89038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Работа с газетными материалами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468544" cy="500141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Во-первых, газетная лексика является актуальной и современной. Через ее призму учащиеся понимают особенности стилистики и новые явления в языке.</a:t>
            </a:r>
          </a:p>
          <a:p>
            <a:r>
              <a:rPr lang="ru-RU" dirty="0" smtClean="0"/>
              <a:t>Во-вторых, информация, содержащаяся в газетных публикациях, помогает школьникам понять современные тенденции в обществе, повысить их культурологическую компетенцию.</a:t>
            </a:r>
          </a:p>
          <a:p>
            <a:r>
              <a:rPr lang="ru-RU" dirty="0" smtClean="0"/>
              <a:t>В-третьих, газетные материалы содержат дискуссионные вопросы, которые помогают организовать обсуждение и тем самым развивают навыки успешного общения с использованием лексических единиц по заданной теме.</a:t>
            </a:r>
          </a:p>
          <a:p>
            <a:r>
              <a:rPr lang="ru-RU" u="sng" dirty="0" smtClean="0"/>
              <a:t>http://englishon-line.narod.ru/gaseti.html</a:t>
            </a:r>
            <a:endParaRPr lang="ru-RU" dirty="0" smtClean="0"/>
          </a:p>
          <a:p>
            <a:r>
              <a:rPr lang="ru-RU" u="sng" dirty="0" smtClean="0"/>
              <a:t>http://www.bbc.com/news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Переписка учеников с англоязычными сверстниками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омогает :</a:t>
            </a:r>
          </a:p>
          <a:p>
            <a:r>
              <a:rPr lang="ru-RU" dirty="0" smtClean="0"/>
              <a:t>значительно </a:t>
            </a:r>
            <a:r>
              <a:rPr lang="ru-RU" dirty="0"/>
              <a:t>повысить </a:t>
            </a:r>
            <a:r>
              <a:rPr lang="ru-RU" dirty="0" err="1"/>
              <a:t>идиоматичность</a:t>
            </a:r>
            <a:r>
              <a:rPr lang="ru-RU" dirty="0"/>
              <a:t> речи </a:t>
            </a:r>
            <a:r>
              <a:rPr lang="ru-RU" dirty="0" smtClean="0"/>
              <a:t> </a:t>
            </a:r>
            <a:r>
              <a:rPr lang="ru-RU" dirty="0"/>
              <a:t>учеников, </a:t>
            </a:r>
            <a:endParaRPr lang="ru-RU" dirty="0" smtClean="0"/>
          </a:p>
          <a:p>
            <a:r>
              <a:rPr lang="ru-RU" dirty="0" smtClean="0"/>
              <a:t>усвоить клише </a:t>
            </a:r>
            <a:r>
              <a:rPr lang="ru-RU" dirty="0"/>
              <a:t>или речевую конструкцию, </a:t>
            </a:r>
            <a:endParaRPr lang="ru-RU" dirty="0" smtClean="0"/>
          </a:p>
          <a:p>
            <a:r>
              <a:rPr lang="ru-RU" dirty="0" smtClean="0"/>
              <a:t>расширить </a:t>
            </a:r>
            <a:r>
              <a:rPr lang="ru-RU" dirty="0"/>
              <a:t>словарный </a:t>
            </a:r>
            <a:r>
              <a:rPr lang="ru-RU" dirty="0" smtClean="0"/>
              <a:t>запас, </a:t>
            </a:r>
          </a:p>
          <a:p>
            <a:r>
              <a:rPr lang="ru-RU" dirty="0" smtClean="0"/>
              <a:t>возможность практики английского с носителями языка.</a:t>
            </a:r>
          </a:p>
          <a:p>
            <a:r>
              <a:rPr lang="ru-RU" u="sng" dirty="0" smtClean="0">
                <a:hlinkClick r:id="rId3"/>
              </a:rPr>
              <a:t>http://www.globalpenfriends.com/</a:t>
            </a:r>
            <a:endParaRPr lang="ru-RU" u="sng" dirty="0" smtClean="0"/>
          </a:p>
          <a:p>
            <a:r>
              <a:rPr lang="en-US" u="sng" dirty="0" smtClean="0">
                <a:hlinkClick r:id="rId4"/>
              </a:rPr>
              <a:t>https://vk.com/penpalsclub</a:t>
            </a:r>
            <a:endParaRPr lang="ru-RU" u="sng" dirty="0" smtClean="0"/>
          </a:p>
          <a:p>
            <a:endParaRPr lang="ru-RU" u="sng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Встречи и дискуссии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 </a:t>
            </a:r>
            <a:r>
              <a:rPr lang="ru-RU" b="1" dirty="0"/>
              <a:t>носителями языка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попрактиковаться в устной речи с носителями языка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сформировать навыки </a:t>
            </a:r>
            <a:r>
              <a:rPr lang="ru-RU" dirty="0" err="1"/>
              <a:t>аудирования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ученики </a:t>
            </a:r>
            <a:r>
              <a:rPr lang="ru-RU" dirty="0"/>
              <a:t>могут объективно оценить свой уровень английского, что подстёгивает многих к углублению своих знаний. </a:t>
            </a:r>
            <a:endParaRPr lang="ru-RU" dirty="0" smtClean="0"/>
          </a:p>
          <a:p>
            <a:r>
              <a:rPr lang="ru-RU" dirty="0" smtClean="0"/>
              <a:t>развивать </a:t>
            </a:r>
            <a:r>
              <a:rPr lang="ru-RU" dirty="0"/>
              <a:t>умение чёткого и ясного выражения своей мысли и аргументированного отстаивания своей точки зрения в дискуссии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помогает </a:t>
            </a:r>
            <a:r>
              <a:rPr lang="ru-RU" dirty="0"/>
              <a:t>школьникам преодолеть психологический барьер, возникающий при первом общении с иностранцами.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733054"/>
          </a:xfrm>
        </p:spPr>
        <p:txBody>
          <a:bodyPr/>
          <a:lstStyle/>
          <a:p>
            <a:r>
              <a:rPr lang="ru-RU" b="1" dirty="0" smtClean="0"/>
              <a:t>Предметные олимпиады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908720"/>
            <a:ext cx="9721080" cy="63367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Цель олимпиады </a:t>
            </a:r>
            <a:r>
              <a:rPr lang="ru-RU" dirty="0" smtClean="0"/>
              <a:t>– мотивация обучающихся к изучению</a:t>
            </a:r>
          </a:p>
          <a:p>
            <a:pPr>
              <a:buNone/>
            </a:pPr>
            <a:r>
              <a:rPr lang="ru-RU" dirty="0" smtClean="0"/>
              <a:t>     английского языка; организация и проведение независимого и объективного контроля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навыков и умений в различных видах речевой деятельности.</a:t>
            </a:r>
          </a:p>
          <a:p>
            <a:pPr>
              <a:buNone/>
            </a:pPr>
            <a:r>
              <a:rPr lang="ru-RU" b="1" dirty="0" smtClean="0"/>
              <a:t>     Задачи олимпиады:</a:t>
            </a:r>
          </a:p>
          <a:p>
            <a:r>
              <a:rPr lang="ru-RU" dirty="0" smtClean="0"/>
              <a:t>Выявление и развитие у обучающихся творческих способностей и интереса к научно-исследовательской деятельности.</a:t>
            </a:r>
          </a:p>
          <a:p>
            <a:r>
              <a:rPr lang="ru-RU" dirty="0" smtClean="0"/>
              <a:t>Пропаганда научных знаний, развитие сотрудничества с образовательными организациями, реализующими программы высшего профессионального образования.</a:t>
            </a:r>
          </a:p>
          <a:p>
            <a:r>
              <a:rPr lang="ru-RU" dirty="0" smtClean="0"/>
              <a:t>Создание необходимых условий для поддержки одаренных детей, в том числе оказание содействия в их ориентации и продолжении образования.</a:t>
            </a:r>
          </a:p>
          <a:p>
            <a:r>
              <a:rPr lang="ru-RU" dirty="0" smtClean="0"/>
              <a:t>Обеспечение мониторинга уровня владения иностранным языком обучающимися различных групп.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Дистанционные олимпиады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Участие в дистанционных олимпиадах является эффективным способом обучения, самореализации и повышения образовательного уровня школьников. Дистанционные олимпиады мотивируют учащихся на проверку своих знаний, на самоутверждение, на подготовку к экзаменам, на раскрытие своего творческого потенциала. Участие в дистанционных олимпиадах выявляет школьников, интересующихся английским языком и желающих продолжить интенсивное изучение иностранного языка в старших классах.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7171" name="Picture 3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Внеурочная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ru-RU" dirty="0" smtClean="0"/>
              <a:t>Данный вид деятельности помогает преодолевать трудности в обучении и самоутверждении учащихся, поскольку позволяет им раскрывать свои возможности и способности. Внеурочная работа увеличивает пространство, в котором школьники могут развивать свою творческую и познавательную активность, реализовывать свои лучшие личностные качества</a:t>
            </a:r>
            <a:endParaRPr lang="ru-RU" dirty="0"/>
          </a:p>
        </p:txBody>
      </p:sp>
      <p:pic>
        <p:nvPicPr>
          <p:cNvPr id="7" name="Рисунок 6" descr="ted-in-the-class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60648" y="1340768"/>
            <a:ext cx="3429024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76672" y="-1035496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Конкурс театральных постановок на английском языке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-252536" y="1628799"/>
            <a:ext cx="10873208" cy="338437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Театральные постановки используются для решения комплексных задач усвоения нового материала, закрепления и развития творческих способностей, а также для формирования </a:t>
            </a:r>
            <a:r>
              <a:rPr lang="ru-RU" dirty="0" err="1" smtClean="0"/>
              <a:t>общеучебных</a:t>
            </a:r>
            <a:r>
              <a:rPr lang="ru-RU" dirty="0" smtClean="0"/>
              <a:t> умений.</a:t>
            </a:r>
          </a:p>
          <a:p>
            <a:r>
              <a:rPr lang="ru-RU" dirty="0" smtClean="0"/>
              <a:t>Дети знакомятся с яркими литературными произведениями английского языка, пробуют себя в речи на иностранном языке, а эмоциональная атмосфера театра создает положительную мотивацию.</a:t>
            </a:r>
            <a:endParaRPr lang="ru-RU" dirty="0"/>
          </a:p>
        </p:txBody>
      </p:sp>
      <p:pic>
        <p:nvPicPr>
          <p:cNvPr id="48130" name="Picture 2" descr="C:\Users\Гульшат\Desktop\13315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653136"/>
            <a:ext cx="3168352" cy="2376264"/>
          </a:xfrm>
          <a:prstGeom prst="rect">
            <a:avLst/>
          </a:prstGeom>
          <a:noFill/>
        </p:spPr>
      </p:pic>
      <p:pic>
        <p:nvPicPr>
          <p:cNvPr id="48131" name="Picture 3" descr="C:\Users\Гульшат\Desktop\13315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509120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2696" y="-1683568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Проектная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6203032" cy="5661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Способствует: </a:t>
            </a:r>
          </a:p>
          <a:p>
            <a:r>
              <a:rPr lang="ru-RU" dirty="0" smtClean="0"/>
              <a:t>развитию </a:t>
            </a:r>
            <a:r>
              <a:rPr lang="ru-RU" dirty="0"/>
              <a:t>коммуникативных навыков у школьников, </a:t>
            </a:r>
            <a:endParaRPr lang="ru-RU" dirty="0" smtClean="0"/>
          </a:p>
          <a:p>
            <a:r>
              <a:rPr lang="ru-RU" dirty="0" smtClean="0"/>
              <a:t>обогащает </a:t>
            </a:r>
            <a:r>
              <a:rPr lang="ru-RU" dirty="0"/>
              <a:t>знания по предмету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помогает раскрыть и проявить творческие способности ребенка, </a:t>
            </a:r>
            <a:endParaRPr lang="ru-RU" dirty="0" smtClean="0"/>
          </a:p>
          <a:p>
            <a:r>
              <a:rPr lang="ru-RU" dirty="0" smtClean="0"/>
              <a:t>побороть </a:t>
            </a:r>
            <a:r>
              <a:rPr lang="ru-RU" dirty="0"/>
              <a:t>боязнь говорить на английском языке. </a:t>
            </a:r>
          </a:p>
        </p:txBody>
      </p:sp>
      <p:pic>
        <p:nvPicPr>
          <p:cNvPr id="5" name="Рисунок 4" descr="okruzhnov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060848"/>
            <a:ext cx="3024930" cy="2271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Применение новых информационных технологий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Широкое распространение получило использование презентаций. Они удобны и для учителя, и для учеников. Презентация, помимо текста, может включать в себя иллюстрации, графики, таблицы, видео и музыкальное сопровождение.</a:t>
            </a:r>
            <a:endParaRPr lang="ru-RU" b="1" dirty="0" smtClean="0"/>
          </a:p>
          <a:p>
            <a:r>
              <a:rPr lang="ru-RU" dirty="0" smtClean="0"/>
              <a:t>Всё более популярным становится компьютерное тестирование. Этот способ контроля вызывает положительные эмоции у учащихся.</a:t>
            </a:r>
            <a:endParaRPr lang="ru-RU" b="1" dirty="0" smtClean="0"/>
          </a:p>
          <a:p>
            <a:r>
              <a:rPr lang="ru-RU" dirty="0" smtClean="0"/>
              <a:t>Эффективным способом повышения интереса учащихся к изучению иностранного языка является использование электронных учебников. Это повышает наглядность и увлекательность урока, визуализирует урок с помощью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элементов, которые, в отличие от плакатов, можно корректировать по мере необходимости.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5" name="Рисунок 4" descr="e5024c469631e7a5114b0f5b7648af8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5301208"/>
            <a:ext cx="3211168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Нетрадиционные формы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урок - спектакль,</a:t>
            </a:r>
          </a:p>
          <a:p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урок - праздник,        </a:t>
            </a:r>
          </a:p>
          <a:p>
            <a:r>
              <a:rPr lang="ru-RU" b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видеоурок</a:t>
            </a:r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урок - экскурсия,</a:t>
            </a:r>
          </a:p>
          <a:p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урок – интервью,</a:t>
            </a:r>
          </a:p>
          <a:p>
            <a:r>
              <a:rPr lang="ru-RU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урок  -конференция</a:t>
            </a:r>
            <a:endParaRPr lang="ru-RU" b="1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008" y="1412776"/>
            <a:ext cx="874948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«Мотивация – это ключ к  успешному обучению» </a:t>
            </a:r>
          </a:p>
          <a:p>
            <a:pPr algn="r">
              <a:buNone/>
            </a:pPr>
            <a:r>
              <a:rPr lang="ru-RU" sz="4000" dirty="0" err="1" smtClean="0"/>
              <a:t>Норман</a:t>
            </a:r>
            <a:r>
              <a:rPr lang="ru-RU" sz="4000" dirty="0" smtClean="0"/>
              <a:t> Уитни 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87707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Видеоурок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9577064" cy="5289451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способствует реализации важнейшего требования коммуникативной методики - представить процесс овладения языком как постижение живой иноязычной культуры; индивидуализации обучения и развитию и </a:t>
            </a:r>
            <a:r>
              <a:rPr lang="ru-RU" dirty="0" err="1" smtClean="0"/>
              <a:t>мотивированности</a:t>
            </a:r>
            <a:r>
              <a:rPr lang="ru-RU" dirty="0" smtClean="0"/>
              <a:t> речевой деятельности обучаемых .</a:t>
            </a:r>
          </a:p>
          <a:p>
            <a:endParaRPr lang="ru-RU" dirty="0"/>
          </a:p>
        </p:txBody>
      </p:sp>
      <p:sp>
        <p:nvSpPr>
          <p:cNvPr id="11268" name="AutoShape 4" descr="http://compschool.my1.ru/2018/Foto/2018.04.02-1522679627.2029_ehl-shkol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compschool.my1.ru/2018/Foto/2018.04.02-1522679627.2029_ehl-shkol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1" name="Picture 7" descr="C:\Users\Гульшат\Desktop\2018.04.02-1522679627.2029_ehl-shko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933056"/>
            <a:ext cx="5471170" cy="3661475"/>
          </a:xfrm>
          <a:prstGeom prst="rect">
            <a:avLst/>
          </a:prstGeom>
          <a:noFill/>
        </p:spPr>
      </p:pic>
      <p:pic>
        <p:nvPicPr>
          <p:cNvPr id="11272" name="Picture 8" descr="C:\Users\Гульшат\Desktop\314496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89422"/>
            <a:ext cx="4392488" cy="2468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Перевернутый урок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0488" indent="898525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Перевёрнутое обучение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flipped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подразумевает, что вместо традиционного домашнего задания учащиеся смотрят видео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лекции в сети, то есть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самостоятельно проходят тот материал, который должны были бы пройти в классе.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 на уроке вместе с учителем выполняют практические задания, закрепляя теоретические знания. </a:t>
            </a:r>
          </a:p>
          <a:p>
            <a:pPr marL="90488" indent="898525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Иными словами, дома дети выполняют классную работу, а в классе - домашнюю, перевернув тем самым процесс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Примерный алгоритм </a:t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разработки перевернутого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09120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тему для самостоятельного изучения.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дополнительные информационные ресурсы по теме, которые расширяли бы рамки школьного учебника и освещали тему более подробно.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Продумать несложные задания для самоконтроля, чтобы учащиеся могли проверить, насколько успешно они справились с изучением материала.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инструкция по выполнению домашнего задания.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712968" cy="6827520"/>
        </p:xfrm>
        <a:graphic>
          <a:graphicData uri="http://schemas.openxmlformats.org/drawingml/2006/table">
            <a:tbl>
              <a:tblPr/>
              <a:tblGrid>
                <a:gridCol w="582130"/>
                <a:gridCol w="2658230"/>
                <a:gridCol w="1440160"/>
                <a:gridCol w="1440160"/>
                <a:gridCol w="1296144"/>
                <a:gridCol w="1296144"/>
              </a:tblGrid>
              <a:tr h="639763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Этап изучения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учителя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Деятельность учащегося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Цель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Материалы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Контроль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781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Введение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Подготовить материалы, направленные на активизацию учебно-познавательной деятельности учащихся.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Сформулировать задание.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Предоставить рекомендации для подготовки к уроку.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Знакомится с предложенной темой.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Записывает домашнее задание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Познакомиться с темой урока.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Сформулировать домашнее задание и обсудить, как его выполнить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Обучающий видеоролик или лекция в интернете, учебный текст в учебнике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527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Дома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Создает совместную доску в 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gle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-документе.</a:t>
                      </a:r>
                    </a:p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Создает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онлайн-опрос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Go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gle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-форме или других электронных сервисах 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домашнее задание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онлайн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в электронных сервисах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Поиск информации для выполнения задания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Обучающий видеоролик или лекция в интернете, учебный текст в учебнике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Ответы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 вопросы, выполнение теста в электронных сервисах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онлайн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54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На уроке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Подготавливает наводящие вопросы по теме на основе анализа результатов домашней работы. Создает практические задания по теме урока. Консультирует учеников. Организует рефлексию 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Приводят примеры, отвечают на вопросы, обсуждают, формулируют понятия,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взаи-мооценивание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результатов работы,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Привести примеры. Ответить на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вопросы.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Выполнить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практическую работу. Записать 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основ.понятия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Электронные заготовки для практической работы. Рабочие листы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Сравнение с образцом</a:t>
                      </a:r>
                    </a:p>
                  </a:txBody>
                  <a:tcPr marL="35477" marR="35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3298378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429000"/>
            <a:ext cx="7643192" cy="26971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57748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/>
              <a:t>    </a:t>
            </a:r>
            <a:r>
              <a:rPr lang="ru-RU" sz="4000" b="1" dirty="0" smtClean="0"/>
              <a:t>Мотивация</a:t>
            </a:r>
            <a:r>
              <a:rPr lang="ru-RU" sz="4000" dirty="0" smtClean="0"/>
              <a:t> (от </a:t>
            </a:r>
            <a:r>
              <a:rPr lang="ru-RU" sz="4000" dirty="0" smtClean="0">
                <a:hlinkClick r:id="rId3" tooltip="Латинский язык"/>
              </a:rPr>
              <a:t>лат.</a:t>
            </a:r>
            <a:r>
              <a:rPr lang="ru-RU" sz="4000" dirty="0" smtClean="0"/>
              <a:t> </a:t>
            </a:r>
            <a:r>
              <a:rPr lang="en-US" sz="4000" i="1" dirty="0" err="1" smtClean="0"/>
              <a:t>movere</a:t>
            </a:r>
            <a:r>
              <a:rPr lang="en-US" sz="4000" dirty="0" smtClean="0"/>
              <a:t>) </a:t>
            </a:r>
            <a:r>
              <a:rPr lang="ru-RU" sz="4000" dirty="0" smtClean="0"/>
              <a:t> -побуждение к действию; психофизиологический процесс, управляющий поведением </a:t>
            </a:r>
          </a:p>
          <a:p>
            <a:pPr>
              <a:buNone/>
            </a:pPr>
            <a:r>
              <a:rPr lang="ru-RU" sz="4000" dirty="0" smtClean="0"/>
              <a:t>   человека, задающий его направленность, организацию, активность и устойчивость; способность человека деятельно удовлетворять свои потребности.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Создание атмосферы энтузиазма, оптимизма и веры детей в свои </a:t>
            </a:r>
            <a:r>
              <a:rPr lang="ru-RU" b="1" dirty="0" smtClean="0"/>
              <a:t>способности.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5"/>
            <a:ext cx="8686800" cy="367240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Создание мотивации к изучению иностранного языка и к общению невозможно без создания в классе атмосферы энтузиазма, оптимизма и веры детей в свои способности и возможности. Необходимо воспитывать в детях чувство оптимизма, являющееся следствием реалистического мышления.</a:t>
            </a:r>
          </a:p>
          <a:p>
            <a:endParaRPr lang="ru-RU" dirty="0"/>
          </a:p>
        </p:txBody>
      </p:sp>
      <p:pic>
        <p:nvPicPr>
          <p:cNvPr id="5" name="Рисунок 4" descr="45440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76672" y="4797152"/>
            <a:ext cx="4147388" cy="297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8229600" cy="1805062"/>
          </a:xfrm>
        </p:spPr>
        <p:txBody>
          <a:bodyPr/>
          <a:lstStyle/>
          <a:p>
            <a:r>
              <a:rPr lang="ru-RU" b="1" dirty="0" smtClean="0"/>
              <a:t>Песни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836712"/>
            <a:ext cx="10585176" cy="52894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Песня вызывает большой прилив энтузиазма и представляет собой приятный и, в то же время, стимулирующий подход в изучении культуры иноязычных стран</a:t>
            </a:r>
          </a:p>
          <a:p>
            <a:endParaRPr lang="ru-RU" dirty="0"/>
          </a:p>
        </p:txBody>
      </p:sp>
      <p:pic>
        <p:nvPicPr>
          <p:cNvPr id="1026" name="Picture 2" descr="C:\Users\Гульшат\Desktop\АЯ\songs\abba-lyrics-money-money-money-song-gapfill-activities-with-music-songs-nursery-rhymes_1450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9869">
            <a:off x="5959222" y="2972445"/>
            <a:ext cx="3453891" cy="4891224"/>
          </a:xfrm>
          <a:prstGeom prst="rect">
            <a:avLst/>
          </a:prstGeom>
          <a:noFill/>
        </p:spPr>
      </p:pic>
      <p:pic>
        <p:nvPicPr>
          <p:cNvPr id="1027" name="Picture 3" descr="C:\Users\Гульшат\Desktop\АЯ\songs\kids-song-i-like-elephants-lyrics-gapfill-activities-with-music-songs-nursery-rhymes_132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23318">
            <a:off x="-364971" y="3237457"/>
            <a:ext cx="3340100" cy="4711700"/>
          </a:xfrm>
          <a:prstGeom prst="rect">
            <a:avLst/>
          </a:prstGeom>
          <a:noFill/>
        </p:spPr>
      </p:pic>
      <p:pic>
        <p:nvPicPr>
          <p:cNvPr id="1028" name="Picture 4" descr="C:\Users\Гульшат\Desktop\АЯ\songs\printable-lyrics-ed-sheeran-perfect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140968"/>
            <a:ext cx="3633787" cy="513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Игры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Виды игр </a:t>
            </a:r>
            <a:r>
              <a:rPr lang="ru-RU" dirty="0" smtClean="0"/>
              <a:t>на уроках английского языка:</a:t>
            </a:r>
          </a:p>
          <a:p>
            <a:r>
              <a:rPr lang="ru-RU" dirty="0" smtClean="0"/>
              <a:t>фонетические игры; </a:t>
            </a:r>
          </a:p>
          <a:p>
            <a:r>
              <a:rPr lang="ru-RU" dirty="0" smtClean="0"/>
              <a:t>лексические игры; </a:t>
            </a:r>
          </a:p>
          <a:p>
            <a:r>
              <a:rPr lang="ru-RU" dirty="0" smtClean="0"/>
              <a:t>грамматические игры; </a:t>
            </a:r>
          </a:p>
          <a:p>
            <a:r>
              <a:rPr lang="ru-RU" dirty="0" smtClean="0"/>
              <a:t>коммуникативные игры; </a:t>
            </a:r>
          </a:p>
          <a:p>
            <a:r>
              <a:rPr lang="ru-RU" dirty="0" smtClean="0"/>
              <a:t>игры для обучения </a:t>
            </a:r>
            <a:r>
              <a:rPr lang="ru-RU" dirty="0" err="1" smtClean="0"/>
              <a:t>аудированию</a:t>
            </a:r>
            <a:r>
              <a:rPr lang="ru-RU" dirty="0" smtClean="0"/>
              <a:t>;</a:t>
            </a:r>
          </a:p>
          <a:p>
            <a:r>
              <a:rPr lang="ru-RU" dirty="0" smtClean="0"/>
              <a:t>орфографические игры.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76672" y="-1179512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3419872" y="260648"/>
            <a:ext cx="2946052" cy="2246769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“С</a:t>
            </a:r>
            <a:r>
              <a:rPr lang="en-US" sz="2800" b="1" dirty="0" err="1">
                <a:latin typeface="Calibri" pitchFamily="34" charset="0"/>
              </a:rPr>
              <a:t>hoose</a:t>
            </a:r>
            <a:r>
              <a:rPr lang="en-US" sz="2800" b="1" dirty="0">
                <a:latin typeface="Calibri" pitchFamily="34" charset="0"/>
              </a:rPr>
              <a:t> your pair” </a:t>
            </a:r>
            <a:r>
              <a:rPr lang="ru-RU" sz="2800" b="1" dirty="0">
                <a:latin typeface="Calibri" pitchFamily="34" charset="0"/>
              </a:rPr>
              <a:t>(найди пару</a:t>
            </a:r>
            <a:r>
              <a:rPr lang="ru-RU" sz="2800" b="1" dirty="0" smtClean="0">
                <a:latin typeface="Calibri" pitchFamily="34" charset="0"/>
              </a:rPr>
              <a:t>)</a:t>
            </a:r>
          </a:p>
          <a:p>
            <a:endParaRPr lang="ru-RU" sz="2800" b="1" dirty="0" smtClean="0">
              <a:latin typeface="Calibri" pitchFamily="34" charset="0"/>
            </a:endParaRPr>
          </a:p>
          <a:p>
            <a:endParaRPr lang="ru-RU" sz="2800" b="1" dirty="0" smtClean="0">
              <a:latin typeface="Calibri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644008" y="2492896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100392" y="2492896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71600" y="2636912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3573016"/>
            <a:ext cx="3000375" cy="267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набор карточек с предложениями, содержащими вторую и третью формы неправильных глаголов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332656"/>
            <a:ext cx="2664296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Игра “Закончи предложение</a:t>
            </a:r>
            <a:r>
              <a:rPr lang="en-US" sz="2800" b="1" dirty="0">
                <a:latin typeface="+mn-lt"/>
              </a:rPr>
              <a:t>”</a:t>
            </a:r>
            <a:r>
              <a:rPr lang="ru-RU" sz="2800" b="1" dirty="0">
                <a:latin typeface="+mn-lt"/>
              </a:rPr>
              <a:t> (сослагательное наклонение </a:t>
            </a:r>
            <a:r>
              <a:rPr lang="en-US" sz="2800" b="1" dirty="0">
                <a:latin typeface="+mn-lt"/>
              </a:rPr>
              <a:t> I</a:t>
            </a:r>
            <a:r>
              <a:rPr lang="ru-RU" sz="2800" b="1" dirty="0">
                <a:latin typeface="+mn-lt"/>
              </a:rPr>
              <a:t> и</a:t>
            </a:r>
            <a:r>
              <a:rPr lang="en-US" sz="2800" b="1" dirty="0">
                <a:latin typeface="+mn-lt"/>
              </a:rPr>
              <a:t> II</a:t>
            </a:r>
            <a:r>
              <a:rPr lang="ru-RU" sz="2800" b="1" dirty="0">
                <a:latin typeface="+mn-lt"/>
              </a:rPr>
              <a:t> типов)</a:t>
            </a:r>
            <a:endParaRPr lang="ru-RU" sz="2800" dirty="0"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3501008"/>
            <a:ext cx="2880320" cy="42473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Закончить половинки предложений  типа: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Если я поеду на каникулы в этом году…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Если бы я поехала на каникулы …(на одних карточках)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…познакомлюсь с новыми друзьями.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</a:rPr>
              <a:t>…познакомился бы с новыми друзьями. (на других карточках)  Выигрывает составивший больше всех предложений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573016"/>
            <a:ext cx="2428875" cy="37861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работая в парах, должны сравнить животных, изображенных на картинках, и записать как можно больше предложений на сравнение.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60648"/>
            <a:ext cx="3024336" cy="23698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Игра “</a:t>
            </a:r>
            <a:r>
              <a:rPr lang="en-US" sz="2800" b="1" dirty="0">
                <a:latin typeface="+mn-lt"/>
              </a:rPr>
              <a:t>Compare them”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(степени</a:t>
            </a:r>
            <a:r>
              <a:rPr lang="en-US" sz="2800" b="1" dirty="0">
                <a:latin typeface="+mn-lt"/>
              </a:rPr>
              <a:t> </a:t>
            </a:r>
            <a:r>
              <a:rPr lang="ru-RU" sz="2800" b="1" dirty="0">
                <a:latin typeface="+mn-lt"/>
              </a:rPr>
              <a:t>сравнения) </a:t>
            </a:r>
            <a:r>
              <a:rPr lang="en-US" sz="2800" b="1" dirty="0">
                <a:latin typeface="+mn-lt"/>
              </a:rPr>
              <a:t> </a:t>
            </a: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1800200"/>
          </a:xfrm>
        </p:spPr>
        <p:txBody>
          <a:bodyPr/>
          <a:lstStyle/>
          <a:p>
            <a:r>
              <a:rPr lang="ru-RU" b="1" dirty="0" smtClean="0"/>
              <a:t>Просмотр фильмов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476672"/>
            <a:ext cx="9865096" cy="5649491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Во- первых</a:t>
            </a:r>
            <a:r>
              <a:rPr lang="ru-RU" sz="2800" dirty="0" smtClean="0"/>
              <a:t>, фильм является источником подлинного (аутентичного) и разнообразного языка, источником примеров использования английского языка в реальных, а не учебных ситуациях. </a:t>
            </a:r>
          </a:p>
          <a:p>
            <a:r>
              <a:rPr lang="ru-RU" sz="2800" i="1" dirty="0" smtClean="0"/>
              <a:t>Во- вторых</a:t>
            </a:r>
            <a:r>
              <a:rPr lang="ru-RU" sz="2800" dirty="0" smtClean="0"/>
              <a:t>, обучение с помощью фильмов является мотивирующим и в тоже время доставляющим удовольствие. </a:t>
            </a:r>
          </a:p>
          <a:p>
            <a:r>
              <a:rPr lang="ru-RU" sz="2800" i="1" dirty="0" smtClean="0"/>
              <a:t>В-третьих</a:t>
            </a:r>
            <a:r>
              <a:rPr lang="ru-RU" sz="2800" dirty="0" smtClean="0"/>
              <a:t>, использование видеофильма способствует развитию различных сторон психической деятельности учащихся, и прежде всего, внимания и памяти.</a:t>
            </a:r>
          </a:p>
          <a:p>
            <a:r>
              <a:rPr lang="ru-RU" sz="2800" i="1" dirty="0" smtClean="0"/>
              <a:t>В-четвертых</a:t>
            </a:r>
            <a:r>
              <a:rPr lang="ru-RU" sz="2800" dirty="0" smtClean="0"/>
              <a:t>, использование фильмов помогает учащимся развить навыки по всем 4 видам речевой деятельности: говорению, чтению, </a:t>
            </a:r>
            <a:r>
              <a:rPr lang="ru-RU" sz="2800" dirty="0" err="1" smtClean="0"/>
              <a:t>аудированию</a:t>
            </a:r>
            <a:r>
              <a:rPr lang="ru-RU" sz="2800" dirty="0" smtClean="0"/>
              <a:t> и письму.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ульшат\Desktop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Художественный перевод стихотворений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формирует мотивационные потребности учащихся разного уровня знаний.</a:t>
            </a:r>
          </a:p>
          <a:p>
            <a:r>
              <a:rPr lang="ru-RU" u="sng" dirty="0" smtClean="0"/>
              <a:t>http://www.homeenglish.ru/Poems.htm</a:t>
            </a:r>
            <a:endParaRPr lang="ru-RU" dirty="0" smtClean="0"/>
          </a:p>
          <a:p>
            <a:r>
              <a:rPr lang="ru-RU" u="sng" dirty="0" smtClean="0"/>
              <a:t>http://www.englishelp.ru/interesting/poetry.html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2961</TotalTime>
  <Words>1225</Words>
  <Application>Microsoft Office PowerPoint</Application>
  <PresentationFormat>Экран (4:3)</PresentationFormat>
  <Paragraphs>132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Мотивационные ресурсы процесса иноязычного образования</vt:lpstr>
      <vt:lpstr>Слайд 2</vt:lpstr>
      <vt:lpstr>Слайд 3</vt:lpstr>
      <vt:lpstr>Создание атмосферы энтузиазма, оптимизма и веры детей в свои способности.</vt:lpstr>
      <vt:lpstr>Песни </vt:lpstr>
      <vt:lpstr>Игры </vt:lpstr>
      <vt:lpstr>Слайд 7</vt:lpstr>
      <vt:lpstr>Просмотр фильмов</vt:lpstr>
      <vt:lpstr>Художественный перевод стихотворений </vt:lpstr>
      <vt:lpstr>Работа с газетными материалами</vt:lpstr>
      <vt:lpstr>Переписка учеников с англоязычными сверстниками</vt:lpstr>
      <vt:lpstr>Встречи и дискуссии  с носителями языка</vt:lpstr>
      <vt:lpstr>Предметные олимпиады</vt:lpstr>
      <vt:lpstr>Дистанционные олимпиады</vt:lpstr>
      <vt:lpstr>Внеурочная деятельность</vt:lpstr>
      <vt:lpstr>Конкурс театральных постановок на английском языке</vt:lpstr>
      <vt:lpstr>Проектная деятельность</vt:lpstr>
      <vt:lpstr>Применение новых информационных технологий</vt:lpstr>
      <vt:lpstr>Нетрадиционные формы обучения</vt:lpstr>
      <vt:lpstr>Видеоурок</vt:lpstr>
      <vt:lpstr>Перевернутый урок</vt:lpstr>
      <vt:lpstr>Примерный алгоритм  разработки перевернутого урока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Мотивационные ресурсы процесса иноязычного образования</dc:title>
  <dc:creator>Гульшат</dc:creator>
  <cp:lastModifiedBy>Гульшат</cp:lastModifiedBy>
  <cp:revision>65</cp:revision>
  <dcterms:created xsi:type="dcterms:W3CDTF">2019-03-21T16:01:44Z</dcterms:created>
  <dcterms:modified xsi:type="dcterms:W3CDTF">2019-03-27T15:54:56Z</dcterms:modified>
</cp:coreProperties>
</file>