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1" r:id="rId6"/>
    <p:sldId id="262" r:id="rId7"/>
    <p:sldId id="263" r:id="rId8"/>
    <p:sldId id="264" r:id="rId9"/>
    <p:sldId id="265" r:id="rId10"/>
    <p:sldId id="26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65" d="100"/>
          <a:sy n="65" d="100"/>
        </p:scale>
        <p:origin x="-142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9B6F09-A2B7-4885-9806-29BE14428F30}" type="datetimeFigureOut">
              <a:rPr lang="ru-RU" smtClean="0"/>
              <a:t>02.10.2019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5B6C38-2BCB-4824-A6D1-2B609B2AEBA8}" type="slidenum">
              <a:rPr lang="ru-RU" smtClean="0"/>
              <a:t>‹#›</a:t>
            </a:fld>
            <a:endParaRPr lang="ru-RU"/>
          </a:p>
        </p:txBody>
      </p:sp>
    </p:spTree>
    <p:extLst>
      <p:ext uri="{BB962C8B-B14F-4D97-AF65-F5344CB8AC3E}">
        <p14:creationId xmlns:p14="http://schemas.microsoft.com/office/powerpoint/2010/main" val="1076676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75B6C38-2BCB-4824-A6D1-2B609B2AEBA8}" type="slidenum">
              <a:rPr lang="ru-RU" smtClean="0"/>
              <a:t>1</a:t>
            </a:fld>
            <a:endParaRPr lang="ru-RU"/>
          </a:p>
        </p:txBody>
      </p:sp>
    </p:spTree>
    <p:extLst>
      <p:ext uri="{BB962C8B-B14F-4D97-AF65-F5344CB8AC3E}">
        <p14:creationId xmlns:p14="http://schemas.microsoft.com/office/powerpoint/2010/main" val="2874044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02.10.2019</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02.10.2019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t>02.10.2019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02.10.2019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02.10.2019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t>02.10.2019</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88640"/>
            <a:ext cx="8568952" cy="1080120"/>
          </a:xfrm>
        </p:spPr>
        <p:txBody>
          <a:bodyPr/>
          <a:lstStyle/>
          <a:p>
            <a:r>
              <a:rPr lang="ru-RU" sz="2800" dirty="0" smtClean="0">
                <a:latin typeface="Times New Roman" panose="02020603050405020304" pitchFamily="18" charset="0"/>
                <a:cs typeface="Times New Roman" panose="02020603050405020304" pitchFamily="18" charset="0"/>
              </a:rPr>
              <a:t>Муниципальное Бюджетное Общеобразовательное Учреждение средняя школа №2  </a:t>
            </a:r>
            <a:endParaRPr lang="ru-RU"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31640" y="2420888"/>
            <a:ext cx="6400800" cy="1219200"/>
          </a:xfrm>
        </p:spPr>
        <p:txBody>
          <a:bodyPr>
            <a:normAutofit fontScale="92500" lnSpcReduction="20000"/>
          </a:bodyPr>
          <a:lstStyle/>
          <a:p>
            <a:r>
              <a:rPr lang="ru-RU" sz="4400" b="1" dirty="0" smtClean="0">
                <a:solidFill>
                  <a:schemeClr val="tx1">
                    <a:lumMod val="65000"/>
                    <a:lumOff val="35000"/>
                  </a:schemeClr>
                </a:solidFill>
                <a:latin typeface="Times New Roman" panose="02020603050405020304" pitchFamily="18" charset="0"/>
                <a:cs typeface="Times New Roman" panose="02020603050405020304" pitchFamily="18" charset="0"/>
              </a:rPr>
              <a:t>Презентация на тему</a:t>
            </a:r>
          </a:p>
          <a:p>
            <a:r>
              <a:rPr lang="ru-RU" sz="4400" b="1" dirty="0" smtClean="0">
                <a:solidFill>
                  <a:schemeClr val="tx1">
                    <a:lumMod val="65000"/>
                    <a:lumOff val="35000"/>
                  </a:schemeClr>
                </a:solidFill>
                <a:latin typeface="Times New Roman" panose="02020603050405020304" pitchFamily="18" charset="0"/>
                <a:cs typeface="Times New Roman" panose="02020603050405020304" pitchFamily="18" charset="0"/>
              </a:rPr>
              <a:t>«</a:t>
            </a:r>
            <a:r>
              <a:rPr lang="en-US" sz="4400" b="1" dirty="0" smtClean="0">
                <a:solidFill>
                  <a:schemeClr val="tx1">
                    <a:lumMod val="65000"/>
                    <a:lumOff val="35000"/>
                  </a:schemeClr>
                </a:solidFill>
                <a:latin typeface="Times New Roman" panose="02020603050405020304" pitchFamily="18" charset="0"/>
                <a:cs typeface="Times New Roman" panose="02020603050405020304" pitchFamily="18" charset="0"/>
              </a:rPr>
              <a:t>Social </a:t>
            </a:r>
            <a:r>
              <a:rPr lang="en-US" sz="4400" b="1" dirty="0">
                <a:solidFill>
                  <a:schemeClr val="tx1">
                    <a:lumMod val="65000"/>
                    <a:lumOff val="35000"/>
                  </a:schemeClr>
                </a:solidFill>
                <a:latin typeface="Times New Roman" panose="02020603050405020304" pitchFamily="18" charset="0"/>
                <a:cs typeface="Times New Roman" panose="02020603050405020304" pitchFamily="18" charset="0"/>
              </a:rPr>
              <a:t>etiquette in the </a:t>
            </a:r>
            <a:r>
              <a:rPr lang="en-US" sz="4400" b="1" dirty="0" smtClean="0">
                <a:solidFill>
                  <a:schemeClr val="tx1">
                    <a:lumMod val="65000"/>
                    <a:lumOff val="35000"/>
                  </a:schemeClr>
                </a:solidFill>
                <a:latin typeface="Times New Roman" panose="02020603050405020304" pitchFamily="18" charset="0"/>
                <a:cs typeface="Times New Roman" panose="02020603050405020304" pitchFamily="18" charset="0"/>
              </a:rPr>
              <a:t>UK</a:t>
            </a:r>
            <a:r>
              <a:rPr lang="ru-RU" sz="4400" b="1" dirty="0" smtClean="0">
                <a:solidFill>
                  <a:schemeClr val="tx1">
                    <a:lumMod val="65000"/>
                    <a:lumOff val="35000"/>
                  </a:schemeClr>
                </a:solidFill>
                <a:latin typeface="Times New Roman" panose="02020603050405020304" pitchFamily="18" charset="0"/>
                <a:cs typeface="Times New Roman" panose="02020603050405020304" pitchFamily="18" charset="0"/>
              </a:rPr>
              <a:t>»</a:t>
            </a:r>
            <a:endParaRPr lang="en-US" sz="4400" b="1" dirty="0">
              <a:solidFill>
                <a:schemeClr val="tx1">
                  <a:lumMod val="65000"/>
                  <a:lumOff val="35000"/>
                </a:schemeClr>
              </a:solidFill>
              <a:latin typeface="Times New Roman" panose="02020603050405020304" pitchFamily="18" charset="0"/>
              <a:cs typeface="Times New Roman" panose="02020603050405020304" pitchFamily="18" charset="0"/>
            </a:endParaRPr>
          </a:p>
          <a:p>
            <a:endParaRPr lang="ru-RU" dirty="0"/>
          </a:p>
        </p:txBody>
      </p:sp>
      <p:sp>
        <p:nvSpPr>
          <p:cNvPr id="4" name="TextBox 3"/>
          <p:cNvSpPr txBox="1"/>
          <p:nvPr/>
        </p:nvSpPr>
        <p:spPr>
          <a:xfrm>
            <a:off x="4560471" y="4841901"/>
            <a:ext cx="4634849" cy="1015663"/>
          </a:xfrm>
          <a:prstGeom prst="rect">
            <a:avLst/>
          </a:prstGeom>
          <a:noFill/>
        </p:spPr>
        <p:txBody>
          <a:bodyPr wrap="square" rtlCol="0">
            <a:spAutoFit/>
          </a:bodyPr>
          <a:lstStyle/>
          <a:p>
            <a:r>
              <a:rPr lang="ru-RU" sz="2000" dirty="0" smtClean="0">
                <a:solidFill>
                  <a:schemeClr val="tx1">
                    <a:lumMod val="75000"/>
                    <a:lumOff val="25000"/>
                  </a:schemeClr>
                </a:solidFill>
              </a:rPr>
              <a:t>Выполнила ученица 8Б класса</a:t>
            </a:r>
          </a:p>
          <a:p>
            <a:r>
              <a:rPr lang="ru-RU" sz="2000" dirty="0" smtClean="0">
                <a:solidFill>
                  <a:schemeClr val="tx1">
                    <a:lumMod val="75000"/>
                    <a:lumOff val="25000"/>
                  </a:schemeClr>
                </a:solidFill>
              </a:rPr>
              <a:t>Никифорова Кристина</a:t>
            </a:r>
          </a:p>
          <a:p>
            <a:r>
              <a:rPr lang="ru-RU" sz="2000" dirty="0" smtClean="0">
                <a:solidFill>
                  <a:schemeClr val="tx1">
                    <a:lumMod val="75000"/>
                    <a:lumOff val="25000"/>
                  </a:schemeClr>
                </a:solidFill>
              </a:rPr>
              <a:t>Учитель: Князева Елена Григорьевна</a:t>
            </a:r>
            <a:endParaRPr lang="ru-RU" sz="2000" dirty="0">
              <a:solidFill>
                <a:schemeClr val="tx1">
                  <a:lumMod val="75000"/>
                  <a:lumOff val="25000"/>
                </a:schemeClr>
              </a:solidFill>
            </a:endParaRPr>
          </a:p>
        </p:txBody>
      </p:sp>
      <p:sp>
        <p:nvSpPr>
          <p:cNvPr id="5" name="TextBox 4"/>
          <p:cNvSpPr txBox="1"/>
          <p:nvPr/>
        </p:nvSpPr>
        <p:spPr>
          <a:xfrm>
            <a:off x="3275856" y="6415274"/>
            <a:ext cx="2448272" cy="369332"/>
          </a:xfrm>
          <a:prstGeom prst="rect">
            <a:avLst/>
          </a:prstGeom>
          <a:noFill/>
        </p:spPr>
        <p:txBody>
          <a:bodyPr wrap="square" rtlCol="0">
            <a:spAutoFit/>
          </a:bodyPr>
          <a:lstStyle/>
          <a:p>
            <a:pPr algn="ctr"/>
            <a:r>
              <a:rPr lang="ru-RU" dirty="0" smtClean="0"/>
              <a:t>Г. Вязьма</a:t>
            </a:r>
            <a:endParaRPr lang="ru-RU" dirty="0"/>
          </a:p>
        </p:txBody>
      </p:sp>
    </p:spTree>
    <p:extLst>
      <p:ext uri="{BB962C8B-B14F-4D97-AF65-F5344CB8AC3E}">
        <p14:creationId xmlns:p14="http://schemas.microsoft.com/office/powerpoint/2010/main" val="1776587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700808"/>
            <a:ext cx="8517632" cy="1944216"/>
          </a:xfrm>
        </p:spPr>
        <p:txBody>
          <a:bodyPr/>
          <a:lstStyle/>
          <a:p>
            <a:r>
              <a:rPr lang="en-US" dirty="0"/>
              <a:t>Thank you for </a:t>
            </a:r>
            <a:r>
              <a:rPr lang="en-US" dirty="0" smtClean="0"/>
              <a:t>attention</a:t>
            </a:r>
            <a:r>
              <a:rPr lang="ru-RU" dirty="0" smtClean="0"/>
              <a:t>!</a:t>
            </a:r>
            <a:endParaRPr lang="ru-RU" dirty="0"/>
          </a:p>
        </p:txBody>
      </p:sp>
    </p:spTree>
    <p:extLst>
      <p:ext uri="{BB962C8B-B14F-4D97-AF65-F5344CB8AC3E}">
        <p14:creationId xmlns:p14="http://schemas.microsoft.com/office/powerpoint/2010/main" val="1401835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15416"/>
            <a:ext cx="8229600" cy="1600200"/>
          </a:xfrm>
        </p:spPr>
        <p:txBody>
          <a:bodyPr/>
          <a:lstStyle/>
          <a:p>
            <a:r>
              <a:rPr lang="ru-RU" dirty="0"/>
              <a:t>С</a:t>
            </a:r>
            <a:r>
              <a:rPr lang="ru-RU" dirty="0" smtClean="0"/>
              <a:t>одержание</a:t>
            </a:r>
            <a:endParaRPr lang="ru-RU" dirty="0"/>
          </a:p>
        </p:txBody>
      </p:sp>
      <p:sp>
        <p:nvSpPr>
          <p:cNvPr id="3" name="Объект 2"/>
          <p:cNvSpPr>
            <a:spLocks noGrp="1"/>
          </p:cNvSpPr>
          <p:nvPr>
            <p:ph idx="1"/>
          </p:nvPr>
        </p:nvSpPr>
        <p:spPr>
          <a:xfrm>
            <a:off x="395536" y="1484784"/>
            <a:ext cx="8280920" cy="4641379"/>
          </a:xfrm>
        </p:spPr>
        <p:txBody>
          <a:bodyPr>
            <a:noAutofit/>
          </a:bodyPr>
          <a:lstStyle/>
          <a:p>
            <a:r>
              <a:rPr lang="ru-RU" sz="3600" dirty="0" smtClean="0">
                <a:solidFill>
                  <a:schemeClr val="tx1">
                    <a:lumMod val="65000"/>
                    <a:lumOff val="35000"/>
                  </a:schemeClr>
                </a:solidFill>
              </a:rPr>
              <a:t>1.Введение в общество и </a:t>
            </a:r>
            <a:r>
              <a:rPr lang="ru-RU" sz="3600" dirty="0" smtClean="0">
                <a:solidFill>
                  <a:schemeClr val="tx1">
                    <a:lumMod val="65000"/>
                    <a:lumOff val="35000"/>
                  </a:schemeClr>
                </a:solidFill>
              </a:rPr>
              <a:t>этикет</a:t>
            </a:r>
            <a:endParaRPr lang="ru-RU" sz="3600" dirty="0">
              <a:solidFill>
                <a:schemeClr val="tx1">
                  <a:lumMod val="65000"/>
                  <a:lumOff val="35000"/>
                </a:schemeClr>
              </a:solidFill>
            </a:endParaRPr>
          </a:p>
          <a:p>
            <a:r>
              <a:rPr lang="ru-RU" sz="3600" dirty="0" smtClean="0">
                <a:solidFill>
                  <a:schemeClr val="tx1">
                    <a:lumMod val="65000"/>
                    <a:lumOff val="35000"/>
                  </a:schemeClr>
                </a:solidFill>
              </a:rPr>
              <a:t>2.Приветствия</a:t>
            </a:r>
          </a:p>
          <a:p>
            <a:r>
              <a:rPr lang="ru-RU" sz="3600" dirty="0" smtClean="0">
                <a:solidFill>
                  <a:schemeClr val="tx1">
                    <a:lumMod val="65000"/>
                    <a:lumOff val="35000"/>
                  </a:schemeClr>
                </a:solidFill>
              </a:rPr>
              <a:t>3.Правила общения</a:t>
            </a:r>
          </a:p>
          <a:p>
            <a:r>
              <a:rPr lang="ru-RU" sz="3600" dirty="0" smtClean="0">
                <a:solidFill>
                  <a:schemeClr val="tx1">
                    <a:lumMod val="65000"/>
                    <a:lumOff val="35000"/>
                  </a:schemeClr>
                </a:solidFill>
              </a:rPr>
              <a:t>4.Гостевой этикет</a:t>
            </a:r>
          </a:p>
          <a:p>
            <a:r>
              <a:rPr lang="ru-RU" sz="3600" dirty="0" smtClean="0">
                <a:solidFill>
                  <a:schemeClr val="tx1">
                    <a:lumMod val="65000"/>
                    <a:lumOff val="35000"/>
                  </a:schemeClr>
                </a:solidFill>
              </a:rPr>
              <a:t>5.Одежда</a:t>
            </a:r>
            <a:endParaRPr lang="ru-RU" sz="3600" dirty="0" smtClean="0">
              <a:solidFill>
                <a:schemeClr val="tx1">
                  <a:lumMod val="65000"/>
                  <a:lumOff val="35000"/>
                </a:schemeClr>
              </a:solidFill>
            </a:endParaRPr>
          </a:p>
          <a:p>
            <a:r>
              <a:rPr lang="en-US" sz="3600" dirty="0" smtClean="0">
                <a:solidFill>
                  <a:schemeClr val="tx1">
                    <a:lumMod val="65000"/>
                    <a:lumOff val="35000"/>
                  </a:schemeClr>
                </a:solidFill>
              </a:rPr>
              <a:t>6.</a:t>
            </a:r>
            <a:r>
              <a:rPr lang="ru-RU" sz="3600" dirty="0">
                <a:solidFill>
                  <a:schemeClr val="tx1">
                    <a:lumMod val="65000"/>
                    <a:lumOff val="35000"/>
                  </a:schemeClr>
                </a:solidFill>
              </a:rPr>
              <a:t>В</a:t>
            </a:r>
            <a:r>
              <a:rPr lang="ru-RU" sz="3600" dirty="0" smtClean="0">
                <a:solidFill>
                  <a:schemeClr val="tx1">
                    <a:lumMod val="65000"/>
                    <a:lumOff val="35000"/>
                  </a:schemeClr>
                </a:solidFill>
              </a:rPr>
              <a:t>ыполни задания</a:t>
            </a:r>
            <a:endParaRPr lang="ru-RU" sz="3600" dirty="0" smtClean="0">
              <a:solidFill>
                <a:schemeClr val="tx1">
                  <a:lumMod val="65000"/>
                  <a:lumOff val="35000"/>
                </a:schemeClr>
              </a:solidFill>
            </a:endParaRPr>
          </a:p>
        </p:txBody>
      </p:sp>
    </p:spTree>
    <p:extLst>
      <p:ext uri="{BB962C8B-B14F-4D97-AF65-F5344CB8AC3E}">
        <p14:creationId xmlns:p14="http://schemas.microsoft.com/office/powerpoint/2010/main" val="2007732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796"/>
            <a:ext cx="8676456" cy="1600200"/>
          </a:xfrm>
        </p:spPr>
        <p:txBody>
          <a:bodyPr/>
          <a:lstStyle/>
          <a:p>
            <a:r>
              <a:rPr lang="en-US" sz="4400" dirty="0" smtClean="0">
                <a:latin typeface="Times New Roman" panose="02020603050405020304" pitchFamily="18" charset="0"/>
                <a:cs typeface="Times New Roman" panose="02020603050405020304" pitchFamily="18" charset="0"/>
              </a:rPr>
              <a:t>I</a:t>
            </a:r>
            <a:r>
              <a:rPr lang="en-US" sz="4000" dirty="0">
                <a:latin typeface="Times New Roman" panose="02020603050405020304" pitchFamily="18" charset="0"/>
                <a:cs typeface="Times New Roman" panose="02020603050405020304" pitchFamily="18" charset="0"/>
              </a:rPr>
              <a:t>. introduction to communication and etiquette</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67264" y="1484784"/>
            <a:ext cx="8229600" cy="4525963"/>
          </a:xfrm>
        </p:spPr>
        <p:txBody>
          <a:bodyPr>
            <a:normAutofit/>
          </a:bodyPr>
          <a:lstStyle/>
          <a:p>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The British are famous for their language, sense of </a:t>
            </a:r>
            <a:r>
              <a:rPr lang="en-US" sz="2800" dirty="0" err="1">
                <a:solidFill>
                  <a:schemeClr val="tx1">
                    <a:lumMod val="65000"/>
                    <a:lumOff val="35000"/>
                  </a:schemeClr>
                </a:solidFill>
                <a:latin typeface="Times New Roman" panose="02020603050405020304" pitchFamily="18" charset="0"/>
                <a:cs typeface="Times New Roman" panose="02020603050405020304" pitchFamily="18" charset="0"/>
              </a:rPr>
              <a:t>humour</a:t>
            </a:r>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 and, of course, politeness. So, when you are in the UK, make sure you respect the social etiquette in the following situations:</a:t>
            </a:r>
            <a:endParaRPr lang="ru-RU" sz="2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429000"/>
            <a:ext cx="5956832" cy="3222646"/>
          </a:xfrm>
          <a:prstGeom prst="rect">
            <a:avLst/>
          </a:prstGeom>
        </p:spPr>
      </p:pic>
    </p:spTree>
    <p:extLst>
      <p:ext uri="{BB962C8B-B14F-4D97-AF65-F5344CB8AC3E}">
        <p14:creationId xmlns:p14="http://schemas.microsoft.com/office/powerpoint/2010/main" val="3658813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31440"/>
            <a:ext cx="8229600" cy="1600200"/>
          </a:xfrm>
        </p:spPr>
        <p:txBody>
          <a:bodyPr/>
          <a:lstStyle/>
          <a:p>
            <a:r>
              <a:rPr lang="en-US" dirty="0">
                <a:latin typeface="Times New Roman" panose="02020603050405020304" pitchFamily="18" charset="0"/>
                <a:cs typeface="Times New Roman" panose="02020603050405020304" pitchFamily="18" charset="0"/>
              </a:rPr>
              <a:t>II. greetings</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980728"/>
            <a:ext cx="8229600" cy="4525963"/>
          </a:xfrm>
        </p:spPr>
        <p:txBody>
          <a:bodyPr/>
          <a:lstStyle/>
          <a:p>
            <a:r>
              <a:rPr lang="en-US" dirty="0">
                <a:solidFill>
                  <a:schemeClr val="tx1">
                    <a:lumMod val="65000"/>
                    <a:lumOff val="35000"/>
                  </a:schemeClr>
                </a:solidFill>
                <a:latin typeface="Times New Roman" panose="02020603050405020304" pitchFamily="18" charset="0"/>
                <a:cs typeface="Times New Roman" panose="02020603050405020304" pitchFamily="18" charset="0"/>
              </a:rPr>
              <a:t>British people are quite reserved when greeting one another. A handshake is the most common form of greeting when you meet someone for the first time. It is only when you greet close friends or relatives that you would kiss them on the cheek or give them a hug. The British may also call you by many different </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‘affectionate</a:t>
            </a:r>
            <a:r>
              <a:rPr lang="en-US" dirty="0">
                <a:solidFill>
                  <a:schemeClr val="tx1">
                    <a:lumMod val="65000"/>
                    <a:lumOff val="35000"/>
                  </a:schemeClr>
                </a:solidFill>
                <a:latin typeface="Times New Roman" panose="02020603050405020304" pitchFamily="18" charset="0"/>
                <a:cs typeface="Times New Roman" panose="02020603050405020304" pitchFamily="18" charset="0"/>
              </a:rPr>
              <a:t>’ names, such as dear, chuck, mate, guv, son or madam. Do not be offended, this is quite normal.</a:t>
            </a:r>
            <a:endParaRPr lang="ru-RU"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313" y="3663732"/>
            <a:ext cx="4032448" cy="3024336"/>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4666" y="3663732"/>
            <a:ext cx="2592290" cy="2987626"/>
          </a:xfrm>
          <a:prstGeom prst="rect">
            <a:avLst/>
          </a:prstGeom>
        </p:spPr>
      </p:pic>
    </p:spTree>
    <p:extLst>
      <p:ext uri="{BB962C8B-B14F-4D97-AF65-F5344CB8AC3E}">
        <p14:creationId xmlns:p14="http://schemas.microsoft.com/office/powerpoint/2010/main" val="1104598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87424"/>
            <a:ext cx="8280920" cy="1584176"/>
          </a:xfrm>
        </p:spPr>
        <p:txBody>
          <a:bodyPr/>
          <a:lstStyle/>
          <a:p>
            <a:r>
              <a:rPr lang="en-US" dirty="0">
                <a:latin typeface="Times New Roman" panose="02020603050405020304" pitchFamily="18" charset="0"/>
                <a:cs typeface="Times New Roman" panose="02020603050405020304" pitchFamily="18" charset="0"/>
              </a:rPr>
              <a:t>III. communication rules</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268760"/>
            <a:ext cx="8229600" cy="4525963"/>
          </a:xfrm>
        </p:spPr>
        <p:txBody>
          <a:bodyPr>
            <a:normAutofit/>
          </a:bodyPr>
          <a:lstStyle/>
          <a:p>
            <a:r>
              <a:rPr lang="en-US" dirty="0">
                <a:solidFill>
                  <a:schemeClr val="tx1">
                    <a:lumMod val="65000"/>
                    <a:lumOff val="35000"/>
                  </a:schemeClr>
                </a:solidFill>
                <a:latin typeface="Times New Roman" panose="02020603050405020304" pitchFamily="18" charset="0"/>
                <a:cs typeface="Times New Roman" panose="02020603050405020304" pitchFamily="18" charset="0"/>
              </a:rPr>
              <a:t>The British like their privacy, so not all topics are safe for small talk. Avoid asking people about their age, religion, politics, marital status, weight or how much they earn. Instead, acceptable small talk topics are family, films, television, sport, studies, food, hobbies and of course, the weather!</a:t>
            </a:r>
            <a:endParaRPr lang="ru-RU"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3178244"/>
            <a:ext cx="4536504" cy="3503576"/>
          </a:xfrm>
          <a:prstGeom prst="rect">
            <a:avLst/>
          </a:prstGeom>
        </p:spPr>
      </p:pic>
    </p:spTree>
    <p:extLst>
      <p:ext uri="{BB962C8B-B14F-4D97-AF65-F5344CB8AC3E}">
        <p14:creationId xmlns:p14="http://schemas.microsoft.com/office/powerpoint/2010/main" val="12574461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87424"/>
            <a:ext cx="8229600" cy="1600200"/>
          </a:xfrm>
        </p:spPr>
        <p:txBody>
          <a:bodyPr/>
          <a:lstStyle/>
          <a:p>
            <a:r>
              <a:rPr lang="en-US" dirty="0">
                <a:latin typeface="Times New Roman" panose="02020603050405020304" pitchFamily="18" charset="0"/>
                <a:cs typeface="Times New Roman" panose="02020603050405020304" pitchFamily="18" charset="0"/>
              </a:rPr>
              <a:t>IV. guest etiquette</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484784"/>
            <a:ext cx="8229600" cy="4525963"/>
          </a:xfrm>
        </p:spPr>
        <p:txBody>
          <a:bodyPr/>
          <a:lstStyle/>
          <a:p>
            <a:r>
              <a:rPr lang="en-US" dirty="0">
                <a:solidFill>
                  <a:schemeClr val="tx1">
                    <a:lumMod val="65000"/>
                    <a:lumOff val="35000"/>
                  </a:schemeClr>
                </a:solidFill>
                <a:latin typeface="Times New Roman" panose="02020603050405020304" pitchFamily="18" charset="0"/>
                <a:cs typeface="Times New Roman" panose="02020603050405020304" pitchFamily="18" charset="0"/>
              </a:rPr>
              <a:t>When you visit people at home, make sure you are on time. It’s also nice </a:t>
            </a:r>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to </a:t>
            </a:r>
            <a:r>
              <a:rPr lang="en-US" dirty="0">
                <a:solidFill>
                  <a:schemeClr val="tx1">
                    <a:lumMod val="65000"/>
                    <a:lumOff val="35000"/>
                  </a:schemeClr>
                </a:solidFill>
                <a:latin typeface="Times New Roman" panose="02020603050405020304" pitchFamily="18" charset="0"/>
                <a:cs typeface="Times New Roman" panose="02020603050405020304" pitchFamily="18" charset="0"/>
              </a:rPr>
              <a:t>take a gift for your hosts, such as a bottle of wine, a bunch of flowers or a box of chocolates. A British person might say ‘come and see me soon’ or ‘drop in anytime’. However, you must always phone before you visit someone.</a:t>
            </a:r>
            <a:endParaRPr lang="ru-RU"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639360"/>
            <a:ext cx="4307256" cy="2870785"/>
          </a:xfrm>
          <a:prstGeom prst="rect">
            <a:avLst/>
          </a:prstGeom>
        </p:spPr>
      </p:pic>
    </p:spTree>
    <p:extLst>
      <p:ext uri="{BB962C8B-B14F-4D97-AF65-F5344CB8AC3E}">
        <p14:creationId xmlns:p14="http://schemas.microsoft.com/office/powerpoint/2010/main" val="1451976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43408"/>
            <a:ext cx="8157592" cy="1512168"/>
          </a:xfrm>
        </p:spPr>
        <p:txBody>
          <a:bodyPr/>
          <a:lstStyle/>
          <a:p>
            <a:r>
              <a:rPr lang="en-US" dirty="0" smtClean="0">
                <a:latin typeface="Times New Roman" panose="02020603050405020304" pitchFamily="18" charset="0"/>
                <a:cs typeface="Times New Roman" panose="02020603050405020304" pitchFamily="18" charset="0"/>
              </a:rPr>
              <a:t>V</a:t>
            </a:r>
            <a:r>
              <a:rPr lang="en-US" dirty="0">
                <a:latin typeface="Times New Roman" panose="02020603050405020304" pitchFamily="18" charset="0"/>
                <a:cs typeface="Times New Roman" panose="02020603050405020304" pitchFamily="18" charset="0"/>
              </a:rPr>
              <a:t>. clothes</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13927" y="1268760"/>
            <a:ext cx="8229600" cy="4525963"/>
          </a:xfrm>
        </p:spPr>
        <p:txBody>
          <a:bodyPr>
            <a:normAutofit/>
          </a:bodyPr>
          <a:lstStyle/>
          <a:p>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Europeans and British are animal </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advocates</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 I</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n </a:t>
            </a:r>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clothes it is not necessary to use elements from genuine leather and fur.</a:t>
            </a:r>
            <a:endParaRPr lang="ru-RU" sz="2800"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399" y="2730059"/>
            <a:ext cx="5904656" cy="3990256"/>
          </a:xfrm>
          <a:prstGeom prst="rect">
            <a:avLst/>
          </a:prstGeom>
        </p:spPr>
      </p:pic>
    </p:spTree>
    <p:extLst>
      <p:ext uri="{BB962C8B-B14F-4D97-AF65-F5344CB8AC3E}">
        <p14:creationId xmlns:p14="http://schemas.microsoft.com/office/powerpoint/2010/main" val="2138879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507288" cy="1412776"/>
          </a:xfrm>
        </p:spPr>
        <p:txBody>
          <a:bodyPr/>
          <a:lstStyle/>
          <a:p>
            <a:r>
              <a:rPr lang="en-US" sz="4400" dirty="0" smtClean="0">
                <a:latin typeface="Times New Roman" panose="02020603050405020304" pitchFamily="18" charset="0"/>
                <a:cs typeface="Times New Roman" panose="02020603050405020304" pitchFamily="18" charset="0"/>
              </a:rPr>
              <a:t>Pay attention to all highlighted w</a:t>
            </a:r>
            <a:r>
              <a:rPr lang="en-US" sz="4400" dirty="0">
                <a:latin typeface="Times New Roman" panose="02020603050405020304" pitchFamily="18" charset="0"/>
                <a:cs typeface="Times New Roman" panose="02020603050405020304" pitchFamily="18" charset="0"/>
              </a:rPr>
              <a:t>o</a:t>
            </a:r>
            <a:r>
              <a:rPr lang="en-US" sz="4400" dirty="0" smtClean="0">
                <a:latin typeface="Times New Roman" panose="02020603050405020304" pitchFamily="18" charset="0"/>
                <a:cs typeface="Times New Roman" panose="02020603050405020304" pitchFamily="18" charset="0"/>
              </a:rPr>
              <a:t>rds and phrases</a:t>
            </a:r>
            <a:r>
              <a:rPr lang="ru-RU" sz="4400" dirty="0" smtClean="0">
                <a:latin typeface="Times New Roman" panose="02020603050405020304" pitchFamily="18" charset="0"/>
                <a:cs typeface="Times New Roman" panose="02020603050405020304" pitchFamily="18" charset="0"/>
              </a:rPr>
              <a:t>:</a:t>
            </a:r>
            <a:endParaRPr lang="ru-RU" sz="4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0"/>
            <a:ext cx="8291264" cy="4637112"/>
          </a:xfrm>
        </p:spPr>
        <p:txBody>
          <a:bodyPr>
            <a:normAutofit/>
          </a:bodyPr>
          <a:lstStyle/>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Respect</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Kiss on the cheek</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Give a hug</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Affectionate</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Be offended</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Small talk</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Marital status</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Acceptable</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Make sure</a:t>
            </a:r>
          </a:p>
          <a:p>
            <a:r>
              <a:rPr lang="en-US" dirty="0" smtClean="0">
                <a:solidFill>
                  <a:schemeClr val="tx1">
                    <a:lumMod val="65000"/>
                    <a:lumOff val="35000"/>
                  </a:schemeClr>
                </a:solidFill>
                <a:latin typeface="Times New Roman" panose="02020603050405020304" pitchFamily="18" charset="0"/>
                <a:cs typeface="Times New Roman" panose="02020603050405020304" pitchFamily="18" charset="0"/>
              </a:rPr>
              <a:t>Hosts</a:t>
            </a:r>
            <a:endParaRPr lang="ru-RU"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8353" y="1628800"/>
            <a:ext cx="4520704" cy="5052242"/>
          </a:xfrm>
          <a:prstGeom prst="rect">
            <a:avLst/>
          </a:prstGeom>
        </p:spPr>
      </p:pic>
    </p:spTree>
    <p:extLst>
      <p:ext uri="{BB962C8B-B14F-4D97-AF65-F5344CB8AC3E}">
        <p14:creationId xmlns:p14="http://schemas.microsoft.com/office/powerpoint/2010/main" val="3219772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43408"/>
            <a:ext cx="8229600" cy="1600200"/>
          </a:xfrm>
        </p:spPr>
        <p:txBody>
          <a:bodyPr/>
          <a:lstStyle/>
          <a:p>
            <a:r>
              <a:rPr lang="en-US" sz="4400" dirty="0">
                <a:latin typeface="Times New Roman" panose="02020603050405020304" pitchFamily="18" charset="0"/>
                <a:cs typeface="Times New Roman" panose="02020603050405020304" pitchFamily="18" charset="0"/>
              </a:rPr>
              <a:t>A</a:t>
            </a:r>
            <a:r>
              <a:rPr lang="en-US" sz="4400" dirty="0" smtClean="0">
                <a:latin typeface="Times New Roman" panose="02020603050405020304" pitchFamily="18" charset="0"/>
                <a:cs typeface="Times New Roman" panose="02020603050405020304" pitchFamily="18" charset="0"/>
              </a:rPr>
              <a:t>nswer </a:t>
            </a:r>
            <a:r>
              <a:rPr lang="en-US" sz="4400" dirty="0">
                <a:latin typeface="Times New Roman" panose="02020603050405020304" pitchFamily="18" charset="0"/>
                <a:cs typeface="Times New Roman" panose="02020603050405020304" pitchFamily="18" charset="0"/>
              </a:rPr>
              <a:t>the following questions</a:t>
            </a:r>
            <a:endParaRPr lang="ru-RU" sz="4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1.What are the British famous for</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endPar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endParaRPr>
          </a:p>
          <a:p>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2.Now do the British greet their close friends</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a:p>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3.</a:t>
            </a:r>
            <a:r>
              <a:rPr lang="en-US" sz="2800" dirty="0">
                <a:solidFill>
                  <a:schemeClr val="tx1">
                    <a:lumMod val="65000"/>
                    <a:lumOff val="35000"/>
                  </a:schemeClr>
                </a:solidFill>
                <a:latin typeface="Times New Roman" panose="02020603050405020304" pitchFamily="18" charset="0"/>
                <a:cs typeface="Times New Roman" panose="02020603050405020304" pitchFamily="18" charset="0"/>
              </a:rPr>
              <a:t>What </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affectionate names do they use</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a:p>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4.</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What must you avoid asking people about</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a:p>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5.</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What is acceptable to talk about</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a:p>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6.</a:t>
            </a:r>
            <a:r>
              <a:rPr lang="en-US" sz="2800" dirty="0" smtClean="0">
                <a:solidFill>
                  <a:schemeClr val="tx1">
                    <a:lumMod val="65000"/>
                    <a:lumOff val="35000"/>
                  </a:schemeClr>
                </a:solidFill>
                <a:latin typeface="Times New Roman" panose="02020603050405020304" pitchFamily="18" charset="0"/>
                <a:cs typeface="Times New Roman" panose="02020603050405020304" pitchFamily="18" charset="0"/>
              </a:rPr>
              <a:t>What must you remember visiting people at home</a:t>
            </a:r>
            <a:r>
              <a:rPr lang="ru-RU" sz="2800" dirty="0" smtClean="0">
                <a:solidFill>
                  <a:schemeClr val="tx1">
                    <a:lumMod val="65000"/>
                    <a:lumOff val="35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835187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509</TotalTime>
  <Words>443</Words>
  <Application>Microsoft Office PowerPoint</Application>
  <PresentationFormat>Экран (4:3)</PresentationFormat>
  <Paragraphs>44</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Исполнительная</vt:lpstr>
      <vt:lpstr>Муниципальное Бюджетное Общеобразовательное Учреждение средняя школа №2  </vt:lpstr>
      <vt:lpstr>Содержание</vt:lpstr>
      <vt:lpstr>I. introduction to communication and etiquette</vt:lpstr>
      <vt:lpstr>II. greetings</vt:lpstr>
      <vt:lpstr>III. communication rules</vt:lpstr>
      <vt:lpstr>IV. guest etiquette</vt:lpstr>
      <vt:lpstr>V. clothes</vt:lpstr>
      <vt:lpstr>Pay attention to all highlighted words and phrases:</vt:lpstr>
      <vt:lpstr>Answer the following questions</vt:lpstr>
      <vt:lpstr>Thank you for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Юлия</dc:creator>
  <cp:lastModifiedBy>Ученик</cp:lastModifiedBy>
  <cp:revision>28</cp:revision>
  <dcterms:created xsi:type="dcterms:W3CDTF">2019-09-20T11:24:48Z</dcterms:created>
  <dcterms:modified xsi:type="dcterms:W3CDTF">2019-10-02T06:19:39Z</dcterms:modified>
</cp:coreProperties>
</file>