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71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>
      <p:cViewPr varScale="1">
        <p:scale>
          <a:sx n="67" d="100"/>
          <a:sy n="67" d="100"/>
        </p:scale>
        <p:origin x="136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F9EC3-B734-47EB-84AE-539ACF53B03C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15DE9-719C-440A-A994-4F4B5E9B5B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012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885BC1-FB70-4ABF-B962-B847CBEBF1B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C4C84D-CADD-4FE4-9EEF-8C2BF0ADD74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7851648" cy="23042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Тема урока: Построение чертежа и моделирование  конической юбки</a:t>
            </a:r>
            <a:br>
              <a:rPr lang="ru-RU" sz="3600" dirty="0" smtClean="0"/>
            </a:br>
            <a:r>
              <a:rPr lang="ru-RU" sz="3600" dirty="0" smtClean="0"/>
              <a:t>6 класс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149080"/>
            <a:ext cx="4248144" cy="2472680"/>
          </a:xfrm>
        </p:spPr>
        <p:txBody>
          <a:bodyPr/>
          <a:lstStyle/>
          <a:p>
            <a:r>
              <a:rPr lang="ru-RU" dirty="0" smtClean="0"/>
              <a:t>Автор: учитель технологии МОУ </a:t>
            </a:r>
            <a:r>
              <a:rPr lang="ru-RU" dirty="0" err="1" smtClean="0"/>
              <a:t>Макарьевская</a:t>
            </a:r>
            <a:r>
              <a:rPr lang="ru-RU" dirty="0" smtClean="0"/>
              <a:t> школа Шаталова В.А.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Способы моделирования конической юбки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2852936"/>
            <a:ext cx="2880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Коническая юбка с оборкой</a:t>
            </a:r>
          </a:p>
          <a:p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</a:rPr>
              <a:t>в- нанесение линий разреза на чертеж основы;</a:t>
            </a:r>
          </a:p>
          <a:p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</a:rPr>
              <a:t>г- верхняя часть;</a:t>
            </a:r>
          </a:p>
          <a:p>
            <a:r>
              <a:rPr lang="ru-RU" sz="2000" i="1" dirty="0" err="1" smtClean="0">
                <a:solidFill>
                  <a:schemeClr val="bg2">
                    <a:lumMod val="10000"/>
                  </a:schemeClr>
                </a:solidFill>
              </a:rPr>
              <a:t>д</a:t>
            </a:r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</a:rPr>
              <a:t>- оборка.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1988840"/>
            <a:ext cx="25922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Модель №2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4572000" cy="343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моделирования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Внимательно изучить эскиз модели;</a:t>
            </a:r>
          </a:p>
          <a:p>
            <a:r>
              <a:rPr lang="ru-RU" dirty="0" smtClean="0"/>
              <a:t>Определить на каких участках надо выполнить изменение чертежа юбки, чтобы получить модель соответствующую эскизу;</a:t>
            </a:r>
          </a:p>
          <a:p>
            <a:r>
              <a:rPr lang="ru-RU" dirty="0" smtClean="0"/>
              <a:t>Нанести вспомогательные линии изменения на чертеж основы юбки;</a:t>
            </a:r>
          </a:p>
          <a:p>
            <a:r>
              <a:rPr lang="ru-RU" dirty="0" smtClean="0"/>
              <a:t>Вырезать выкройку.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Способы моделирования конической юбки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2852936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Трехцветная коническая юбка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1988840"/>
            <a:ext cx="25922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Модель №3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00808"/>
            <a:ext cx="2592288" cy="4551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644008" y="4149080"/>
            <a:ext cx="3960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</a:rPr>
              <a:t>Выполните моделирование этой юбки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Способы моделирования конической юбки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1916832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Трехцветная коническая юбка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1988840"/>
            <a:ext cx="25922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Модель №3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08920"/>
            <a:ext cx="5883908" cy="3437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Моделирование</a:t>
            </a:r>
          </a:p>
          <a:p>
            <a:pPr algn="ctr"/>
            <a:r>
              <a:rPr lang="ru-RU" dirty="0" smtClean="0"/>
              <a:t>Художественное , техническое</a:t>
            </a:r>
          </a:p>
          <a:p>
            <a:pPr algn="ctr"/>
            <a:r>
              <a:rPr lang="ru-RU" dirty="0" smtClean="0"/>
              <a:t>Изменять, разрезать, дополнять</a:t>
            </a:r>
          </a:p>
          <a:p>
            <a:pPr algn="ctr"/>
            <a:r>
              <a:rPr lang="ru-RU" dirty="0" smtClean="0"/>
              <a:t>Модным быть просто</a:t>
            </a:r>
          </a:p>
          <a:p>
            <a:pPr algn="ctr"/>
            <a:r>
              <a:rPr lang="ru-RU" dirty="0" smtClean="0"/>
              <a:t>Дизайнер</a:t>
            </a:r>
            <a:r>
              <a:rPr lang="ru-RU" dirty="0" smtClean="0"/>
              <a:t>(художник </a:t>
            </a:r>
            <a:r>
              <a:rPr lang="ru-RU" dirty="0" smtClean="0"/>
              <a:t>–модельер)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31236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Цель </a:t>
            </a:r>
            <a:r>
              <a:rPr lang="ru-RU" sz="4000" dirty="0" smtClean="0"/>
              <a:t>: научить конструировать и моделировать коническую юбку, создать условия для творчества  в процессе моделирования юбок</a:t>
            </a:r>
            <a:r>
              <a:rPr lang="ru-RU" sz="5400" dirty="0" smtClean="0"/>
              <a:t>.</a:t>
            </a:r>
            <a:endParaRPr lang="ru-RU" dirty="0"/>
          </a:p>
        </p:txBody>
      </p:sp>
      <p:pic>
        <p:nvPicPr>
          <p:cNvPr id="15362" name="Picture 2" descr="https://mmedia.ozone.ru/multimedia/1022698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077072"/>
            <a:ext cx="2448272" cy="2389106"/>
          </a:xfrm>
          <a:prstGeom prst="rect">
            <a:avLst/>
          </a:prstGeom>
          <a:noFill/>
        </p:spPr>
      </p:pic>
      <p:pic>
        <p:nvPicPr>
          <p:cNvPr id="15364" name="Picture 4" descr="https://ozon-st.cdn.ngenix.net/multimedia/10182648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933056"/>
            <a:ext cx="2520280" cy="2376624"/>
          </a:xfrm>
          <a:prstGeom prst="rect">
            <a:avLst/>
          </a:prstGeom>
          <a:noFill/>
        </p:spPr>
      </p:pic>
      <p:pic>
        <p:nvPicPr>
          <p:cNvPr id="15366" name="Picture 6" descr="https://ziziboba.ru/image/cache/catalog/Unitorg/843_SER_1-1200x1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861048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b="1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896544"/>
          </a:xfrm>
        </p:spPr>
        <p:txBody>
          <a:bodyPr>
            <a:normAutofit fontScale="40000" lnSpcReduction="20000"/>
          </a:bodyPr>
          <a:lstStyle/>
          <a:p>
            <a:r>
              <a:rPr lang="ru-RU" sz="4000" b="1" dirty="0" smtClean="0"/>
              <a:t>Предметные.</a:t>
            </a:r>
            <a:r>
              <a:rPr lang="ru-RU" sz="4000" dirty="0" smtClean="0"/>
              <a:t> </a:t>
            </a:r>
          </a:p>
          <a:p>
            <a:pPr>
              <a:buNone/>
            </a:pPr>
            <a:r>
              <a:rPr lang="ru-RU" sz="4000" dirty="0" smtClean="0"/>
              <a:t>          Обучающиеся  должны знать :</a:t>
            </a:r>
          </a:p>
          <a:p>
            <a:pPr>
              <a:buNone/>
            </a:pPr>
            <a:r>
              <a:rPr lang="ru-RU" sz="4000" dirty="0" smtClean="0"/>
              <a:t>               - виды конических юбок;</a:t>
            </a:r>
          </a:p>
          <a:p>
            <a:pPr>
              <a:buNone/>
            </a:pPr>
            <a:r>
              <a:rPr lang="ru-RU" sz="4000" dirty="0" smtClean="0"/>
              <a:t>               - какая фигура лежит в основе чертежа конической юбки;</a:t>
            </a:r>
          </a:p>
          <a:p>
            <a:pPr>
              <a:buNone/>
            </a:pPr>
            <a:r>
              <a:rPr lang="ru-RU" sz="4000" dirty="0" smtClean="0"/>
              <a:t>               -  какие мерки необходимы для   построения  конической юбки;</a:t>
            </a:r>
          </a:p>
          <a:p>
            <a:pPr>
              <a:buNone/>
            </a:pPr>
            <a:r>
              <a:rPr lang="ru-RU" sz="4000" dirty="0" smtClean="0"/>
              <a:t>               - знать приемы моделирования конических юбок.</a:t>
            </a:r>
          </a:p>
          <a:p>
            <a:pPr>
              <a:buNone/>
            </a:pPr>
            <a:r>
              <a:rPr lang="ru-RU" sz="4000" dirty="0" smtClean="0"/>
              <a:t>                        </a:t>
            </a:r>
          </a:p>
          <a:p>
            <a:r>
              <a:rPr lang="ru-RU" sz="4000" b="1" dirty="0" smtClean="0"/>
              <a:t>2. </a:t>
            </a:r>
            <a:r>
              <a:rPr lang="ru-RU" sz="4000" b="1" dirty="0" err="1" smtClean="0"/>
              <a:t>Метапредметные</a:t>
            </a:r>
            <a:r>
              <a:rPr lang="ru-RU" sz="4000" b="1" dirty="0" smtClean="0"/>
              <a:t>.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             -  уметь объяснять, от чего зависит разнообразие  видов конических юбок. </a:t>
            </a:r>
          </a:p>
          <a:p>
            <a:pPr>
              <a:buNone/>
            </a:pPr>
            <a:r>
              <a:rPr lang="ru-RU" sz="4000" dirty="0" smtClean="0"/>
              <a:t>              - овладеть графическими навыками построения чертежей;</a:t>
            </a:r>
          </a:p>
          <a:p>
            <a:pPr>
              <a:buNone/>
            </a:pPr>
            <a:r>
              <a:rPr lang="ru-RU" sz="4000" dirty="0" smtClean="0"/>
              <a:t>              -уметь моделировать коническую юбку;</a:t>
            </a:r>
          </a:p>
          <a:p>
            <a:pPr>
              <a:buNone/>
            </a:pPr>
            <a:r>
              <a:rPr lang="ru-RU" sz="4000" dirty="0" smtClean="0"/>
              <a:t>              - уметь самостоятельно  находить нужную информацию из разных источников </a:t>
            </a:r>
            <a:endParaRPr lang="ru-RU" sz="4000" b="1" dirty="0" smtClean="0"/>
          </a:p>
          <a:p>
            <a:pPr>
              <a:buNone/>
            </a:pPr>
            <a:endParaRPr lang="ru-RU" sz="4000" b="1" dirty="0" smtClean="0"/>
          </a:p>
          <a:p>
            <a:r>
              <a:rPr lang="ru-RU" sz="4000" b="1" dirty="0" smtClean="0"/>
              <a:t> 3. Личностные.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            -осознание значения полученных знаний о моделировании юбок для     </a:t>
            </a:r>
          </a:p>
          <a:p>
            <a:pPr>
              <a:buNone/>
            </a:pPr>
            <a:r>
              <a:rPr lang="ru-RU" sz="4000" dirty="0" smtClean="0"/>
              <a:t>            </a:t>
            </a:r>
            <a:r>
              <a:rPr lang="ru-RU" sz="4000" dirty="0" smtClean="0"/>
              <a:t>дальнейшего </a:t>
            </a:r>
            <a:r>
              <a:rPr lang="ru-RU" sz="4000" dirty="0" smtClean="0"/>
              <a:t>использования при пошиве собственных изделий.</a:t>
            </a:r>
          </a:p>
          <a:p>
            <a:pPr>
              <a:buNone/>
            </a:pPr>
            <a:r>
              <a:rPr lang="ru-RU" sz="4000" dirty="0" smtClean="0"/>
              <a:t>            -формирование эстетического вкуса ;</a:t>
            </a:r>
          </a:p>
          <a:p>
            <a:pPr>
              <a:buNone/>
            </a:pPr>
            <a:r>
              <a:rPr lang="ru-RU" sz="4000" dirty="0" smtClean="0"/>
              <a:t>            -развитие трудолюбия и ответственности за качество своей деятельности.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2592288" cy="49266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Карточка № 1</a:t>
            </a:r>
            <a:endParaRPr lang="ru-RU" sz="32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764704"/>
            <a:ext cx="3456384" cy="280831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64088" y="836712"/>
            <a:ext cx="2592288" cy="49266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Карточка № 2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499992" y="1340768"/>
            <a:ext cx="4104456" cy="21602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1600" dirty="0" smtClean="0"/>
              <a:t>Сколько основных деталей в конструкциях конической , </a:t>
            </a:r>
            <a:r>
              <a:rPr lang="ru-RU" sz="1600" dirty="0" err="1" smtClean="0"/>
              <a:t>клиньевой</a:t>
            </a:r>
            <a:r>
              <a:rPr lang="ru-RU" sz="1600" dirty="0" smtClean="0"/>
              <a:t>  и прямой юбок ? Назовите их.</a:t>
            </a:r>
            <a:r>
              <a:rPr lang="ru-RU" sz="1600" dirty="0" smtClean="0">
                <a:solidFill>
                  <a:srgbClr val="FF0000"/>
                </a:solidFill>
              </a:rPr>
              <a:t>(У конической одна, круг или его часть, у </a:t>
            </a:r>
            <a:r>
              <a:rPr lang="ru-RU" sz="1600" dirty="0" err="1" smtClean="0">
                <a:solidFill>
                  <a:srgbClr val="FF0000"/>
                </a:solidFill>
              </a:rPr>
              <a:t>клиньевой</a:t>
            </a:r>
            <a:r>
              <a:rPr lang="ru-RU" sz="1600" dirty="0" smtClean="0">
                <a:solidFill>
                  <a:srgbClr val="FF0000"/>
                </a:solidFill>
              </a:rPr>
              <a:t> – несколько клиньев, у прямой –две, переднее и заднее полотнища)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1600" dirty="0" smtClean="0"/>
              <a:t>Установи соответствие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355976" y="3501008"/>
          <a:ext cx="4608512" cy="2541270"/>
        </p:xfrm>
        <a:graphic>
          <a:graphicData uri="http://schemas.openxmlformats.org/drawingml/2006/table">
            <a:tbl>
              <a:tblPr/>
              <a:tblGrid>
                <a:gridCol w="1813185"/>
                <a:gridCol w="820250"/>
                <a:gridCol w="1975077"/>
              </a:tblGrid>
              <a:tr h="229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Наименование мерок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Условные обозначения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Назначение мерок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81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45770" algn="l"/>
                        </a:tabLst>
                      </a:pPr>
                      <a:r>
                        <a:rPr lang="ru-RU" sz="1400" dirty="0" err="1">
                          <a:latin typeface="Calibri"/>
                          <a:ea typeface="Calibri"/>
                          <a:cs typeface="Times New Roman"/>
                        </a:rPr>
                        <a:t>Полуобхват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талии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err="1">
                          <a:latin typeface="Calibri"/>
                          <a:ea typeface="Calibri"/>
                          <a:cs typeface="Times New Roman"/>
                        </a:rPr>
                        <a:t>Сб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Для определения длины пояса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45770" algn="l"/>
                        </a:tabLst>
                      </a:pPr>
                      <a:r>
                        <a:rPr lang="ru-RU" sz="1400" dirty="0" err="1">
                          <a:latin typeface="Calibri"/>
                          <a:ea typeface="Calibri"/>
                          <a:cs typeface="Times New Roman"/>
                        </a:rPr>
                        <a:t>Полуобхват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 бедер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err="1">
                          <a:latin typeface="Calibri"/>
                          <a:ea typeface="Calibri"/>
                          <a:cs typeface="Times New Roman"/>
                        </a:rPr>
                        <a:t>Ст</a:t>
                      </a:r>
                      <a:endParaRPr lang="ru-RU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Для определения ширины  юбки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45770" algn="l"/>
                        </a:tabLs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Длина спины до талии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Calibri"/>
                          <a:ea typeface="Calibri"/>
                          <a:cs typeface="Times New Roman"/>
                        </a:rPr>
                        <a:t>Ди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Для определения линии бедер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45770" algn="l"/>
                        </a:tabLs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Длина изделия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Calibri"/>
                          <a:ea typeface="Calibri"/>
                          <a:cs typeface="Times New Roman"/>
                        </a:rPr>
                        <a:t>Дтс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Для определения длины юбки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 flipV="1">
            <a:off x="6732240" y="4365104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68144" y="4293096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940152" y="4293096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732240" y="4437112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868144" y="5301208"/>
            <a:ext cx="504056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6804248" y="5301208"/>
            <a:ext cx="288032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5940152" y="5229200"/>
            <a:ext cx="432048" cy="57606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804248" y="5301208"/>
            <a:ext cx="288032" cy="576064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4211960" y="836712"/>
            <a:ext cx="4824536" cy="554461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755576" y="3645024"/>
            <a:ext cx="2592288" cy="49266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Карточка № 3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" name="Содержимое 2"/>
          <p:cNvSpPr txBox="1">
            <a:spLocks/>
          </p:cNvSpPr>
          <p:nvPr/>
        </p:nvSpPr>
        <p:spPr>
          <a:xfrm>
            <a:off x="179512" y="4077072"/>
            <a:ext cx="3888432" cy="2664296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«Дополни фразы»</a:t>
            </a:r>
            <a:endParaRPr kumimoji="0" lang="ru-RU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1.Мерки 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Дтс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записывают полностью, а мерки 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Сб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половинном размере.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 </a:t>
            </a:r>
            <a:r>
              <a:rPr kumimoji="0" lang="ru-RU" sz="3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Б) </a:t>
            </a:r>
            <a:r>
              <a:rPr kumimoji="0" lang="ru-RU" sz="3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Дтс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В) Сб. Г) Ст.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2.Величина ,которую прибавляют к размеру снятой мерки, чтобы изделие было достаточно свободным, называется …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(Прибавка)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3.Моделирование юбки это …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(Процесс изменения основы чертежа юбки согласно модели)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Содержимое 2"/>
          <p:cNvSpPr txBox="1">
            <a:spLocks/>
          </p:cNvSpPr>
          <p:nvPr/>
        </p:nvSpPr>
        <p:spPr>
          <a:xfrm>
            <a:off x="395536" y="1340768"/>
            <a:ext cx="3168352" cy="21602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1600" dirty="0" smtClean="0"/>
              <a:t>Какие виды юбок вы знаете? </a:t>
            </a:r>
            <a:r>
              <a:rPr lang="ru-RU" sz="1600" dirty="0" smtClean="0">
                <a:solidFill>
                  <a:srgbClr val="FF0000"/>
                </a:solidFill>
              </a:rPr>
              <a:t>(Коническая, </a:t>
            </a:r>
            <a:r>
              <a:rPr lang="ru-RU" sz="1600" dirty="0" err="1" smtClean="0">
                <a:solidFill>
                  <a:srgbClr val="FF0000"/>
                </a:solidFill>
              </a:rPr>
              <a:t>клиньевая</a:t>
            </a:r>
            <a:r>
              <a:rPr lang="ru-RU" sz="1600" dirty="0" smtClean="0">
                <a:solidFill>
                  <a:srgbClr val="FF0000"/>
                </a:solidFill>
              </a:rPr>
              <a:t>, прямая)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1600" dirty="0" smtClean="0"/>
              <a:t>Какую юбку сшить проще всего? </a:t>
            </a:r>
            <a:r>
              <a:rPr lang="ru-RU" sz="1600" dirty="0" smtClean="0">
                <a:solidFill>
                  <a:srgbClr val="FF0000"/>
                </a:solidFill>
              </a:rPr>
              <a:t>(Коническую)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1600" dirty="0" smtClean="0"/>
              <a:t> Какие мерки необходимы для построения чертежа  юбки? </a:t>
            </a:r>
            <a:r>
              <a:rPr lang="ru-RU" sz="1600" dirty="0" smtClean="0">
                <a:solidFill>
                  <a:srgbClr val="FF0000"/>
                </a:solidFill>
              </a:rPr>
              <a:t>(</a:t>
            </a:r>
            <a:r>
              <a:rPr lang="ru-RU" sz="1600" dirty="0" err="1" smtClean="0">
                <a:solidFill>
                  <a:srgbClr val="FF0000"/>
                </a:solidFill>
              </a:rPr>
              <a:t>Сб</a:t>
            </a:r>
            <a:r>
              <a:rPr lang="ru-RU" sz="1600" dirty="0" smtClean="0">
                <a:solidFill>
                  <a:srgbClr val="FF0000"/>
                </a:solidFill>
              </a:rPr>
              <a:t>, </a:t>
            </a:r>
            <a:r>
              <a:rPr lang="ru-RU" sz="1600" dirty="0" err="1" smtClean="0">
                <a:solidFill>
                  <a:srgbClr val="FF0000"/>
                </a:solidFill>
              </a:rPr>
              <a:t>Ст</a:t>
            </a:r>
            <a:r>
              <a:rPr lang="ru-RU" sz="1600" dirty="0" smtClean="0">
                <a:solidFill>
                  <a:srgbClr val="FF0000"/>
                </a:solidFill>
              </a:rPr>
              <a:t>, </a:t>
            </a:r>
            <a:r>
              <a:rPr lang="ru-RU" sz="1600" dirty="0" err="1" smtClean="0">
                <a:solidFill>
                  <a:srgbClr val="FF0000"/>
                </a:solidFill>
              </a:rPr>
              <a:t>Ди</a:t>
            </a:r>
            <a:r>
              <a:rPr lang="ru-RU" sz="1600" dirty="0" smtClean="0">
                <a:solidFill>
                  <a:srgbClr val="FF0000"/>
                </a:solidFill>
              </a:rPr>
              <a:t>, </a:t>
            </a:r>
            <a:r>
              <a:rPr lang="ru-RU" sz="1600" dirty="0" err="1" smtClean="0">
                <a:solidFill>
                  <a:srgbClr val="FF0000"/>
                </a:solidFill>
              </a:rPr>
              <a:t>Дтс</a:t>
            </a:r>
            <a:r>
              <a:rPr lang="ru-RU" sz="1600" dirty="0" smtClean="0">
                <a:solidFill>
                  <a:srgbClr val="FF0000"/>
                </a:solidFill>
              </a:rPr>
              <a:t>)</a:t>
            </a:r>
          </a:p>
          <a:p>
            <a:endParaRPr lang="ru-RU" sz="1600" dirty="0" smtClean="0"/>
          </a:p>
        </p:txBody>
      </p:sp>
      <p:sp>
        <p:nvSpPr>
          <p:cNvPr id="44" name="Прямоугольник 43"/>
          <p:cNvSpPr/>
          <p:nvPr/>
        </p:nvSpPr>
        <p:spPr>
          <a:xfrm>
            <a:off x="179512" y="3645024"/>
            <a:ext cx="3888432" cy="309634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332656"/>
            <a:ext cx="1296144" cy="1143000"/>
          </a:xfrm>
        </p:spPr>
        <p:txBody>
          <a:bodyPr/>
          <a:lstStyle/>
          <a:p>
            <a:r>
              <a:rPr lang="ru-RU" dirty="0" smtClean="0"/>
              <a:t>???</a:t>
            </a:r>
            <a:endParaRPr lang="ru-RU" dirty="0"/>
          </a:p>
        </p:txBody>
      </p:sp>
      <p:pic>
        <p:nvPicPr>
          <p:cNvPr id="17410" name="Picture 2" descr="https://ozon-st.cdn.ngenix.net/multimedia/10182648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2592288" cy="2444527"/>
          </a:xfrm>
          <a:prstGeom prst="rect">
            <a:avLst/>
          </a:prstGeom>
          <a:noFill/>
        </p:spPr>
      </p:pic>
      <p:pic>
        <p:nvPicPr>
          <p:cNvPr id="17412" name="Picture 4" descr="https://cdn.clouty.ru/link_aHR0cHM6Ly9jZG4taW1hZ2VzLmZhcmZldGNoLWNvbnRlbnRzLmNvbS8xMi82NS83Mi84Ni8xMjY1NzI4Nl8xMjI3Mjk2NV84MDAuanB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348880"/>
            <a:ext cx="2302906" cy="3071501"/>
          </a:xfrm>
          <a:prstGeom prst="rect">
            <a:avLst/>
          </a:prstGeom>
          <a:noFill/>
        </p:spPr>
      </p:pic>
      <p:pic>
        <p:nvPicPr>
          <p:cNvPr id="17414" name="Picture 6" descr="https://babystar-spb.ru/images/thumbnails/800/800/detailed/13/yubka-flobaby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65104"/>
            <a:ext cx="2376264" cy="2376264"/>
          </a:xfrm>
          <a:prstGeom prst="rect">
            <a:avLst/>
          </a:prstGeom>
          <a:noFill/>
        </p:spPr>
      </p:pic>
      <p:pic>
        <p:nvPicPr>
          <p:cNvPr id="17416" name="Picture 8" descr="https://forum.sibmama.ru/usrpx/88816/88816_400x400_460151fp_prd_3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1916832"/>
            <a:ext cx="2081808" cy="2081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qph.fs.quoracdn.net/main-qimg-a850c7b508ed2517bf7f147705dde0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445224"/>
            <a:ext cx="1701602" cy="1274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https://im0-tub-ru.yandex.net/i?id=6ba254055e9487eff6aa1492955726cc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5445224"/>
            <a:ext cx="1909215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Моделирование</a:t>
            </a:r>
            <a:endParaRPr lang="ru-RU" sz="3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1988840"/>
            <a:ext cx="2808312" cy="79208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Художественное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2060848"/>
            <a:ext cx="2808312" cy="79208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Техническое</a:t>
            </a:r>
            <a:endParaRPr lang="ru-RU" sz="2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915816" y="1628800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004048" y="1628800"/>
            <a:ext cx="86409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195736" y="2924944"/>
            <a:ext cx="0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467544" y="3501008"/>
            <a:ext cx="3600400" cy="216024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Художник-модельер</a:t>
            </a:r>
            <a:r>
              <a:rPr lang="ru-RU" sz="2400" i="1" dirty="0" smtClean="0"/>
              <a:t> придумывает новые модели</a:t>
            </a:r>
            <a:endParaRPr lang="ru-RU" sz="2400" i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004048" y="3501008"/>
            <a:ext cx="3744416" cy="216024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Художник-конструктор </a:t>
            </a:r>
            <a:r>
              <a:rPr lang="ru-RU" sz="2400" i="1" dirty="0" smtClean="0"/>
              <a:t>изменяет чертеж основы соответственно модели</a:t>
            </a:r>
            <a:endParaRPr lang="ru-RU" sz="2400" i="1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876256" y="2996952"/>
            <a:ext cx="0" cy="36004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699792" y="836712"/>
            <a:ext cx="3312368" cy="72008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Виды конических юбок</a:t>
            </a:r>
            <a:endParaRPr lang="ru-RU" dirty="0"/>
          </a:p>
        </p:txBody>
      </p:sp>
      <p:graphicFrame>
        <p:nvGraphicFramePr>
          <p:cNvPr id="4" name="Group 61"/>
          <p:cNvGraphicFramePr>
            <a:graphicFrameLocks noGrp="1"/>
          </p:cNvGraphicFramePr>
          <p:nvPr/>
        </p:nvGraphicFramePr>
        <p:xfrm>
          <a:off x="755576" y="1844824"/>
          <a:ext cx="4079490" cy="4494213"/>
        </p:xfrm>
        <a:graphic>
          <a:graphicData uri="http://schemas.openxmlformats.org/drawingml/2006/table">
            <a:tbl>
              <a:tblPr>
                <a:tableStyleId>{F2DE63D5-997A-4646-A377-4702673A728D}</a:tableStyleId>
              </a:tblPr>
              <a:tblGrid>
                <a:gridCol w="384138"/>
                <a:gridCol w="2975753"/>
                <a:gridCol w="719599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№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Виды конических юбок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k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Юбка «солнце»</a:t>
                      </a: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0,32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Полусолнце</a:t>
                      </a:r>
                      <a:r>
                        <a:rPr kumimoji="0" lang="ru-RU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0,64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Большой колокол</a:t>
                      </a: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0,8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Средний колокол </a:t>
                      </a: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Малый колокол </a:t>
                      </a: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Большой клёш </a:t>
                      </a: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1,2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Клёш </a:t>
                      </a: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5792" y="1916832"/>
            <a:ext cx="281119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avatars.mds.yandex.net/get-pdb/25978/dfef7fc0-86d6-477b-81d6-8e29aa563fe3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717032"/>
            <a:ext cx="3573016" cy="3573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Чертеж конической юбки «</a:t>
            </a:r>
            <a:r>
              <a:rPr lang="ru-RU" dirty="0" err="1" smtClean="0"/>
              <a:t>полусолнце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060848"/>
            <a:ext cx="4636541" cy="440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284984"/>
            <a:ext cx="2133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12160" y="2132856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Мерки: </a:t>
            </a:r>
          </a:p>
          <a:p>
            <a:r>
              <a:rPr lang="ru-RU" sz="2000" b="1" dirty="0" err="1" smtClean="0">
                <a:latin typeface="+mj-lt"/>
              </a:rPr>
              <a:t>Ст</a:t>
            </a:r>
            <a:endParaRPr lang="ru-RU" sz="2000" b="1" dirty="0" smtClean="0">
              <a:latin typeface="+mj-lt"/>
            </a:endParaRPr>
          </a:p>
          <a:p>
            <a:r>
              <a:rPr lang="ru-RU" sz="2000" b="1" dirty="0" err="1" smtClean="0">
                <a:latin typeface="+mj-lt"/>
              </a:rPr>
              <a:t>Ди</a:t>
            </a:r>
            <a:endParaRPr lang="ru-RU" sz="2000" b="1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Способы моделирования конической юбки</a:t>
            </a:r>
            <a:endParaRPr lang="ru-RU" sz="32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4176464" cy="4056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796136" y="2852936"/>
            <a:ext cx="28803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Коническая юбка с кружевными вставками</a:t>
            </a:r>
          </a:p>
          <a:p>
            <a:endParaRPr lang="ru-RU" sz="20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</a:rPr>
              <a:t>а- чертеж основы юбки;</a:t>
            </a:r>
          </a:p>
          <a:p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</a:rPr>
              <a:t>б- составные части юбки.</a:t>
            </a:r>
          </a:p>
          <a:p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1988840"/>
            <a:ext cx="25922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Модель №1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268</TotalTime>
  <Words>554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Constantia</vt:lpstr>
      <vt:lpstr>Times New Roman</vt:lpstr>
      <vt:lpstr>Wingdings 2</vt:lpstr>
      <vt:lpstr>Поток</vt:lpstr>
      <vt:lpstr>Тема урока: Построение чертежа и моделирование  конической юбки 6 класс </vt:lpstr>
      <vt:lpstr>Цель : научить конструировать и моделировать коническую юбку, создать условия для творчества  в процессе моделирования юбок.</vt:lpstr>
      <vt:lpstr>Планируемые результаты</vt:lpstr>
      <vt:lpstr>Карточка № 1</vt:lpstr>
      <vt:lpstr>???</vt:lpstr>
      <vt:lpstr>Моделирование</vt:lpstr>
      <vt:lpstr>Виды конических юбок</vt:lpstr>
      <vt:lpstr>Чертеж конической юбки «полусолнце»</vt:lpstr>
      <vt:lpstr>Способы моделирования конической юбки</vt:lpstr>
      <vt:lpstr>Способы моделирования конической юбки</vt:lpstr>
      <vt:lpstr>Алгоритм моделирования</vt:lpstr>
      <vt:lpstr>Способы моделирования конической юбки</vt:lpstr>
      <vt:lpstr>Способы моделирования конической юбки</vt:lpstr>
      <vt:lpstr>Синквейн</vt:lpstr>
      <vt:lpstr>Спасибо за внимание.</vt:lpstr>
    </vt:vector>
  </TitlesOfParts>
  <Company>office 2007 rus ent: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Построение чертежа и моделирование  конической юбки.</dc:title>
  <dc:creator>Адмим</dc:creator>
  <cp:lastModifiedBy>gamanin_a</cp:lastModifiedBy>
  <cp:revision>37</cp:revision>
  <dcterms:created xsi:type="dcterms:W3CDTF">2018-12-04T12:40:33Z</dcterms:created>
  <dcterms:modified xsi:type="dcterms:W3CDTF">2018-12-11T18:43:51Z</dcterms:modified>
</cp:coreProperties>
</file>