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6A6"/>
    <a:srgbClr val="0F0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9"/>
    </mc:Choice>
    <mc:Fallback>
      <c:style val="9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7006172839506171E-2"/>
          <c:y val="7.1261519371678489E-2"/>
          <c:w val="0.55987386993292509"/>
          <c:h val="0.789682539682539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Мотивация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Учебная средний уровень</c:v>
                </c:pt>
                <c:pt idx="1">
                  <c:v>Учебная высокий уровень</c:v>
                </c:pt>
                <c:pt idx="2">
                  <c:v>Внеучебная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86035072"/>
        <c:axId val="86032768"/>
      </c:barChart>
      <c:valAx>
        <c:axId val="86032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035072"/>
        <c:crossBetween val="between"/>
      </c:valAx>
      <c:catAx>
        <c:axId val="86035072"/>
        <c:scaling>
          <c:orientation val="minMax"/>
        </c:scaling>
        <c:delete val="0"/>
        <c:axPos val="b"/>
        <c:majorTickMark val="out"/>
        <c:minorTickMark val="none"/>
        <c:tickLblPos val="nextTo"/>
        <c:crossAx val="86032768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zero"/>
    <c:showDLblsOverMax val="0"/>
  </c:chart>
  <c:spPr>
    <a:ln>
      <a:solidFill>
        <a:schemeClr val="bg1"/>
      </a:solidFill>
    </a:ln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444BD-94F3-4253-9AF0-E2B1821A409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B0BD3-CCFC-4C7C-A074-ED838CD6D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702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B0BD3-CCFC-4C7C-A074-ED838CD6D2F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1571612"/>
            <a:ext cx="2314575" cy="466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Программа по профилактике суицидальных проявлений для обучающихся 1-9-х классов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6215106" cy="50006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40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4100" dirty="0" smtClean="0">
                <a:solidFill>
                  <a:schemeClr val="bg2">
                    <a:lumMod val="25000"/>
                  </a:schemeClr>
                </a:solidFill>
              </a:rPr>
              <a:t>Программа направлена на оказание помощи:</a:t>
            </a:r>
          </a:p>
          <a:p>
            <a:pPr>
              <a:buNone/>
            </a:pPr>
            <a:r>
              <a:rPr lang="ru-RU" sz="4100" dirty="0" smtClean="0">
                <a:solidFill>
                  <a:schemeClr val="tx2">
                    <a:lumMod val="75000"/>
                  </a:schemeClr>
                </a:solidFill>
              </a:rPr>
              <a:t>• детям, находящимся в трудной жизненной ситуации, нуждающимся в срочной </a:t>
            </a:r>
            <a:r>
              <a:rPr lang="ru-RU" sz="4100" dirty="0" err="1" smtClean="0">
                <a:solidFill>
                  <a:schemeClr val="tx2">
                    <a:lumMod val="75000"/>
                  </a:schemeClr>
                </a:solidFill>
              </a:rPr>
              <a:t>психоэмоциональной</a:t>
            </a:r>
            <a:r>
              <a:rPr lang="ru-RU" sz="4100" dirty="0" smtClean="0">
                <a:solidFill>
                  <a:schemeClr val="tx2">
                    <a:lumMod val="75000"/>
                  </a:schemeClr>
                </a:solidFill>
              </a:rPr>
              <a:t> поддержке. </a:t>
            </a:r>
          </a:p>
          <a:p>
            <a:pPr>
              <a:buNone/>
            </a:pPr>
            <a:r>
              <a:rPr lang="ru-RU" sz="4100" dirty="0" smtClean="0">
                <a:solidFill>
                  <a:schemeClr val="tx2">
                    <a:lumMod val="75000"/>
                  </a:schemeClr>
                </a:solidFill>
              </a:rPr>
              <a:t>• обучающимся «группы риска», подросткам, ставшими на путь социальной </a:t>
            </a:r>
            <a:r>
              <a:rPr lang="ru-RU" sz="4100" dirty="0" err="1" smtClean="0">
                <a:solidFill>
                  <a:schemeClr val="tx2">
                    <a:lumMod val="75000"/>
                  </a:schemeClr>
                </a:solidFill>
              </a:rPr>
              <a:t>дезадаптации</a:t>
            </a:r>
            <a:r>
              <a:rPr lang="ru-RU" sz="4100" dirty="0" smtClean="0">
                <a:solidFill>
                  <a:schemeClr val="tx2">
                    <a:lumMod val="75000"/>
                  </a:schemeClr>
                </a:solidFill>
              </a:rPr>
              <a:t>, но имеющими ближайшие перспективы её преодоления. </a:t>
            </a:r>
          </a:p>
          <a:p>
            <a:pPr>
              <a:buNone/>
            </a:pPr>
            <a:r>
              <a:rPr lang="ru-RU" sz="4100" dirty="0" smtClean="0">
                <a:solidFill>
                  <a:schemeClr val="tx2">
                    <a:lumMod val="75000"/>
                  </a:schemeClr>
                </a:solidFill>
              </a:rPr>
              <a:t>• подросткам из неблагополучных семьей</a:t>
            </a:r>
            <a:r>
              <a:rPr lang="ru-RU" sz="4100" dirty="0" smtClean="0"/>
              <a:t>.</a:t>
            </a:r>
            <a:endParaRPr lang="ru-RU" sz="4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Проводится профилактическая и коррекционная работа с участниками образовательного процесса.</a:t>
            </a:r>
            <a:endParaRPr lang="ru-RU" sz="2800" b="1" dirty="0"/>
          </a:p>
        </p:txBody>
      </p:sp>
      <p:sp>
        <p:nvSpPr>
          <p:cNvPr id="4" name="AutoShape 2" descr="&amp;Kcy;&amp;acy;&amp;rcy;&amp;tcy;&amp;icy;&amp;ncy;&amp;kcy;&amp;icy; &amp;pcy;&amp;ocy; &amp;zcy;&amp;acy;&amp;pcy;&amp;rcy;&amp;ocy;&amp;scy;&amp;ucy; &amp;dcy;&amp;iecy;&amp;tcy;&amp;scy;&amp;kcy;&amp;icy;&amp;jcy;&amp;scy;&amp;ucy;&amp;icy;&amp;tscy;&amp;icy;&amp;dcy;"/>
          <p:cNvSpPr>
            <a:spLocks noChangeAspect="1" noChangeArrowheads="1"/>
          </p:cNvSpPr>
          <p:nvPr/>
        </p:nvSpPr>
        <p:spPr bwMode="auto">
          <a:xfrm>
            <a:off x="214282" y="-1524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&amp;Kcy;&amp;acy;&amp;rcy;&amp;tcy;&amp;icy;&amp;ncy;&amp;kcy;&amp;icy; &amp;pcy;&amp;ocy; &amp;zcy;&amp;acy;&amp;pcy;&amp;rcy;&amp;ocy;&amp;scy;&amp;ucy; &amp;dcy;&amp;iecy;&amp;tcy;&amp;scy;&amp;kcy;&amp;icy;&amp;jcy;&amp;scy;&amp;ucy;&amp;icy;&amp;tscy;&amp;icy;&amp;dcy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357298"/>
            <a:ext cx="8186766" cy="476886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I. обучающиеся</a:t>
            </a:r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-Беседы: «Я и мои ценности», «Самая большая ценность- это жизнь», «Моя самооценка», «Когда я счастлив…».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-Практические занятия: «Не законченные фразы», «Мои переживания», «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Арттерапия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», «Мои страхи как от них избавиться?», «Карикатура на врага», «Откровенное письмо мистеру Х»и т.д.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родители.</a:t>
            </a:r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600" dirty="0" smtClean="0"/>
              <a:t>-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Индивидуальные консультации и круглый стол с теми родителями, дети которых больше всего нуждаются во внимании и поддержке.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-Проводились лекции, беседы «Взаимоотношение в семье», Авторитет родителей», «Кризис подросткового возраста», «Модель поведения», «Дети - это зеркало семьи».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3. педагоги.</a:t>
            </a:r>
            <a:endParaRPr lang="ru-RU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-Для педагогического коллектива проводились беседы и лекции: «Девочки и мальчики такие разные», «Лидеры положительные и отрицательные», «Поощрения и наказания», «Внутренний мир ребенка», «Личность ребенка – уникальна», «Дети все должны быть счастливы», «Маркеры поведения, помогающие определить, что ребенок вовлечен в смертельные игры в Интернете»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437" y="4634010"/>
            <a:ext cx="2143125" cy="202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480" y="4772876"/>
            <a:ext cx="2143125" cy="188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44" y="4772875"/>
            <a:ext cx="2581275" cy="188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Формы и направления нашей работы: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17" y="1124744"/>
            <a:ext cx="8186766" cy="364813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500" b="1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ru-RU" sz="4500" b="1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</a:rPr>
              <a:t>. Диагностика</a:t>
            </a:r>
          </a:p>
          <a:p>
            <a:pPr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</a:rPr>
              <a:t>Используемые методики: методика Рожковой и Ковальчук «Диагностика детей группы риска», диагностика </a:t>
            </a:r>
            <a:r>
              <a:rPr lang="ru-RU" sz="4300" dirty="0" err="1" smtClean="0">
                <a:solidFill>
                  <a:schemeClr val="accent1">
                    <a:lumMod val="50000"/>
                  </a:schemeClr>
                </a:solidFill>
              </a:rPr>
              <a:t>Лускановой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</a:rPr>
              <a:t> «Мое отношение к школе», </a:t>
            </a:r>
            <a:r>
              <a:rPr lang="ru-RU" sz="4300" dirty="0" err="1" smtClean="0">
                <a:solidFill>
                  <a:schemeClr val="accent1">
                    <a:lumMod val="50000"/>
                  </a:schemeClr>
                </a:solidFill>
              </a:rPr>
              <a:t>социограмма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</a:rPr>
              <a:t>  для определения акцентуации характера у подростка среди учащихся, диагностика по методике Т.Н. Разуваевой детей «группы риска», рисунок семьи, несуществующее животное и т.д.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    </a:t>
            </a:r>
            <a:r>
              <a:rPr lang="ru-RU" sz="4500" b="1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4500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</a:rPr>
              <a:t>Профилактика</a:t>
            </a:r>
          </a:p>
          <a:p>
            <a:pPr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</a:rPr>
              <a:t>Методы работы: социально – психологический тренинг, круглый стол, родительский лекторий, психологические классные часы, индивидуальное курирование семьи и ребенка «группы риска».</a:t>
            </a:r>
          </a:p>
          <a:p>
            <a:pPr>
              <a:buNone/>
            </a:pP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</a:rPr>
              <a:t>     </a:t>
            </a:r>
            <a:r>
              <a:rPr lang="ru-RU" sz="4500" b="1" dirty="0" smtClean="0">
                <a:solidFill>
                  <a:schemeClr val="tx2">
                    <a:lumMod val="50000"/>
                  </a:schemeClr>
                </a:solidFill>
              </a:rPr>
              <a:t>3. </a:t>
            </a: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</a:rPr>
              <a:t>Консультационная деятельность</a:t>
            </a:r>
          </a:p>
          <a:p>
            <a:pPr>
              <a:buNone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Методы работы: индивидуальное консультирование по запросу родителей, классных руководителей, методические рекомендации для учителей – предметников, классных руководителей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   </a:t>
            </a:r>
            <a:r>
              <a:rPr lang="ru-RU" sz="4500" b="1" dirty="0" smtClean="0">
                <a:solidFill>
                  <a:schemeClr val="tx2">
                    <a:lumMod val="50000"/>
                  </a:schemeClr>
                </a:solidFill>
              </a:rPr>
              <a:t>4.</a:t>
            </a: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</a:rPr>
              <a:t> Коррекция</a:t>
            </a:r>
            <a:r>
              <a:rPr lang="ru-RU" sz="4500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</a:rPr>
              <a:t> Реализация  коррекционной программы «Навыки </a:t>
            </a:r>
            <a:r>
              <a:rPr lang="ru-RU" sz="4300" dirty="0" err="1" smtClean="0">
                <a:solidFill>
                  <a:schemeClr val="accent1">
                    <a:lumMod val="50000"/>
                  </a:schemeClr>
                </a:solidFill>
              </a:rPr>
              <a:t>саморегуляции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</a:rPr>
              <a:t>» и «Развитие коммуникативных навыков».</a:t>
            </a:r>
          </a:p>
          <a:p>
            <a:pPr>
              <a:buNone/>
            </a:pP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</a:rPr>
              <a:t>    </a:t>
            </a:r>
            <a:r>
              <a:rPr lang="ru-RU" sz="4500" b="1" dirty="0" smtClean="0">
                <a:solidFill>
                  <a:schemeClr val="tx2">
                    <a:lumMod val="50000"/>
                  </a:schemeClr>
                </a:solidFill>
              </a:rPr>
              <a:t>5.</a:t>
            </a:r>
            <a:r>
              <a:rPr lang="ru-RU" sz="4500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</a:rPr>
              <a:t>Обучение.</a:t>
            </a:r>
            <a:r>
              <a:rPr lang="ru-RU" sz="3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</a:rPr>
              <a:t>Правовые уроки, цикл занятий «Успешность», «Конфликты», «Самоконтроль».</a:t>
            </a:r>
          </a:p>
          <a:p>
            <a:pPr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pPr>
              <a:buNone/>
            </a:pPr>
            <a:endParaRPr lang="ru-RU" sz="3600" dirty="0" smtClean="0"/>
          </a:p>
          <a:p>
            <a:pPr lvl="8"/>
            <a:endParaRPr lang="ru-RU" sz="2800" dirty="0" smtClean="0">
              <a:solidFill>
                <a:srgbClr val="0F05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285720" y="571480"/>
            <a:ext cx="8401080" cy="55546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Результатом проведенной в 2018 – 2019 учебном году работы по профилактике суицида является: отсутствие фактов насилия над ребенком со стороны родителей, которые могли спровоцировать суицидальное поведение подростка, снижение уровня конфликтных ситуаций между участниками образовательного процесса. У обучающихся формируется позитивное мышление. Фактов попыток суицида и завершенного суицида за этот учебный год не зарегистрировано.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</a:p>
          <a:p>
            <a:pPr>
              <a:buNone/>
            </a:pPr>
            <a:r>
              <a:rPr lang="ru-RU" sz="2600" dirty="0" smtClean="0"/>
              <a:t>                                                 Педагог – психолог: </a:t>
            </a:r>
            <a:r>
              <a:rPr lang="ru-RU" sz="2600" dirty="0" err="1" smtClean="0"/>
              <a:t>Павлюченко</a:t>
            </a:r>
            <a:r>
              <a:rPr lang="ru-RU" sz="2600" dirty="0" smtClean="0"/>
              <a:t> С.Н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prstClr val="black"/>
                </a:solidFill>
                <a:ea typeface="+mn-ea"/>
                <a:cs typeface="+mn-cs"/>
              </a:rPr>
              <a:t>Результатом проведенной в 2018 – 2019 учебном году работы по профилактике суицида является: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938068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9545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478</Words>
  <Application>Microsoft Office PowerPoint</Application>
  <PresentationFormat>Экран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  Программа по профилактике суицидальных проявлений для обучающихся 1-9-х классов </vt:lpstr>
      <vt:lpstr>Проводится профилактическая и коррекционная работа с участниками образовательного процесса.</vt:lpstr>
      <vt:lpstr>Формы и направления нашей работы:</vt:lpstr>
      <vt:lpstr>Презентация PowerPoint</vt:lpstr>
      <vt:lpstr>Результатом проведенной в 2018 – 2019 учебном году работы по профилактике суицида является: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1</cp:lastModifiedBy>
  <cp:revision>68</cp:revision>
  <dcterms:created xsi:type="dcterms:W3CDTF">2017-04-18T04:01:18Z</dcterms:created>
  <dcterms:modified xsi:type="dcterms:W3CDTF">2019-10-14T05:04:28Z</dcterms:modified>
</cp:coreProperties>
</file>