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660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>
    <p:restoredLeft sz="15503"/>
    <p:restoredTop sz="94761"/>
  </p:normalViewPr>
  <p:slideViewPr>
    <p:cSldViewPr>
      <p:cViewPr varScale="1">
        <p:scale>
          <a:sx n="120" d="100"/>
          <a:sy n="120" d="100"/>
        </p:scale>
        <p:origin x="-1326" y="-108"/>
      </p:cViewPr>
      <p:guideLst>
        <p:guide orient="horz" pos="215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8.xml"  /><Relationship Id="rId11" Type="http://schemas.openxmlformats.org/officeDocument/2006/relationships/slide" Target="slides/slide9.xml"  /><Relationship Id="rId12" Type="http://schemas.openxmlformats.org/officeDocument/2006/relationships/slide" Target="slides/slide10.xml"  /><Relationship Id="rId13" Type="http://schemas.openxmlformats.org/officeDocument/2006/relationships/slide" Target="slides/slide11.xml"  /><Relationship Id="rId14" Type="http://schemas.openxmlformats.org/officeDocument/2006/relationships/slide" Target="slides/slide12.xml"  /><Relationship Id="rId15" Type="http://schemas.openxmlformats.org/officeDocument/2006/relationships/slide" Target="slides/slide13.xml"  /><Relationship Id="rId16" Type="http://schemas.openxmlformats.org/officeDocument/2006/relationships/slide" Target="slides/slide14.xml"  /><Relationship Id="rId17" Type="http://schemas.openxmlformats.org/officeDocument/2006/relationships/slide" Target="slides/slide15.xml"  /><Relationship Id="rId18" Type="http://schemas.openxmlformats.org/officeDocument/2006/relationships/slide" Target="slides/slide16.xml"  /><Relationship Id="rId19" Type="http://schemas.openxmlformats.org/officeDocument/2006/relationships/slide" Target="slides/slide17.xml"  /><Relationship Id="rId2" Type="http://schemas.openxmlformats.org/officeDocument/2006/relationships/notesMaster" Target="notesMasters/notesMaster1.xml"  /><Relationship Id="rId20" Type="http://schemas.openxmlformats.org/officeDocument/2006/relationships/slide" Target="slides/slide18.xml"  /><Relationship Id="rId21" Type="http://schemas.openxmlformats.org/officeDocument/2006/relationships/slide" Target="slides/slide19.xml"  /><Relationship Id="rId22" Type="http://schemas.openxmlformats.org/officeDocument/2006/relationships/slide" Target="slides/slide20.xml"  /><Relationship Id="rId23" Type="http://schemas.openxmlformats.org/officeDocument/2006/relationships/slide" Target="slides/slide21.xml"  /><Relationship Id="rId24" Type="http://schemas.openxmlformats.org/officeDocument/2006/relationships/slide" Target="slides/slide22.xml"  /><Relationship Id="rId25" Type="http://schemas.openxmlformats.org/officeDocument/2006/relationships/slide" Target="slides/slide23.xml"  /><Relationship Id="rId26" Type="http://schemas.openxmlformats.org/officeDocument/2006/relationships/slide" Target="slides/slide24.xml"  /><Relationship Id="rId27" Type="http://schemas.openxmlformats.org/officeDocument/2006/relationships/slide" Target="slides/slide25.xml"  /><Relationship Id="rId28" Type="http://schemas.openxmlformats.org/officeDocument/2006/relationships/slide" Target="slides/slide26.xml"  /><Relationship Id="rId29" Type="http://schemas.openxmlformats.org/officeDocument/2006/relationships/presProps" Target="presProps.xml"  /><Relationship Id="rId3" Type="http://schemas.openxmlformats.org/officeDocument/2006/relationships/slide" Target="slides/slide1.xml"  /><Relationship Id="rId30" Type="http://schemas.openxmlformats.org/officeDocument/2006/relationships/viewProps" Target="viewProps.xml"  /><Relationship Id="rId31" Type="http://schemas.openxmlformats.org/officeDocument/2006/relationships/theme" Target="theme/theme1.xml"  /><Relationship Id="rId32" Type="http://schemas.openxmlformats.org/officeDocument/2006/relationships/tableStyles" Target="tableStyles.xml"  /><Relationship Id="rId4" Type="http://schemas.openxmlformats.org/officeDocument/2006/relationships/slide" Target="slides/slide2.xml"  /><Relationship Id="rId5" Type="http://schemas.openxmlformats.org/officeDocument/2006/relationships/slide" Target="slides/slide3.xml"  /><Relationship Id="rId6" Type="http://schemas.openxmlformats.org/officeDocument/2006/relationships/slide" Target="slides/slide4.xml"  /><Relationship Id="rId7" Type="http://schemas.openxmlformats.org/officeDocument/2006/relationships/slide" Target="slides/slide5.xml"  /><Relationship Id="rId8" Type="http://schemas.openxmlformats.org/officeDocument/2006/relationships/slide" Target="slides/slide6.xml"  /><Relationship Id="rId9" Type="http://schemas.openxmlformats.org/officeDocument/2006/relationships/slide" Target="slides/slide7.xml"  /></Relationships>
</file>

<file path=ppt/notesMasters/_rels/notes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2.xml"  /></Relationships>
</file>

<file path=ppt/notesMasters/notesMaster1.xml><?xml version="1.0" encoding="utf-8"?>
<p:notes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 idx="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B1F3A506-B2CA-4CBD-802C-DE15DCF6C404}" type="datetime1">
              <a:rPr lang="ru-RU"/>
              <a:pPr lvl="0">
                <a:defRPr/>
              </a:pPr>
              <a:t>18-10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  <a:p>
            <a:pPr lvl="1">
              <a:defRPr/>
            </a:pPr>
            <a:r>
              <a:rPr lang="ru-RU"/>
              <a:t>Второй уровень</a:t>
            </a:r>
            <a:endParaRPr lang="ru-RU"/>
          </a:p>
          <a:p>
            <a:pPr lvl="2">
              <a:defRPr/>
            </a:pPr>
            <a:r>
              <a:rPr lang="ru-RU"/>
              <a:t>Третий уровень</a:t>
            </a:r>
            <a:endParaRPr lang="ru-RU"/>
          </a:p>
          <a:p>
            <a:pPr lvl="3">
              <a:defRPr/>
            </a:pPr>
            <a:r>
              <a:rPr lang="ru-RU"/>
              <a:t>Четвертый уровень</a:t>
            </a:r>
            <a:endParaRPr lang="ru-RU"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81E24F83-61D4-4285-A5FA-2DDF92D228D7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1" Type="http://schemas.openxmlformats.org/officeDocument/2006/relationships/slide" Target="../slides/slide25.xml"  /><Relationship Id="rId2" Type="http://schemas.openxmlformats.org/officeDocument/2006/relationships/notesMaster" Target="../notesMasters/notesMaster1.xml"  /></Relationships>
</file>

<file path=ppt/notesSlides/_rels/notesSlide2.xml.rels><?xml version="1.0" encoding="UTF-8" standalone="yes" ?><Relationships xmlns="http://schemas.openxmlformats.org/package/2006/relationships"><Relationship Id="rId1" Type="http://schemas.openxmlformats.org/officeDocument/2006/relationships/slide" Target="../slides/slide26.xml"  /><Relationship Id="rId2" Type="http://schemas.openxmlformats.org/officeDocument/2006/relationships/notesMaster" Target="../notesMasters/notesMaster1.xml"  /></Relationships>
</file>

<file path=ppt/notesSlides/notesSlide1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81E24F83-61D4-4285-A5FA-2DDF92D228D7}" type="slidenum">
              <a:rPr lang="en-US"/>
              <a:pPr lvl="0">
                <a:defRPr/>
              </a:pPr>
              <a:t>25</a:t>
            </a:fld>
            <a:endParaRPr lang="en-US"/>
          </a:p>
        </p:txBody>
      </p:sp>
    </p:spTree>
  </p:cSld>
</p:notes>
</file>

<file path=ppt/notesSlides/notesSlide2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81E24F83-61D4-4285-A5FA-2DDF92D228D7}" type="slidenum">
              <a:rPr lang="en-US"/>
              <a:pPr lvl="0">
                <a:defRPr/>
              </a:pPr>
              <a:t>26</a:t>
            </a:fld>
            <a:endParaRPr lang="en-US"/>
          </a:p>
        </p:txBody>
      </p:sp>
    </p:spTree>
  </p:cSld>
</p:note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1.png"  /></Relationships>
</file>

<file path=ppt/slides/_rels/slide1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1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1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/Relationships>
</file>

<file path=ppt/slides/_rels/slide1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2.emf"  /><Relationship Id="rId3" Type="http://schemas.openxmlformats.org/officeDocument/2006/relationships/image" Target="../media/image3.emf"  /><Relationship Id="rId4" Type="http://schemas.openxmlformats.org/officeDocument/2006/relationships/image" Target="../media/image4.emf"  /><Relationship Id="rId5" Type="http://schemas.openxmlformats.org/officeDocument/2006/relationships/image" Target="../media/image5.emf"  /><Relationship Id="rId6" Type="http://schemas.openxmlformats.org/officeDocument/2006/relationships/image" Target="../media/image6.emf"  /></Relationships>
</file>

<file path=ppt/slides/_rels/slide1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7.png"  /><Relationship Id="rId3" Type="http://schemas.openxmlformats.org/officeDocument/2006/relationships/image" Target="../media/image8.png"  /></Relationships>
</file>

<file path=ppt/slides/_rels/slide1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/Relationships>
</file>

<file path=ppt/slides/_rels/slide1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/Relationships>
</file>

<file path=ppt/slides/_rels/slide1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9.jpeg"  /></Relationships>
</file>

<file path=ppt/slides/_rels/slide1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10.jpeg"  /></Relationships>
</file>

<file path=ppt/slides/_rels/slide1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2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/Relationships>
</file>

<file path=ppt/slides/_rels/slide2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/Relationships>
</file>

<file path=ppt/slides/_rels/slide2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11.png"  /></Relationships>
</file>

<file path=ppt/slides/_rels/slide2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/Relationships>
</file>

<file path=ppt/slides/_rels/slide2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Relationship Id="rId2" Type="http://schemas.openxmlformats.org/officeDocument/2006/relationships/image" Target="../media/image12.png"  /></Relationships>
</file>

<file path=ppt/slides/_rels/slide25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1.xml"  /><Relationship Id="rId2" Type="http://schemas.openxmlformats.org/officeDocument/2006/relationships/slideLayout" Target="../slideLayouts/slideLayout3.xml"  /></Relationships>
</file>

<file path=ppt/slides/_rels/slide26.xml.rels><?xml version="1.0" encoding="UTF-8" standalone="yes" ?><Relationships xmlns="http://schemas.openxmlformats.org/package/2006/relationships"><Relationship Id="rId1" Type="http://schemas.openxmlformats.org/officeDocument/2006/relationships/notesSlide" Target="../notesSlides/notesSlide2.xml"  /><Relationship Id="rId2" Type="http://schemas.openxmlformats.org/officeDocument/2006/relationships/slideLayout" Target="../slideLayouts/slideLayout3.xml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556993" y="2564904"/>
            <a:ext cx="8229600" cy="1791072"/>
          </a:xfrm>
        </p:spPr>
        <p:txBody>
          <a:bodyPr>
            <a:normAutofit fontScale="90000"/>
          </a:bodyPr>
          <a:lstStyle/>
          <a:p>
            <a:pPr lvl="0">
              <a:defRPr/>
            </a:pPr>
            <a:r>
              <a:rPr lang="ru-RU" b="1" i="1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6700" b="1" i="1">
                <a:solidFill>
                  <a:schemeClr val="bg1"/>
                </a:solidFill>
                <a:latin typeface="Times New Roman"/>
                <a:cs typeface="Times New Roman"/>
              </a:rPr>
              <a:t>«Способы решения задач на смеси, сплавы  и  растворы»</a:t>
            </a:r>
            <a:br>
              <a:rPr lang="ru-RU" sz="6700" b="1" i="1">
                <a:solidFill>
                  <a:schemeClr val="bg1"/>
                </a:solidFill>
                <a:latin typeface="Times New Roman"/>
                <a:cs typeface="Times New Roman"/>
              </a:rPr>
            </a:br>
            <a:endParaRPr lang="ru-RU" sz="6700" b="1" i="1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3" name="Заголовок 1"/>
          <p:cNvSpPr txBox="1"/>
          <p:nvPr/>
        </p:nvSpPr>
        <p:spPr>
          <a:xfrm>
            <a:off x="251520" y="188640"/>
            <a:ext cx="8712968" cy="1791072"/>
          </a:xfrm>
          <a:prstGeom prst="rect">
            <a:avLst/>
          </a:prstGeom>
        </p:spPr>
        <p:txBody>
          <a:bodyPr vert="horz" lIns="91440" tIns="45720" rIns="91440" bIns="4572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ru-RU" b="1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8000" b="1">
                <a:solidFill>
                  <a:schemeClr val="bg1"/>
                </a:solidFill>
                <a:latin typeface="Times New Roman"/>
                <a:cs typeface="Times New Roman"/>
              </a:rPr>
              <a:t>Исследовательская работа:</a:t>
            </a:r>
            <a:br>
              <a:rPr lang="ru-RU" sz="8000" b="1">
                <a:solidFill>
                  <a:schemeClr val="bg1"/>
                </a:solidFill>
                <a:latin typeface="Times New Roman"/>
                <a:cs typeface="Times New Roman"/>
              </a:rPr>
            </a:br>
            <a:endParaRPr lang="ru-RU" sz="8000" b="1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4" name="Заголовок 1"/>
          <p:cNvSpPr txBox="1"/>
          <p:nvPr/>
        </p:nvSpPr>
        <p:spPr>
          <a:xfrm>
            <a:off x="539552" y="4005064"/>
            <a:ext cx="8229600" cy="1791072"/>
          </a:xfrm>
          <a:prstGeom prst="rect">
            <a:avLst/>
          </a:prstGeom>
        </p:spPr>
        <p:txBody>
          <a:bodyPr vert="horz" lIns="91440" tIns="45720" rIns="91440" bIns="4572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br>
              <a:rPr lang="ru-RU" b="1" i="1">
                <a:solidFill>
                  <a:schemeClr val="bg1"/>
                </a:solidFill>
                <a:latin typeface="Times New Roman"/>
                <a:cs typeface="Times New Roman"/>
              </a:rPr>
            </a:br>
            <a:endParaRPr lang="ru-RU" b="1" i="1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4581128"/>
            <a:ext cx="4572000" cy="200826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defRPr/>
            </a:pPr>
            <a:r>
              <a:rPr lang="ru-RU" b="1">
                <a:solidFill>
                  <a:schemeClr val="bg1"/>
                </a:solidFill>
              </a:rPr>
              <a:t>Выполнила:</a:t>
            </a:r>
            <a:endParaRPr lang="ru-RU" b="1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ru-RU" b="1">
                <a:solidFill>
                  <a:schemeClr val="bg1"/>
                </a:solidFill>
              </a:rPr>
              <a:t>                        Козяр Дарья,</a:t>
            </a:r>
            <a:endParaRPr lang="ru-RU" b="1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ru-RU" b="1">
                <a:solidFill>
                  <a:schemeClr val="bg1"/>
                </a:solidFill>
              </a:rPr>
              <a:t>                        ученица 10а класса</a:t>
            </a:r>
            <a:endParaRPr lang="ru-RU" b="1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ru-RU" b="1">
                <a:solidFill>
                  <a:schemeClr val="bg1"/>
                </a:solidFill>
              </a:rPr>
              <a:t> </a:t>
            </a:r>
            <a:endParaRPr lang="ru-RU" b="1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ru-RU" b="1">
                <a:solidFill>
                  <a:schemeClr val="bg1"/>
                </a:solidFill>
              </a:rPr>
              <a:t>Руководитель: </a:t>
            </a:r>
            <a:endParaRPr lang="ru-RU" b="1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ru-RU" b="1">
                <a:solidFill>
                  <a:schemeClr val="bg1"/>
                </a:solidFill>
              </a:rPr>
              <a:t>                       Курганская Любовь Викторовна</a:t>
            </a:r>
            <a:endParaRPr lang="ru-RU" b="1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n-US" altLang="ru-RU" b="1">
                <a:solidFill>
                  <a:schemeClr val="bg1"/>
                </a:solidFill>
              </a:rPr>
              <a:t>2019</a:t>
            </a:r>
            <a:r>
              <a:rPr lang="ru-RU" altLang="en-US" b="1">
                <a:solidFill>
                  <a:schemeClr val="bg1"/>
                </a:solidFill>
              </a:rPr>
              <a:t> год</a:t>
            </a:r>
            <a:endParaRPr lang="ru-RU" altLang="en-US" b="1">
              <a:solidFill>
                <a:schemeClr val="bg1"/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2"/>
          <a:srcRect l="57890" t="19040" r="1570" b="7540"/>
          <a:stretch>
            <a:fillRect/>
          </a:stretch>
        </p:blipFill>
        <p:spPr>
          <a:xfrm>
            <a:off x="539552" y="4437112"/>
            <a:ext cx="2089150" cy="2209800"/>
          </a:xfrm>
          <a:prstGeom prst="rect">
            <a:avLst/>
          </a:prstGeom>
          <a:noFill/>
          <a:ln w="76200" cmpd="tri">
            <a:solidFill>
              <a:srgbClr val="008000"/>
            </a:solidFill>
            <a:miter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 на смеси и сплавы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расчетной формулы;</a:t>
            </a:r>
          </a:p>
          <a:p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креста  (Пирсона);</a:t>
            </a:r>
          </a:p>
          <a:p>
            <a:pPr lvl="0"/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графика;</a:t>
            </a:r>
          </a:p>
          <a:p>
            <a:pPr lvl="0"/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приравнивание 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площадей равновеликих </a:t>
            </a:r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прямоугольников;</a:t>
            </a:r>
          </a:p>
          <a:p>
            <a:pPr lvl="0"/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арифметический 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итд</a:t>
            </a:r>
            <a:endParaRPr lang="ru-RU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70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4"/>
          <p:cNvSpPr>
            <a:spLocks noGrp="1" noChangeArrowheads="1"/>
          </p:cNvSpPr>
          <p:nvPr>
            <p:ph type="title"/>
          </p:nvPr>
        </p:nvSpPr>
        <p:spPr>
          <a:xfrm>
            <a:off x="-228600" y="274638"/>
            <a:ext cx="9677400" cy="1401762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800" b="1" i="1" dirty="0" smtClean="0">
                <a:solidFill>
                  <a:srgbClr val="FF0000"/>
                </a:solidFill>
              </a:rPr>
              <a:t>Задача: </a:t>
            </a:r>
            <a:r>
              <a:rPr lang="ru-RU" altLang="ru-RU" sz="2800" b="1" i="1" dirty="0" smtClean="0">
                <a:solidFill>
                  <a:schemeClr val="bg1"/>
                </a:solidFill>
              </a:rPr>
              <a:t>В 100г 20%-</a:t>
            </a:r>
            <a:r>
              <a:rPr lang="ru-RU" altLang="ru-RU" sz="2800" b="1" i="1" dirty="0" err="1" smtClean="0">
                <a:solidFill>
                  <a:schemeClr val="bg1"/>
                </a:solidFill>
              </a:rPr>
              <a:t>ного</a:t>
            </a:r>
            <a:r>
              <a:rPr lang="ru-RU" altLang="ru-RU" sz="2800" b="1" i="1" dirty="0" smtClean="0">
                <a:solidFill>
                  <a:schemeClr val="bg1"/>
                </a:solidFill>
              </a:rPr>
              <a:t> раствора соли добавили 300г её 10%-</a:t>
            </a:r>
            <a:r>
              <a:rPr lang="ru-RU" altLang="ru-RU" sz="2800" b="1" i="1" dirty="0" err="1" smtClean="0">
                <a:solidFill>
                  <a:schemeClr val="bg1"/>
                </a:solidFill>
              </a:rPr>
              <a:t>ного</a:t>
            </a:r>
            <a:r>
              <a:rPr lang="ru-RU" altLang="ru-RU" sz="2800" b="1" i="1" dirty="0" smtClean="0">
                <a:solidFill>
                  <a:schemeClr val="bg1"/>
                </a:solidFill>
              </a:rPr>
              <a:t> раствора. Определите процентную концентрацию раствора.</a:t>
            </a:r>
            <a:r>
              <a:rPr lang="ru-RU" altLang="ru-RU" sz="2800" b="1" i="1" dirty="0" smtClean="0">
                <a:solidFill>
                  <a:srgbClr val="3333CC"/>
                </a:solidFill>
              </a:rPr>
              <a:t>.</a:t>
            </a:r>
          </a:p>
        </p:txBody>
      </p:sp>
      <p:sp>
        <p:nvSpPr>
          <p:cNvPr id="3081" name="Rectangle 14"/>
          <p:cNvSpPr>
            <a:spLocks noChangeArrowheads="1"/>
          </p:cNvSpPr>
          <p:nvPr/>
        </p:nvSpPr>
        <p:spPr bwMode="auto">
          <a:xfrm>
            <a:off x="-228600" y="28956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084" name="Text Box 19"/>
          <p:cNvSpPr txBox="1">
            <a:spLocks noChangeArrowheads="1"/>
          </p:cNvSpPr>
          <p:nvPr/>
        </p:nvSpPr>
        <p:spPr bwMode="auto">
          <a:xfrm>
            <a:off x="1547664" y="1628800"/>
            <a:ext cx="601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 i="1" dirty="0" smtClean="0">
                <a:solidFill>
                  <a:srgbClr val="FF0000"/>
                </a:solidFill>
              </a:rPr>
              <a:t>     с </a:t>
            </a:r>
            <a:r>
              <a:rPr lang="ru-RU" altLang="ru-RU" sz="2400" b="1" i="1" dirty="0">
                <a:solidFill>
                  <a:srgbClr val="FF0000"/>
                </a:solidFill>
              </a:rPr>
              <a:t>помощью расчетной формулы</a:t>
            </a:r>
          </a:p>
        </p:txBody>
      </p:sp>
      <p:sp>
        <p:nvSpPr>
          <p:cNvPr id="3086" name="Rectangle 22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6" name="TextBox 15"/>
          <p:cNvSpPr txBox="1"/>
          <p:nvPr/>
        </p:nvSpPr>
        <p:spPr>
          <a:xfrm>
            <a:off x="1907704" y="2060848"/>
            <a:ext cx="56220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М3*Р3=М1*Р1+М2*Р2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63688" y="3356992"/>
            <a:ext cx="5873724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400*Р3=100*20+300*10</a:t>
            </a:r>
          </a:p>
          <a:p>
            <a:r>
              <a:rPr lang="ru-RU" sz="4400" dirty="0" smtClean="0">
                <a:solidFill>
                  <a:schemeClr val="bg1"/>
                </a:solidFill>
              </a:rPr>
              <a:t>400*Р3=5000</a:t>
            </a:r>
          </a:p>
          <a:p>
            <a:r>
              <a:rPr lang="ru-RU" sz="4400" dirty="0" smtClean="0">
                <a:solidFill>
                  <a:schemeClr val="bg1"/>
                </a:solidFill>
              </a:rPr>
              <a:t>Р3=12,5   Ответ: 12,5 %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14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3200" b="1" i="1" dirty="0" smtClean="0">
                <a:solidFill>
                  <a:srgbClr val="C00000"/>
                </a:solidFill>
              </a:rPr>
              <a:t>Задача: </a:t>
            </a:r>
            <a:r>
              <a:rPr lang="ru-RU" altLang="ru-RU" sz="3200" b="1" i="1" dirty="0" smtClean="0">
                <a:solidFill>
                  <a:schemeClr val="bg1"/>
                </a:solidFill>
              </a:rPr>
              <a:t>В 100г 20%-</a:t>
            </a:r>
            <a:r>
              <a:rPr lang="ru-RU" altLang="ru-RU" sz="3200" b="1" i="1" dirty="0" err="1" smtClean="0">
                <a:solidFill>
                  <a:schemeClr val="bg1"/>
                </a:solidFill>
              </a:rPr>
              <a:t>ного</a:t>
            </a:r>
            <a:r>
              <a:rPr lang="ru-RU" altLang="ru-RU" sz="3200" b="1" i="1" dirty="0" smtClean="0">
                <a:solidFill>
                  <a:schemeClr val="bg1"/>
                </a:solidFill>
              </a:rPr>
              <a:t> раствора соли добавили 300г её 10%-</a:t>
            </a:r>
            <a:r>
              <a:rPr lang="ru-RU" altLang="ru-RU" sz="3200" b="1" i="1" dirty="0" err="1" smtClean="0">
                <a:solidFill>
                  <a:schemeClr val="bg1"/>
                </a:solidFill>
              </a:rPr>
              <a:t>ного</a:t>
            </a:r>
            <a:r>
              <a:rPr lang="ru-RU" altLang="ru-RU" sz="3200" b="1" i="1" dirty="0" smtClean="0">
                <a:solidFill>
                  <a:schemeClr val="bg1"/>
                </a:solidFill>
              </a:rPr>
              <a:t> раствора. Определите процентную концентрацию раствора.</a:t>
            </a:r>
          </a:p>
        </p:txBody>
      </p:sp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3886200" y="2057400"/>
            <a:ext cx="1263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 dirty="0">
                <a:solidFill>
                  <a:schemeClr val="bg1"/>
                </a:solidFill>
              </a:rPr>
              <a:t>Решение:</a:t>
            </a:r>
          </a:p>
        </p:txBody>
      </p:sp>
      <p:grpSp>
        <p:nvGrpSpPr>
          <p:cNvPr id="15364" name="Group 6"/>
          <p:cNvGrpSpPr>
            <a:grpSpLocks/>
          </p:cNvGrpSpPr>
          <p:nvPr/>
        </p:nvGrpSpPr>
        <p:grpSpPr bwMode="auto">
          <a:xfrm>
            <a:off x="1981200" y="2209800"/>
            <a:ext cx="5486400" cy="1528940"/>
            <a:chOff x="1056" y="1872"/>
            <a:chExt cx="2544" cy="619"/>
          </a:xfrm>
        </p:grpSpPr>
        <p:sp>
          <p:nvSpPr>
            <p:cNvPr id="15366" name="Text Box 7"/>
            <p:cNvSpPr txBox="1">
              <a:spLocks noChangeArrowheads="1"/>
            </p:cNvSpPr>
            <p:nvPr/>
          </p:nvSpPr>
          <p:spPr bwMode="auto">
            <a:xfrm>
              <a:off x="1056" y="1920"/>
              <a:ext cx="384" cy="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400" b="1" dirty="0" smtClean="0">
                  <a:solidFill>
                    <a:schemeClr val="bg1"/>
                  </a:solidFill>
                </a:rPr>
                <a:t>20</a:t>
              </a:r>
              <a:endParaRPr lang="ru-RU" altLang="ru-RU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15367" name="Text Box 8"/>
            <p:cNvSpPr txBox="1">
              <a:spLocks noChangeArrowheads="1"/>
            </p:cNvSpPr>
            <p:nvPr/>
          </p:nvSpPr>
          <p:spPr bwMode="auto">
            <a:xfrm>
              <a:off x="1056" y="2304"/>
              <a:ext cx="384" cy="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400" b="1" dirty="0" smtClean="0">
                  <a:solidFill>
                    <a:schemeClr val="bg1"/>
                  </a:solidFill>
                </a:rPr>
                <a:t>10</a:t>
              </a:r>
              <a:endParaRPr lang="ru-RU" altLang="ru-RU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15368" name="Text Box 9"/>
            <p:cNvSpPr txBox="1">
              <a:spLocks noChangeArrowheads="1"/>
            </p:cNvSpPr>
            <p:nvPr/>
          </p:nvSpPr>
          <p:spPr bwMode="auto">
            <a:xfrm>
              <a:off x="2064" y="2064"/>
              <a:ext cx="288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400" b="1">
                  <a:solidFill>
                    <a:srgbClr val="FF3300"/>
                  </a:solidFill>
                </a:rPr>
                <a:t>х</a:t>
              </a:r>
            </a:p>
          </p:txBody>
        </p:sp>
        <p:sp>
          <p:nvSpPr>
            <p:cNvPr id="15369" name="Text Box 10"/>
            <p:cNvSpPr txBox="1">
              <a:spLocks noChangeArrowheads="1"/>
            </p:cNvSpPr>
            <p:nvPr/>
          </p:nvSpPr>
          <p:spPr bwMode="auto">
            <a:xfrm>
              <a:off x="2976" y="1872"/>
              <a:ext cx="576" cy="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400" b="1" dirty="0" smtClean="0">
                  <a:solidFill>
                    <a:schemeClr val="bg1"/>
                  </a:solidFill>
                </a:rPr>
                <a:t>Х-10</a:t>
              </a:r>
              <a:endParaRPr lang="ru-RU" altLang="ru-RU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15370" name="Text Box 11"/>
            <p:cNvSpPr txBox="1">
              <a:spLocks noChangeArrowheads="1"/>
            </p:cNvSpPr>
            <p:nvPr/>
          </p:nvSpPr>
          <p:spPr bwMode="auto">
            <a:xfrm>
              <a:off x="2976" y="2256"/>
              <a:ext cx="624" cy="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400" b="1" dirty="0" smtClean="0">
                  <a:solidFill>
                    <a:schemeClr val="bg1"/>
                  </a:solidFill>
                </a:rPr>
                <a:t>20-х</a:t>
              </a:r>
              <a:endParaRPr lang="ru-RU" altLang="ru-RU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15371" name="Line 12"/>
            <p:cNvSpPr>
              <a:spLocks noChangeShapeType="1"/>
            </p:cNvSpPr>
            <p:nvPr/>
          </p:nvSpPr>
          <p:spPr bwMode="auto">
            <a:xfrm flipV="1">
              <a:off x="1392" y="2256"/>
              <a:ext cx="672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72" name="Line 13"/>
            <p:cNvSpPr>
              <a:spLocks noChangeShapeType="1"/>
            </p:cNvSpPr>
            <p:nvPr/>
          </p:nvSpPr>
          <p:spPr bwMode="auto">
            <a:xfrm flipV="1">
              <a:off x="2256" y="2016"/>
              <a:ext cx="672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73" name="Line 14"/>
            <p:cNvSpPr>
              <a:spLocks noChangeShapeType="1"/>
            </p:cNvSpPr>
            <p:nvPr/>
          </p:nvSpPr>
          <p:spPr bwMode="auto">
            <a:xfrm>
              <a:off x="1440" y="2064"/>
              <a:ext cx="624" cy="14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74" name="Line 15"/>
            <p:cNvSpPr>
              <a:spLocks noChangeShapeType="1"/>
            </p:cNvSpPr>
            <p:nvPr/>
          </p:nvSpPr>
          <p:spPr bwMode="auto">
            <a:xfrm>
              <a:off x="2256" y="2256"/>
              <a:ext cx="720" cy="19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365" name="Rectangle 16"/>
          <p:cNvSpPr>
            <a:spLocks noChangeArrowheads="1"/>
          </p:cNvSpPr>
          <p:nvPr/>
        </p:nvSpPr>
        <p:spPr bwMode="auto">
          <a:xfrm>
            <a:off x="2438400" y="4267200"/>
            <a:ext cx="5661992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600" dirty="0" smtClean="0">
                <a:solidFill>
                  <a:schemeClr val="bg1"/>
                </a:solidFill>
              </a:rPr>
              <a:t>100:300=(х-10):</a:t>
            </a:r>
            <a:r>
              <a:rPr lang="ru-RU" altLang="ru-RU" sz="3600" dirty="0" smtClean="0">
                <a:solidFill>
                  <a:schemeClr val="bg1"/>
                </a:solidFill>
                <a:sym typeface="Wingdings" pitchFamily="2" charset="2"/>
              </a:rPr>
              <a:t>(20-х</a:t>
            </a:r>
            <a:r>
              <a:rPr lang="ru-RU" altLang="ru-RU" sz="3600" dirty="0">
                <a:solidFill>
                  <a:schemeClr val="bg1"/>
                </a:solidFill>
                <a:sym typeface="Wingdings" pitchFamily="2" charset="2"/>
              </a:rPr>
              <a:t>);</a:t>
            </a:r>
          </a:p>
          <a:p>
            <a:pPr eaLnBrk="1" hangingPunct="1"/>
            <a:r>
              <a:rPr lang="ru-RU" altLang="ru-RU" sz="3600" dirty="0" smtClean="0">
                <a:solidFill>
                  <a:schemeClr val="bg1"/>
                </a:solidFill>
                <a:sym typeface="Wingdings" pitchFamily="2" charset="2"/>
              </a:rPr>
              <a:t>  </a:t>
            </a:r>
            <a:r>
              <a:rPr lang="ru-RU" altLang="ru-RU" sz="3600" dirty="0">
                <a:solidFill>
                  <a:schemeClr val="bg1"/>
                </a:solidFill>
                <a:sym typeface="Wingdings" pitchFamily="2" charset="2"/>
              </a:rPr>
              <a:t>х=12,5%.</a:t>
            </a:r>
          </a:p>
          <a:p>
            <a:pPr eaLnBrk="1" hangingPunct="1"/>
            <a:r>
              <a:rPr lang="ru-RU" altLang="ru-RU" sz="3600" dirty="0">
                <a:solidFill>
                  <a:schemeClr val="bg1"/>
                </a:solidFill>
                <a:sym typeface="Wingdings" pitchFamily="2" charset="2"/>
              </a:rPr>
              <a:t>Ответ: </a:t>
            </a:r>
            <a:r>
              <a:rPr lang="ru-RU" altLang="ru-RU" sz="3600" b="1" dirty="0">
                <a:solidFill>
                  <a:schemeClr val="bg1"/>
                </a:solidFill>
                <a:sym typeface="Wingdings" pitchFamily="2" charset="2"/>
              </a:rPr>
              <a:t>х</a:t>
            </a:r>
            <a:r>
              <a:rPr lang="ru-RU" altLang="ru-RU" sz="3600" dirty="0">
                <a:solidFill>
                  <a:schemeClr val="bg1"/>
                </a:solidFill>
                <a:sym typeface="Wingdings" pitchFamily="2" charset="2"/>
              </a:rPr>
              <a:t>=12,5%.</a:t>
            </a:r>
          </a:p>
        </p:txBody>
      </p: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1187624" y="1628800"/>
            <a:ext cx="7200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 i="1" dirty="0" smtClean="0">
                <a:solidFill>
                  <a:srgbClr val="FF0000"/>
                </a:solidFill>
              </a:rPr>
              <a:t>     правило креста  (Пирсона)</a:t>
            </a:r>
            <a:endParaRPr lang="ru-RU" altLang="ru-RU" sz="2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69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Line 2"/>
          <p:cNvSpPr>
            <a:spLocks noChangeShapeType="1"/>
          </p:cNvSpPr>
          <p:nvPr/>
        </p:nvSpPr>
        <p:spPr bwMode="auto">
          <a:xfrm>
            <a:off x="250825" y="5589588"/>
            <a:ext cx="86423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4104" name="Group 3"/>
          <p:cNvGrpSpPr>
            <a:grpSpLocks/>
          </p:cNvGrpSpPr>
          <p:nvPr/>
        </p:nvGrpSpPr>
        <p:grpSpPr bwMode="auto">
          <a:xfrm>
            <a:off x="250825" y="190500"/>
            <a:ext cx="3602038" cy="6480175"/>
            <a:chOff x="158" y="119"/>
            <a:chExt cx="2269" cy="4082"/>
          </a:xfrm>
        </p:grpSpPr>
        <p:grpSp>
          <p:nvGrpSpPr>
            <p:cNvPr id="4147" name="Group 4"/>
            <p:cNvGrpSpPr>
              <a:grpSpLocks/>
            </p:cNvGrpSpPr>
            <p:nvPr/>
          </p:nvGrpSpPr>
          <p:grpSpPr bwMode="auto">
            <a:xfrm>
              <a:off x="158" y="119"/>
              <a:ext cx="908" cy="4082"/>
              <a:chOff x="158" y="119"/>
              <a:chExt cx="908" cy="4082"/>
            </a:xfrm>
          </p:grpSpPr>
          <p:sp>
            <p:nvSpPr>
              <p:cNvPr id="4152" name="Line 5"/>
              <p:cNvSpPr>
                <a:spLocks noChangeShapeType="1"/>
              </p:cNvSpPr>
              <p:nvPr/>
            </p:nvSpPr>
            <p:spPr bwMode="auto">
              <a:xfrm>
                <a:off x="158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53" name="Line 6"/>
              <p:cNvSpPr>
                <a:spLocks noChangeShapeType="1"/>
              </p:cNvSpPr>
              <p:nvPr/>
            </p:nvSpPr>
            <p:spPr bwMode="auto">
              <a:xfrm>
                <a:off x="612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54" name="Line 7"/>
              <p:cNvSpPr>
                <a:spLocks noChangeShapeType="1"/>
              </p:cNvSpPr>
              <p:nvPr/>
            </p:nvSpPr>
            <p:spPr bwMode="auto">
              <a:xfrm>
                <a:off x="1066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148" name="Group 8"/>
            <p:cNvGrpSpPr>
              <a:grpSpLocks/>
            </p:cNvGrpSpPr>
            <p:nvPr/>
          </p:nvGrpSpPr>
          <p:grpSpPr bwMode="auto">
            <a:xfrm>
              <a:off x="1519" y="119"/>
              <a:ext cx="908" cy="4082"/>
              <a:chOff x="158" y="119"/>
              <a:chExt cx="908" cy="4082"/>
            </a:xfrm>
          </p:grpSpPr>
          <p:sp>
            <p:nvSpPr>
              <p:cNvPr id="4149" name="Line 9"/>
              <p:cNvSpPr>
                <a:spLocks noChangeShapeType="1"/>
              </p:cNvSpPr>
              <p:nvPr/>
            </p:nvSpPr>
            <p:spPr bwMode="auto">
              <a:xfrm>
                <a:off x="158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50" name="Line 10"/>
              <p:cNvSpPr>
                <a:spLocks noChangeShapeType="1"/>
              </p:cNvSpPr>
              <p:nvPr/>
            </p:nvSpPr>
            <p:spPr bwMode="auto">
              <a:xfrm>
                <a:off x="612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51" name="Line 11"/>
              <p:cNvSpPr>
                <a:spLocks noChangeShapeType="1"/>
              </p:cNvSpPr>
              <p:nvPr/>
            </p:nvSpPr>
            <p:spPr bwMode="auto">
              <a:xfrm>
                <a:off x="1066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4105" name="Group 12"/>
          <p:cNvGrpSpPr>
            <a:grpSpLocks/>
          </p:cNvGrpSpPr>
          <p:nvPr/>
        </p:nvGrpSpPr>
        <p:grpSpPr bwMode="auto">
          <a:xfrm>
            <a:off x="250825" y="190500"/>
            <a:ext cx="8643938" cy="6480175"/>
            <a:chOff x="158" y="119"/>
            <a:chExt cx="5445" cy="4082"/>
          </a:xfrm>
        </p:grpSpPr>
        <p:grpSp>
          <p:nvGrpSpPr>
            <p:cNvPr id="4125" name="Group 13"/>
            <p:cNvGrpSpPr>
              <a:grpSpLocks/>
            </p:cNvGrpSpPr>
            <p:nvPr/>
          </p:nvGrpSpPr>
          <p:grpSpPr bwMode="auto">
            <a:xfrm>
              <a:off x="158" y="119"/>
              <a:ext cx="5445" cy="4082"/>
              <a:chOff x="158" y="119"/>
              <a:chExt cx="5445" cy="4082"/>
            </a:xfrm>
          </p:grpSpPr>
          <p:grpSp>
            <p:nvGrpSpPr>
              <p:cNvPr id="4127" name="Group 14"/>
              <p:cNvGrpSpPr>
                <a:grpSpLocks/>
              </p:cNvGrpSpPr>
              <p:nvPr/>
            </p:nvGrpSpPr>
            <p:grpSpPr bwMode="auto">
              <a:xfrm>
                <a:off x="158" y="2614"/>
                <a:ext cx="5444" cy="1360"/>
                <a:chOff x="158" y="346"/>
                <a:chExt cx="5444" cy="1360"/>
              </a:xfrm>
            </p:grpSpPr>
            <p:sp>
              <p:nvSpPr>
                <p:cNvPr id="4143" name="Line 15"/>
                <p:cNvSpPr>
                  <a:spLocks noChangeShapeType="1"/>
                </p:cNvSpPr>
                <p:nvPr/>
              </p:nvSpPr>
              <p:spPr bwMode="auto">
                <a:xfrm>
                  <a:off x="158" y="346"/>
                  <a:ext cx="54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44" name="Line 16"/>
                <p:cNvSpPr>
                  <a:spLocks noChangeShapeType="1"/>
                </p:cNvSpPr>
                <p:nvPr/>
              </p:nvSpPr>
              <p:spPr bwMode="auto">
                <a:xfrm>
                  <a:off x="158" y="799"/>
                  <a:ext cx="54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45" name="Line 17"/>
                <p:cNvSpPr>
                  <a:spLocks noChangeShapeType="1"/>
                </p:cNvSpPr>
                <p:nvPr/>
              </p:nvSpPr>
              <p:spPr bwMode="auto">
                <a:xfrm>
                  <a:off x="158" y="1253"/>
                  <a:ext cx="54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46" name="Line 18"/>
                <p:cNvSpPr>
                  <a:spLocks noChangeShapeType="1"/>
                </p:cNvSpPr>
                <p:nvPr/>
              </p:nvSpPr>
              <p:spPr bwMode="auto">
                <a:xfrm>
                  <a:off x="158" y="1706"/>
                  <a:ext cx="54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128" name="Group 19"/>
              <p:cNvGrpSpPr>
                <a:grpSpLocks/>
              </p:cNvGrpSpPr>
              <p:nvPr/>
            </p:nvGrpSpPr>
            <p:grpSpPr bwMode="auto">
              <a:xfrm>
                <a:off x="158" y="119"/>
                <a:ext cx="5445" cy="4082"/>
                <a:chOff x="158" y="119"/>
                <a:chExt cx="5445" cy="4082"/>
              </a:xfrm>
            </p:grpSpPr>
            <p:grpSp>
              <p:nvGrpSpPr>
                <p:cNvPr id="4129" name="Group 20"/>
                <p:cNvGrpSpPr>
                  <a:grpSpLocks/>
                </p:cNvGrpSpPr>
                <p:nvPr/>
              </p:nvGrpSpPr>
              <p:grpSpPr bwMode="auto">
                <a:xfrm>
                  <a:off x="158" y="346"/>
                  <a:ext cx="5444" cy="1360"/>
                  <a:chOff x="158" y="346"/>
                  <a:chExt cx="5444" cy="1360"/>
                </a:xfrm>
              </p:grpSpPr>
              <p:sp>
                <p:nvSpPr>
                  <p:cNvPr id="4139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58" y="346"/>
                    <a:ext cx="54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40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58" y="799"/>
                    <a:ext cx="54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41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58" y="1253"/>
                    <a:ext cx="54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42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58" y="1706"/>
                    <a:ext cx="54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30" name="Group 25"/>
                <p:cNvGrpSpPr>
                  <a:grpSpLocks/>
                </p:cNvGrpSpPr>
                <p:nvPr/>
              </p:nvGrpSpPr>
              <p:grpSpPr bwMode="auto">
                <a:xfrm>
                  <a:off x="3334" y="119"/>
                  <a:ext cx="2269" cy="4082"/>
                  <a:chOff x="158" y="119"/>
                  <a:chExt cx="2269" cy="4082"/>
                </a:xfrm>
              </p:grpSpPr>
              <p:grpSp>
                <p:nvGrpSpPr>
                  <p:cNvPr id="4131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158" y="119"/>
                    <a:ext cx="908" cy="4082"/>
                    <a:chOff x="158" y="119"/>
                    <a:chExt cx="908" cy="4082"/>
                  </a:xfrm>
                </p:grpSpPr>
                <p:sp>
                  <p:nvSpPr>
                    <p:cNvPr id="4136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8" y="119"/>
                      <a:ext cx="0" cy="408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37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12" y="119"/>
                      <a:ext cx="0" cy="408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38" name="Line 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66" y="119"/>
                      <a:ext cx="0" cy="408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132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1519" y="119"/>
                    <a:ext cx="908" cy="4082"/>
                    <a:chOff x="158" y="119"/>
                    <a:chExt cx="908" cy="4082"/>
                  </a:xfrm>
                </p:grpSpPr>
                <p:sp>
                  <p:nvSpPr>
                    <p:cNvPr id="4133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8" y="119"/>
                      <a:ext cx="0" cy="408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34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12" y="119"/>
                      <a:ext cx="0" cy="408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35" name="Lin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66" y="119"/>
                      <a:ext cx="0" cy="408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  <p:sp>
          <p:nvSpPr>
            <p:cNvPr id="4126" name="Line 34"/>
            <p:cNvSpPr>
              <a:spLocks noChangeShapeType="1"/>
            </p:cNvSpPr>
            <p:nvPr/>
          </p:nvSpPr>
          <p:spPr bwMode="auto">
            <a:xfrm>
              <a:off x="158" y="2160"/>
              <a:ext cx="54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06" name="Line 35"/>
          <p:cNvSpPr>
            <a:spLocks noChangeShapeType="1"/>
          </p:cNvSpPr>
          <p:nvPr/>
        </p:nvSpPr>
        <p:spPr bwMode="auto">
          <a:xfrm>
            <a:off x="4572000" y="152400"/>
            <a:ext cx="0" cy="647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7" name="Line 36"/>
          <p:cNvSpPr>
            <a:spLocks noChangeShapeType="1"/>
          </p:cNvSpPr>
          <p:nvPr/>
        </p:nvSpPr>
        <p:spPr bwMode="auto">
          <a:xfrm flipV="1">
            <a:off x="1676400" y="304800"/>
            <a:ext cx="0" cy="52578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8" name="Line 37"/>
          <p:cNvSpPr>
            <a:spLocks noChangeShapeType="1"/>
          </p:cNvSpPr>
          <p:nvPr/>
        </p:nvSpPr>
        <p:spPr bwMode="auto">
          <a:xfrm flipV="1">
            <a:off x="7467600" y="381000"/>
            <a:ext cx="0" cy="51816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9" name="Rectangle 38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110" name="Rectangle 40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111" name="Text Box 42"/>
          <p:cNvSpPr txBox="1">
            <a:spLocks noChangeArrowheads="1"/>
          </p:cNvSpPr>
          <p:nvPr/>
        </p:nvSpPr>
        <p:spPr bwMode="auto">
          <a:xfrm>
            <a:off x="2555776" y="-243408"/>
            <a:ext cx="42672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4800" b="1" dirty="0" smtClean="0">
                <a:solidFill>
                  <a:srgbClr val="FF0000"/>
                </a:solidFill>
              </a:rPr>
              <a:t>С помощью </a:t>
            </a:r>
          </a:p>
          <a:p>
            <a:pPr algn="ctr" eaLnBrk="1" hangingPunct="1"/>
            <a:r>
              <a:rPr lang="ru-RU" altLang="ru-RU" sz="4800" b="1" dirty="0" smtClean="0">
                <a:solidFill>
                  <a:srgbClr val="FF0000"/>
                </a:solidFill>
              </a:rPr>
              <a:t>графика</a:t>
            </a:r>
            <a:endParaRPr lang="ru-RU" altLang="ru-RU" sz="4800" b="1" dirty="0">
              <a:solidFill>
                <a:srgbClr val="FF0000"/>
              </a:solidFill>
            </a:endParaRPr>
          </a:p>
        </p:txBody>
      </p:sp>
      <p:sp>
        <p:nvSpPr>
          <p:cNvPr id="4112" name="Text Box 43"/>
          <p:cNvSpPr txBox="1">
            <a:spLocks noChangeArrowheads="1"/>
          </p:cNvSpPr>
          <p:nvPr/>
        </p:nvSpPr>
        <p:spPr bwMode="auto">
          <a:xfrm>
            <a:off x="1219200" y="5715000"/>
            <a:ext cx="533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4113" name="Text Box 44"/>
          <p:cNvSpPr txBox="1">
            <a:spLocks noChangeArrowheads="1"/>
          </p:cNvSpPr>
          <p:nvPr/>
        </p:nvSpPr>
        <p:spPr bwMode="auto">
          <a:xfrm>
            <a:off x="5257800" y="5867400"/>
            <a:ext cx="1219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3200">
                <a:solidFill>
                  <a:schemeClr val="bg1"/>
                </a:solidFill>
              </a:rPr>
              <a:t>m</a:t>
            </a:r>
            <a:r>
              <a:rPr lang="en-US" altLang="ru-RU" sz="3200" baseline="-25000">
                <a:solidFill>
                  <a:schemeClr val="bg1"/>
                </a:solidFill>
              </a:rPr>
              <a:t>1</a:t>
            </a:r>
            <a:endParaRPr lang="ru-RU" altLang="ru-RU" sz="3200">
              <a:solidFill>
                <a:schemeClr val="bg1"/>
              </a:solidFill>
            </a:endParaRPr>
          </a:p>
        </p:txBody>
      </p:sp>
      <p:sp>
        <p:nvSpPr>
          <p:cNvPr id="4114" name="Text Box 45"/>
          <p:cNvSpPr txBox="1">
            <a:spLocks noChangeArrowheads="1"/>
          </p:cNvSpPr>
          <p:nvPr/>
        </p:nvSpPr>
        <p:spPr bwMode="auto">
          <a:xfrm>
            <a:off x="7391400" y="556260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3200">
                <a:solidFill>
                  <a:schemeClr val="bg1"/>
                </a:solidFill>
              </a:rPr>
              <a:t>m</a:t>
            </a:r>
            <a:r>
              <a:rPr lang="en-US" altLang="ru-RU" sz="3200" baseline="-25000">
                <a:solidFill>
                  <a:schemeClr val="bg1"/>
                </a:solidFill>
              </a:rPr>
              <a:t>1</a:t>
            </a:r>
            <a:r>
              <a:rPr lang="en-US" altLang="ru-RU" sz="3200">
                <a:solidFill>
                  <a:schemeClr val="bg1"/>
                </a:solidFill>
              </a:rPr>
              <a:t>+m</a:t>
            </a:r>
            <a:r>
              <a:rPr lang="en-US" altLang="ru-RU" sz="3200" baseline="-25000">
                <a:solidFill>
                  <a:schemeClr val="bg1"/>
                </a:solidFill>
              </a:rPr>
              <a:t>2</a:t>
            </a:r>
            <a:endParaRPr lang="ru-RU" altLang="ru-RU" sz="3200">
              <a:solidFill>
                <a:schemeClr val="bg1"/>
              </a:solidFill>
            </a:endParaRPr>
          </a:p>
        </p:txBody>
      </p:sp>
      <p:sp>
        <p:nvSpPr>
          <p:cNvPr id="31792" name="Line 48"/>
          <p:cNvSpPr>
            <a:spLocks noChangeShapeType="1"/>
          </p:cNvSpPr>
          <p:nvPr/>
        </p:nvSpPr>
        <p:spPr bwMode="auto">
          <a:xfrm flipH="1" flipV="1">
            <a:off x="1676400" y="2743200"/>
            <a:ext cx="5791200" cy="14478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16" name="Text Box 52"/>
          <p:cNvSpPr txBox="1">
            <a:spLocks noChangeArrowheads="1"/>
          </p:cNvSpPr>
          <p:nvPr/>
        </p:nvSpPr>
        <p:spPr bwMode="auto">
          <a:xfrm>
            <a:off x="2438400" y="5867400"/>
            <a:ext cx="1219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3200">
                <a:solidFill>
                  <a:schemeClr val="bg1"/>
                </a:solidFill>
              </a:rPr>
              <a:t>m</a:t>
            </a:r>
            <a:r>
              <a:rPr lang="en-US" altLang="ru-RU" sz="3200" baseline="-25000">
                <a:solidFill>
                  <a:schemeClr val="bg1"/>
                </a:solidFill>
              </a:rPr>
              <a:t>2</a:t>
            </a:r>
            <a:endParaRPr lang="ru-RU" altLang="ru-RU" sz="3200">
              <a:solidFill>
                <a:schemeClr val="bg1"/>
              </a:solidFill>
            </a:endParaRPr>
          </a:p>
        </p:txBody>
      </p:sp>
      <p:sp>
        <p:nvSpPr>
          <p:cNvPr id="4117" name="Line 55"/>
          <p:cNvSpPr>
            <a:spLocks noChangeShapeType="1"/>
          </p:cNvSpPr>
          <p:nvPr/>
        </p:nvSpPr>
        <p:spPr bwMode="auto">
          <a:xfrm flipV="1">
            <a:off x="3810000" y="3276600"/>
            <a:ext cx="0" cy="2286000"/>
          </a:xfrm>
          <a:prstGeom prst="line">
            <a:avLst/>
          </a:prstGeom>
          <a:noFill/>
          <a:ln w="38100">
            <a:solidFill>
              <a:schemeClr val="bg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4118" name="Line 56"/>
          <p:cNvSpPr>
            <a:spLocks noChangeShapeType="1"/>
          </p:cNvSpPr>
          <p:nvPr/>
        </p:nvSpPr>
        <p:spPr bwMode="auto">
          <a:xfrm flipH="1">
            <a:off x="1719263" y="3276600"/>
            <a:ext cx="2133600" cy="0"/>
          </a:xfrm>
          <a:prstGeom prst="line">
            <a:avLst/>
          </a:prstGeom>
          <a:noFill/>
          <a:ln w="38100">
            <a:solidFill>
              <a:schemeClr val="bg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4119" name="AutoShape 58"/>
          <p:cNvSpPr>
            <a:spLocks/>
          </p:cNvSpPr>
          <p:nvPr/>
        </p:nvSpPr>
        <p:spPr bwMode="auto">
          <a:xfrm rot="-5400000">
            <a:off x="5448300" y="4076700"/>
            <a:ext cx="381000" cy="3505200"/>
          </a:xfrm>
          <a:prstGeom prst="leftBrace">
            <a:avLst>
              <a:gd name="adj1" fmla="val 7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>
              <a:solidFill>
                <a:schemeClr val="bg1"/>
              </a:solidFill>
            </a:endParaRPr>
          </a:p>
        </p:txBody>
      </p:sp>
      <p:sp>
        <p:nvSpPr>
          <p:cNvPr id="4120" name="AutoShape 59"/>
          <p:cNvSpPr>
            <a:spLocks/>
          </p:cNvSpPr>
          <p:nvPr/>
        </p:nvSpPr>
        <p:spPr bwMode="auto">
          <a:xfrm rot="-5400000">
            <a:off x="2552700" y="4762500"/>
            <a:ext cx="381000" cy="2133600"/>
          </a:xfrm>
          <a:prstGeom prst="leftBrace">
            <a:avLst>
              <a:gd name="adj1" fmla="val 4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>
              <a:solidFill>
                <a:schemeClr val="bg1"/>
              </a:solidFill>
            </a:endParaRPr>
          </a:p>
        </p:txBody>
      </p:sp>
      <p:sp>
        <p:nvSpPr>
          <p:cNvPr id="4121" name="Text Box 60"/>
          <p:cNvSpPr txBox="1">
            <a:spLocks noChangeArrowheads="1"/>
          </p:cNvSpPr>
          <p:nvPr/>
        </p:nvSpPr>
        <p:spPr bwMode="auto">
          <a:xfrm>
            <a:off x="7467600" y="5181600"/>
            <a:ext cx="1981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>
                <a:solidFill>
                  <a:schemeClr val="bg1"/>
                </a:solidFill>
              </a:rPr>
              <a:t>Масса смеси</a:t>
            </a:r>
          </a:p>
        </p:txBody>
      </p:sp>
      <p:sp>
        <p:nvSpPr>
          <p:cNvPr id="4122" name="Text Box 61"/>
          <p:cNvSpPr txBox="1">
            <a:spLocks noChangeArrowheads="1"/>
          </p:cNvSpPr>
          <p:nvPr/>
        </p:nvSpPr>
        <p:spPr bwMode="auto">
          <a:xfrm>
            <a:off x="0" y="2057400"/>
            <a:ext cx="1600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dirty="0">
                <a:solidFill>
                  <a:schemeClr val="bg1"/>
                </a:solidFill>
              </a:rPr>
              <a:t>Массовые   доли</a:t>
            </a:r>
          </a:p>
        </p:txBody>
      </p:sp>
      <p:sp>
        <p:nvSpPr>
          <p:cNvPr id="4123" name="Text Box 62"/>
          <p:cNvSpPr txBox="1">
            <a:spLocks noChangeArrowheads="1"/>
          </p:cNvSpPr>
          <p:nvPr/>
        </p:nvSpPr>
        <p:spPr bwMode="auto">
          <a:xfrm>
            <a:off x="7543800" y="2057400"/>
            <a:ext cx="1600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>
                <a:solidFill>
                  <a:schemeClr val="bg1"/>
                </a:solidFill>
              </a:rPr>
              <a:t>Массовые   доли</a:t>
            </a:r>
          </a:p>
        </p:txBody>
      </p:sp>
      <p:sp>
        <p:nvSpPr>
          <p:cNvPr id="4124" name="Text Box 63"/>
          <p:cNvSpPr txBox="1">
            <a:spLocks noChangeArrowheads="1"/>
          </p:cNvSpPr>
          <p:nvPr/>
        </p:nvSpPr>
        <p:spPr bwMode="auto">
          <a:xfrm>
            <a:off x="1981200" y="1676400"/>
            <a:ext cx="51054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ru-RU" altLang="ru-RU" b="1" dirty="0">
                <a:solidFill>
                  <a:schemeClr val="bg1"/>
                </a:solidFill>
              </a:rPr>
              <a:t>Функциональная зависимость массовой доли растворенного вещества  в смеси от массы смешанных растворов в обратной пропорциональной зависимости.</a:t>
            </a:r>
          </a:p>
        </p:txBody>
      </p:sp>
      <p:pic>
        <p:nvPicPr>
          <p:cNvPr id="3130" name="Picture 5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00185" y="566197"/>
            <a:ext cx="21543470" cy="1148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34" name="Picture 6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45424" y="2316456"/>
            <a:ext cx="19157555" cy="1021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35" name="Picture 6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939562"/>
            <a:ext cx="19163130" cy="1021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38" name="Picture 6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96952" y="548680"/>
            <a:ext cx="24267775" cy="1293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40" name="Picture 6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41944" y="3867149"/>
            <a:ext cx="24657474" cy="1314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4439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9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Line 2"/>
          <p:cNvSpPr>
            <a:spLocks noChangeShapeType="1"/>
          </p:cNvSpPr>
          <p:nvPr/>
        </p:nvSpPr>
        <p:spPr bwMode="auto">
          <a:xfrm>
            <a:off x="250825" y="5589588"/>
            <a:ext cx="86423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5125" name="Group 10"/>
          <p:cNvGrpSpPr>
            <a:grpSpLocks/>
          </p:cNvGrpSpPr>
          <p:nvPr/>
        </p:nvGrpSpPr>
        <p:grpSpPr bwMode="auto">
          <a:xfrm>
            <a:off x="250825" y="190500"/>
            <a:ext cx="3602038" cy="6480175"/>
            <a:chOff x="158" y="119"/>
            <a:chExt cx="2269" cy="4082"/>
          </a:xfrm>
        </p:grpSpPr>
        <p:grpSp>
          <p:nvGrpSpPr>
            <p:cNvPr id="5167" name="Group 11"/>
            <p:cNvGrpSpPr>
              <a:grpSpLocks/>
            </p:cNvGrpSpPr>
            <p:nvPr/>
          </p:nvGrpSpPr>
          <p:grpSpPr bwMode="auto">
            <a:xfrm>
              <a:off x="158" y="119"/>
              <a:ext cx="908" cy="4082"/>
              <a:chOff x="158" y="119"/>
              <a:chExt cx="908" cy="4082"/>
            </a:xfrm>
          </p:grpSpPr>
          <p:sp>
            <p:nvSpPr>
              <p:cNvPr id="5172" name="Line 12"/>
              <p:cNvSpPr>
                <a:spLocks noChangeShapeType="1"/>
              </p:cNvSpPr>
              <p:nvPr/>
            </p:nvSpPr>
            <p:spPr bwMode="auto">
              <a:xfrm>
                <a:off x="158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3" name="Line 13"/>
              <p:cNvSpPr>
                <a:spLocks noChangeShapeType="1"/>
              </p:cNvSpPr>
              <p:nvPr/>
            </p:nvSpPr>
            <p:spPr bwMode="auto">
              <a:xfrm>
                <a:off x="612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4" name="Line 14"/>
              <p:cNvSpPr>
                <a:spLocks noChangeShapeType="1"/>
              </p:cNvSpPr>
              <p:nvPr/>
            </p:nvSpPr>
            <p:spPr bwMode="auto">
              <a:xfrm>
                <a:off x="1066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168" name="Group 15"/>
            <p:cNvGrpSpPr>
              <a:grpSpLocks/>
            </p:cNvGrpSpPr>
            <p:nvPr/>
          </p:nvGrpSpPr>
          <p:grpSpPr bwMode="auto">
            <a:xfrm>
              <a:off x="1519" y="119"/>
              <a:ext cx="908" cy="4082"/>
              <a:chOff x="158" y="119"/>
              <a:chExt cx="908" cy="4082"/>
            </a:xfrm>
          </p:grpSpPr>
          <p:sp>
            <p:nvSpPr>
              <p:cNvPr id="5169" name="Line 16"/>
              <p:cNvSpPr>
                <a:spLocks noChangeShapeType="1"/>
              </p:cNvSpPr>
              <p:nvPr/>
            </p:nvSpPr>
            <p:spPr bwMode="auto">
              <a:xfrm>
                <a:off x="158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0" name="Line 17"/>
              <p:cNvSpPr>
                <a:spLocks noChangeShapeType="1"/>
              </p:cNvSpPr>
              <p:nvPr/>
            </p:nvSpPr>
            <p:spPr bwMode="auto">
              <a:xfrm>
                <a:off x="612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1" name="Line 18"/>
              <p:cNvSpPr>
                <a:spLocks noChangeShapeType="1"/>
              </p:cNvSpPr>
              <p:nvPr/>
            </p:nvSpPr>
            <p:spPr bwMode="auto">
              <a:xfrm>
                <a:off x="1066" y="119"/>
                <a:ext cx="0" cy="40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5126" name="Group 19"/>
          <p:cNvGrpSpPr>
            <a:grpSpLocks/>
          </p:cNvGrpSpPr>
          <p:nvPr/>
        </p:nvGrpSpPr>
        <p:grpSpPr bwMode="auto">
          <a:xfrm>
            <a:off x="250825" y="190500"/>
            <a:ext cx="8643938" cy="6480175"/>
            <a:chOff x="158" y="119"/>
            <a:chExt cx="5445" cy="4082"/>
          </a:xfrm>
        </p:grpSpPr>
        <p:grpSp>
          <p:nvGrpSpPr>
            <p:cNvPr id="5145" name="Group 20"/>
            <p:cNvGrpSpPr>
              <a:grpSpLocks/>
            </p:cNvGrpSpPr>
            <p:nvPr/>
          </p:nvGrpSpPr>
          <p:grpSpPr bwMode="auto">
            <a:xfrm>
              <a:off x="158" y="119"/>
              <a:ext cx="5445" cy="4082"/>
              <a:chOff x="158" y="119"/>
              <a:chExt cx="5445" cy="4082"/>
            </a:xfrm>
          </p:grpSpPr>
          <p:grpSp>
            <p:nvGrpSpPr>
              <p:cNvPr id="5147" name="Group 21"/>
              <p:cNvGrpSpPr>
                <a:grpSpLocks/>
              </p:cNvGrpSpPr>
              <p:nvPr/>
            </p:nvGrpSpPr>
            <p:grpSpPr bwMode="auto">
              <a:xfrm>
                <a:off x="158" y="2614"/>
                <a:ext cx="5444" cy="1360"/>
                <a:chOff x="158" y="346"/>
                <a:chExt cx="5444" cy="1360"/>
              </a:xfrm>
            </p:grpSpPr>
            <p:sp>
              <p:nvSpPr>
                <p:cNvPr id="5163" name="Line 22"/>
                <p:cNvSpPr>
                  <a:spLocks noChangeShapeType="1"/>
                </p:cNvSpPr>
                <p:nvPr/>
              </p:nvSpPr>
              <p:spPr bwMode="auto">
                <a:xfrm>
                  <a:off x="158" y="346"/>
                  <a:ext cx="54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64" name="Line 23"/>
                <p:cNvSpPr>
                  <a:spLocks noChangeShapeType="1"/>
                </p:cNvSpPr>
                <p:nvPr/>
              </p:nvSpPr>
              <p:spPr bwMode="auto">
                <a:xfrm>
                  <a:off x="158" y="799"/>
                  <a:ext cx="54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65" name="Line 24"/>
                <p:cNvSpPr>
                  <a:spLocks noChangeShapeType="1"/>
                </p:cNvSpPr>
                <p:nvPr/>
              </p:nvSpPr>
              <p:spPr bwMode="auto">
                <a:xfrm>
                  <a:off x="158" y="1253"/>
                  <a:ext cx="54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66" name="Line 25"/>
                <p:cNvSpPr>
                  <a:spLocks noChangeShapeType="1"/>
                </p:cNvSpPr>
                <p:nvPr/>
              </p:nvSpPr>
              <p:spPr bwMode="auto">
                <a:xfrm>
                  <a:off x="158" y="1706"/>
                  <a:ext cx="54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148" name="Group 26"/>
              <p:cNvGrpSpPr>
                <a:grpSpLocks/>
              </p:cNvGrpSpPr>
              <p:nvPr/>
            </p:nvGrpSpPr>
            <p:grpSpPr bwMode="auto">
              <a:xfrm>
                <a:off x="158" y="119"/>
                <a:ext cx="5445" cy="4082"/>
                <a:chOff x="158" y="119"/>
                <a:chExt cx="5445" cy="4082"/>
              </a:xfrm>
            </p:grpSpPr>
            <p:grpSp>
              <p:nvGrpSpPr>
                <p:cNvPr id="5149" name="Group 27"/>
                <p:cNvGrpSpPr>
                  <a:grpSpLocks/>
                </p:cNvGrpSpPr>
                <p:nvPr/>
              </p:nvGrpSpPr>
              <p:grpSpPr bwMode="auto">
                <a:xfrm>
                  <a:off x="158" y="346"/>
                  <a:ext cx="5444" cy="1360"/>
                  <a:chOff x="158" y="346"/>
                  <a:chExt cx="5444" cy="1360"/>
                </a:xfrm>
              </p:grpSpPr>
              <p:sp>
                <p:nvSpPr>
                  <p:cNvPr id="5159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58" y="346"/>
                    <a:ext cx="54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60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158" y="799"/>
                    <a:ext cx="54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61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158" y="1253"/>
                    <a:ext cx="54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62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158" y="1706"/>
                    <a:ext cx="544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150" name="Group 32"/>
                <p:cNvGrpSpPr>
                  <a:grpSpLocks/>
                </p:cNvGrpSpPr>
                <p:nvPr/>
              </p:nvGrpSpPr>
              <p:grpSpPr bwMode="auto">
                <a:xfrm>
                  <a:off x="3334" y="119"/>
                  <a:ext cx="2269" cy="4082"/>
                  <a:chOff x="158" y="119"/>
                  <a:chExt cx="2269" cy="4082"/>
                </a:xfrm>
              </p:grpSpPr>
              <p:grpSp>
                <p:nvGrpSpPr>
                  <p:cNvPr id="5151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158" y="119"/>
                    <a:ext cx="908" cy="4082"/>
                    <a:chOff x="158" y="119"/>
                    <a:chExt cx="908" cy="4082"/>
                  </a:xfrm>
                </p:grpSpPr>
                <p:sp>
                  <p:nvSpPr>
                    <p:cNvPr id="5156" name="Line 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8" y="119"/>
                      <a:ext cx="0" cy="408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57" name="Line 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12" y="119"/>
                      <a:ext cx="0" cy="408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58" name="Line 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66" y="119"/>
                      <a:ext cx="0" cy="408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152" name="Group 37"/>
                  <p:cNvGrpSpPr>
                    <a:grpSpLocks/>
                  </p:cNvGrpSpPr>
                  <p:nvPr/>
                </p:nvGrpSpPr>
                <p:grpSpPr bwMode="auto">
                  <a:xfrm>
                    <a:off x="1519" y="119"/>
                    <a:ext cx="908" cy="4082"/>
                    <a:chOff x="158" y="119"/>
                    <a:chExt cx="908" cy="4082"/>
                  </a:xfrm>
                </p:grpSpPr>
                <p:sp>
                  <p:nvSpPr>
                    <p:cNvPr id="5153" name="Line 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8" y="119"/>
                      <a:ext cx="0" cy="408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54" name="Line 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12" y="119"/>
                      <a:ext cx="0" cy="408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55" name="Line 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66" y="119"/>
                      <a:ext cx="0" cy="4082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  <p:sp>
          <p:nvSpPr>
            <p:cNvPr id="5146" name="Line 41"/>
            <p:cNvSpPr>
              <a:spLocks noChangeShapeType="1"/>
            </p:cNvSpPr>
            <p:nvPr/>
          </p:nvSpPr>
          <p:spPr bwMode="auto">
            <a:xfrm>
              <a:off x="158" y="2160"/>
              <a:ext cx="54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27" name="Line 65"/>
          <p:cNvSpPr>
            <a:spLocks noChangeShapeType="1"/>
          </p:cNvSpPr>
          <p:nvPr/>
        </p:nvSpPr>
        <p:spPr bwMode="auto">
          <a:xfrm>
            <a:off x="4572000" y="152400"/>
            <a:ext cx="0" cy="647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8" name="Line 67"/>
          <p:cNvSpPr>
            <a:spLocks noChangeShapeType="1"/>
          </p:cNvSpPr>
          <p:nvPr/>
        </p:nvSpPr>
        <p:spPr bwMode="auto">
          <a:xfrm flipV="1">
            <a:off x="1676400" y="304800"/>
            <a:ext cx="0" cy="52578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9" name="Line 68"/>
          <p:cNvSpPr>
            <a:spLocks noChangeShapeType="1"/>
          </p:cNvSpPr>
          <p:nvPr/>
        </p:nvSpPr>
        <p:spPr bwMode="auto">
          <a:xfrm flipV="1">
            <a:off x="7467600" y="381000"/>
            <a:ext cx="0" cy="51816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0" name="Rectangle 70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31" name="Rectangle 72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32" name="Text Box 73"/>
          <p:cNvSpPr txBox="1">
            <a:spLocks noChangeArrowheads="1"/>
          </p:cNvSpPr>
          <p:nvPr/>
        </p:nvSpPr>
        <p:spPr bwMode="auto">
          <a:xfrm>
            <a:off x="2819400" y="0"/>
            <a:ext cx="3886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 sz="2400" b="1">
              <a:solidFill>
                <a:schemeClr val="accent2"/>
              </a:solidFill>
            </a:endParaRPr>
          </a:p>
        </p:txBody>
      </p:sp>
      <p:sp>
        <p:nvSpPr>
          <p:cNvPr id="5133" name="Text Box 74"/>
          <p:cNvSpPr txBox="1">
            <a:spLocks noChangeArrowheads="1"/>
          </p:cNvSpPr>
          <p:nvPr/>
        </p:nvSpPr>
        <p:spPr bwMode="auto">
          <a:xfrm>
            <a:off x="1219200" y="5715000"/>
            <a:ext cx="533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134" name="Text Box 75"/>
          <p:cNvSpPr txBox="1">
            <a:spLocks noChangeArrowheads="1"/>
          </p:cNvSpPr>
          <p:nvPr/>
        </p:nvSpPr>
        <p:spPr bwMode="auto">
          <a:xfrm>
            <a:off x="5257800" y="5562600"/>
            <a:ext cx="1219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 dirty="0">
                <a:solidFill>
                  <a:schemeClr val="bg1"/>
                </a:solidFill>
              </a:rPr>
              <a:t>300</a:t>
            </a:r>
          </a:p>
        </p:txBody>
      </p:sp>
      <p:sp>
        <p:nvSpPr>
          <p:cNvPr id="5135" name="Text Box 76"/>
          <p:cNvSpPr txBox="1">
            <a:spLocks noChangeArrowheads="1"/>
          </p:cNvSpPr>
          <p:nvPr/>
        </p:nvSpPr>
        <p:spPr bwMode="auto">
          <a:xfrm>
            <a:off x="6705600" y="5562600"/>
            <a:ext cx="1371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 dirty="0">
                <a:solidFill>
                  <a:schemeClr val="bg1"/>
                </a:solidFill>
              </a:rPr>
              <a:t>400</a:t>
            </a:r>
          </a:p>
        </p:txBody>
      </p:sp>
      <p:sp>
        <p:nvSpPr>
          <p:cNvPr id="5136" name="Text Box 77"/>
          <p:cNvSpPr txBox="1">
            <a:spLocks noChangeArrowheads="1"/>
          </p:cNvSpPr>
          <p:nvPr/>
        </p:nvSpPr>
        <p:spPr bwMode="auto">
          <a:xfrm>
            <a:off x="1066800" y="2133600"/>
            <a:ext cx="914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 dirty="0">
                <a:solidFill>
                  <a:schemeClr val="bg1"/>
                </a:solidFill>
              </a:rPr>
              <a:t>20</a:t>
            </a:r>
          </a:p>
        </p:txBody>
      </p:sp>
      <p:sp>
        <p:nvSpPr>
          <p:cNvPr id="5137" name="Text Box 78"/>
          <p:cNvSpPr txBox="1">
            <a:spLocks noChangeArrowheads="1"/>
          </p:cNvSpPr>
          <p:nvPr/>
        </p:nvSpPr>
        <p:spPr bwMode="auto">
          <a:xfrm>
            <a:off x="7467600" y="3581400"/>
            <a:ext cx="914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11343" name="Line 79"/>
          <p:cNvSpPr>
            <a:spLocks noChangeShapeType="1"/>
          </p:cNvSpPr>
          <p:nvPr/>
        </p:nvSpPr>
        <p:spPr bwMode="auto">
          <a:xfrm flipH="1" flipV="1">
            <a:off x="1676400" y="2743200"/>
            <a:ext cx="5791200" cy="14478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344" name="Line 80"/>
          <p:cNvSpPr>
            <a:spLocks noChangeShapeType="1"/>
          </p:cNvSpPr>
          <p:nvPr/>
        </p:nvSpPr>
        <p:spPr bwMode="auto">
          <a:xfrm flipV="1">
            <a:off x="6019800" y="3810000"/>
            <a:ext cx="0" cy="1752600"/>
          </a:xfrm>
          <a:prstGeom prst="line">
            <a:avLst/>
          </a:prstGeom>
          <a:noFill/>
          <a:ln w="57150">
            <a:solidFill>
              <a:schemeClr val="bg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345" name="Line 81"/>
          <p:cNvSpPr>
            <a:spLocks noChangeShapeType="1"/>
          </p:cNvSpPr>
          <p:nvPr/>
        </p:nvSpPr>
        <p:spPr bwMode="auto">
          <a:xfrm flipH="1">
            <a:off x="1676400" y="3810000"/>
            <a:ext cx="4343400" cy="0"/>
          </a:xfrm>
          <a:prstGeom prst="line">
            <a:avLst/>
          </a:prstGeom>
          <a:noFill/>
          <a:ln w="57150">
            <a:solidFill>
              <a:schemeClr val="bg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346" name="Text Box 82"/>
          <p:cNvSpPr txBox="1">
            <a:spLocks noChangeArrowheads="1"/>
          </p:cNvSpPr>
          <p:nvPr/>
        </p:nvSpPr>
        <p:spPr bwMode="auto">
          <a:xfrm>
            <a:off x="304800" y="342505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 b="1" dirty="0">
                <a:solidFill>
                  <a:srgbClr val="FF0000"/>
                </a:solidFill>
              </a:rPr>
              <a:t>12,5%</a:t>
            </a:r>
          </a:p>
        </p:txBody>
      </p:sp>
      <p:sp>
        <p:nvSpPr>
          <p:cNvPr id="5142" name="Text Box 83"/>
          <p:cNvSpPr txBox="1">
            <a:spLocks noChangeArrowheads="1"/>
          </p:cNvSpPr>
          <p:nvPr/>
        </p:nvSpPr>
        <p:spPr bwMode="auto">
          <a:xfrm>
            <a:off x="2195736" y="0"/>
            <a:ext cx="508173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3200" b="1" dirty="0" smtClean="0">
                <a:solidFill>
                  <a:srgbClr val="FF0000"/>
                </a:solidFill>
              </a:rPr>
              <a:t>С помощью графика</a:t>
            </a:r>
            <a:endParaRPr lang="ru-RU" altLang="ru-RU" sz="3200" b="1" dirty="0">
              <a:solidFill>
                <a:srgbClr val="FF0000"/>
              </a:solidFill>
            </a:endParaRPr>
          </a:p>
        </p:txBody>
      </p:sp>
      <p:sp>
        <p:nvSpPr>
          <p:cNvPr id="5143" name="Rectangle 84"/>
          <p:cNvSpPr>
            <a:spLocks noChangeArrowheads="1"/>
          </p:cNvSpPr>
          <p:nvPr/>
        </p:nvSpPr>
        <p:spPr bwMode="auto">
          <a:xfrm>
            <a:off x="1905000" y="685800"/>
            <a:ext cx="55626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b="1" i="1" dirty="0">
                <a:solidFill>
                  <a:srgbClr val="008000"/>
                </a:solidFill>
              </a:rPr>
              <a:t>Задача:</a:t>
            </a:r>
            <a:r>
              <a:rPr lang="ru-RU" altLang="ru-RU" b="1" i="1" dirty="0">
                <a:solidFill>
                  <a:srgbClr val="3333CC"/>
                </a:solidFill>
              </a:rPr>
              <a:t> </a:t>
            </a:r>
            <a:r>
              <a:rPr lang="ru-RU" altLang="ru-RU" b="1" i="1" dirty="0">
                <a:solidFill>
                  <a:schemeClr val="bg1"/>
                </a:solidFill>
              </a:rPr>
              <a:t>В 100г 20%-</a:t>
            </a:r>
            <a:r>
              <a:rPr lang="ru-RU" altLang="ru-RU" b="1" i="1" dirty="0" err="1">
                <a:solidFill>
                  <a:schemeClr val="bg1"/>
                </a:solidFill>
              </a:rPr>
              <a:t>ного</a:t>
            </a:r>
            <a:r>
              <a:rPr lang="ru-RU" altLang="ru-RU" b="1" i="1" dirty="0">
                <a:solidFill>
                  <a:schemeClr val="bg1"/>
                </a:solidFill>
              </a:rPr>
              <a:t> раствора соли </a:t>
            </a:r>
          </a:p>
          <a:p>
            <a:pPr algn="just" eaLnBrk="1" hangingPunct="1"/>
            <a:r>
              <a:rPr lang="ru-RU" altLang="ru-RU" b="1" i="1" dirty="0">
                <a:solidFill>
                  <a:schemeClr val="bg1"/>
                </a:solidFill>
              </a:rPr>
              <a:t>добавили 300г её 10%-</a:t>
            </a:r>
            <a:r>
              <a:rPr lang="ru-RU" altLang="ru-RU" b="1" i="1" dirty="0" err="1">
                <a:solidFill>
                  <a:schemeClr val="bg1"/>
                </a:solidFill>
              </a:rPr>
              <a:t>ного</a:t>
            </a:r>
            <a:r>
              <a:rPr lang="ru-RU" altLang="ru-RU" b="1" i="1" dirty="0">
                <a:solidFill>
                  <a:schemeClr val="bg1"/>
                </a:solidFill>
              </a:rPr>
              <a:t> раствора. Определите процентную концентрацию раствора.</a:t>
            </a:r>
          </a:p>
        </p:txBody>
      </p:sp>
      <p:sp>
        <p:nvSpPr>
          <p:cNvPr id="5144" name="Text Box 85"/>
          <p:cNvSpPr txBox="1">
            <a:spLocks noChangeArrowheads="1"/>
          </p:cNvSpPr>
          <p:nvPr/>
        </p:nvSpPr>
        <p:spPr bwMode="auto">
          <a:xfrm>
            <a:off x="5334000" y="6400800"/>
            <a:ext cx="3276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 dirty="0">
                <a:solidFill>
                  <a:srgbClr val="FF0000"/>
                </a:solidFill>
              </a:rPr>
              <a:t>Ответ: 12,5%</a:t>
            </a:r>
          </a:p>
        </p:txBody>
      </p:sp>
      <p:pic>
        <p:nvPicPr>
          <p:cNvPr id="4117" name="Picture 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0812" y="477836"/>
            <a:ext cx="24269700" cy="129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0" name="Picture 2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01225" y="550862"/>
            <a:ext cx="21545550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5808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1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43" grpId="0" animBg="1"/>
      <p:bldP spid="11344" grpId="0" animBg="1"/>
      <p:bldP spid="11345" grpId="0" animBg="1"/>
      <p:bldP spid="1134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3200" b="1" dirty="0" smtClean="0">
                <a:solidFill>
                  <a:srgbClr val="FF0000"/>
                </a:solidFill>
              </a:rPr>
              <a:t>Задача: </a:t>
            </a:r>
            <a:r>
              <a:rPr lang="ru-RU" altLang="ru-RU" sz="3200" b="1" dirty="0" smtClean="0">
                <a:solidFill>
                  <a:schemeClr val="bg1"/>
                </a:solidFill>
              </a:rPr>
              <a:t>В 100г 20%-</a:t>
            </a:r>
            <a:r>
              <a:rPr lang="ru-RU" altLang="ru-RU" sz="3200" b="1" dirty="0" err="1" smtClean="0">
                <a:solidFill>
                  <a:schemeClr val="bg1"/>
                </a:solidFill>
              </a:rPr>
              <a:t>ного</a:t>
            </a:r>
            <a:r>
              <a:rPr lang="ru-RU" altLang="ru-RU" sz="3200" b="1" dirty="0" smtClean="0">
                <a:solidFill>
                  <a:schemeClr val="bg1"/>
                </a:solidFill>
              </a:rPr>
              <a:t> раствора соли добавили 300г её 10%-</a:t>
            </a:r>
            <a:r>
              <a:rPr lang="ru-RU" altLang="ru-RU" sz="3200" b="1" dirty="0" err="1" smtClean="0">
                <a:solidFill>
                  <a:schemeClr val="bg1"/>
                </a:solidFill>
              </a:rPr>
              <a:t>ного</a:t>
            </a:r>
            <a:r>
              <a:rPr lang="ru-RU" altLang="ru-RU" sz="3200" b="1" dirty="0" smtClean="0">
                <a:solidFill>
                  <a:schemeClr val="bg1"/>
                </a:solidFill>
              </a:rPr>
              <a:t> раствора. Определите процентную концентрацию раствора.</a:t>
            </a: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381000" y="2667000"/>
            <a:ext cx="800100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rabicParenR"/>
            </a:pPr>
            <a:r>
              <a:rPr lang="ru-RU" altLang="ru-RU" sz="2400" b="1" dirty="0">
                <a:solidFill>
                  <a:schemeClr val="bg1"/>
                </a:solidFill>
              </a:rPr>
              <a:t>100*0,2=20(г)-соли в 100г раствора;</a:t>
            </a:r>
          </a:p>
          <a:p>
            <a:pPr eaLnBrk="1" hangingPunct="1">
              <a:spcBef>
                <a:spcPct val="50000"/>
              </a:spcBef>
              <a:buFontTx/>
              <a:buAutoNum type="arabicParenR"/>
            </a:pPr>
            <a:r>
              <a:rPr lang="ru-RU" altLang="ru-RU" sz="2400" b="1" dirty="0">
                <a:solidFill>
                  <a:schemeClr val="bg1"/>
                </a:solidFill>
              </a:rPr>
              <a:t>300*0,1=30(г)-соли в 300г раствора;</a:t>
            </a:r>
          </a:p>
          <a:p>
            <a:pPr eaLnBrk="1" hangingPunct="1">
              <a:spcBef>
                <a:spcPct val="50000"/>
              </a:spcBef>
              <a:buFontTx/>
              <a:buAutoNum type="arabicParenR"/>
            </a:pPr>
            <a:r>
              <a:rPr lang="ru-RU" altLang="ru-RU" sz="2400" b="1" dirty="0">
                <a:solidFill>
                  <a:schemeClr val="bg1"/>
                </a:solidFill>
              </a:rPr>
              <a:t>20+30=50(г)-соли в образовавшемся растворе;</a:t>
            </a:r>
          </a:p>
          <a:p>
            <a:pPr eaLnBrk="1" hangingPunct="1">
              <a:spcBef>
                <a:spcPct val="50000"/>
              </a:spcBef>
              <a:buFontTx/>
              <a:buAutoNum type="arabicParenR"/>
            </a:pPr>
            <a:r>
              <a:rPr lang="ru-RU" altLang="ru-RU" sz="2400" b="1" dirty="0" smtClean="0">
                <a:solidFill>
                  <a:schemeClr val="bg1"/>
                </a:solidFill>
              </a:rPr>
              <a:t>100+300=400(г</a:t>
            </a:r>
            <a:r>
              <a:rPr lang="ru-RU" altLang="ru-RU" sz="2400" b="1" dirty="0">
                <a:solidFill>
                  <a:schemeClr val="bg1"/>
                </a:solidFill>
              </a:rPr>
              <a:t>)-масса образовавшегося раствора;</a:t>
            </a:r>
          </a:p>
          <a:p>
            <a:pPr eaLnBrk="1" hangingPunct="1">
              <a:spcBef>
                <a:spcPct val="50000"/>
              </a:spcBef>
              <a:buFontTx/>
              <a:buAutoNum type="arabicParenR"/>
            </a:pPr>
            <a:r>
              <a:rPr lang="ru-RU" altLang="ru-RU" sz="2400" b="1" dirty="0">
                <a:solidFill>
                  <a:schemeClr val="bg1"/>
                </a:solidFill>
              </a:rPr>
              <a:t>(50/400)*100=12,5(%)-процентная концентрация полученного раствора.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400" b="1" dirty="0">
                <a:solidFill>
                  <a:schemeClr val="bg1"/>
                </a:solidFill>
              </a:rPr>
              <a:t>Ответ: 12,5%.</a:t>
            </a:r>
          </a:p>
        </p:txBody>
      </p:sp>
      <p:sp>
        <p:nvSpPr>
          <p:cNvPr id="16388" name="Rectangle 6"/>
          <p:cNvSpPr>
            <a:spLocks noChangeArrowheads="1"/>
          </p:cNvSpPr>
          <p:nvPr/>
        </p:nvSpPr>
        <p:spPr bwMode="auto">
          <a:xfrm>
            <a:off x="395536" y="1844824"/>
            <a:ext cx="7924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b="1" i="1" dirty="0">
                <a:solidFill>
                  <a:srgbClr val="FF0000"/>
                </a:solidFill>
              </a:rPr>
              <a:t>арифметический </a:t>
            </a:r>
            <a:r>
              <a:rPr lang="ru-RU" altLang="ru-RU" sz="2400" b="1" i="1" dirty="0" smtClean="0">
                <a:solidFill>
                  <a:srgbClr val="FF0000"/>
                </a:solidFill>
              </a:rPr>
              <a:t> способ</a:t>
            </a:r>
            <a:endParaRPr lang="ru-RU" altLang="ru-RU" sz="2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21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>
          <a:xfrm>
            <a:off x="990600" y="2057400"/>
            <a:ext cx="7391400" cy="4270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2400" b="1" i="1" smtClean="0">
                <a:solidFill>
                  <a:srgbClr val="FF0000"/>
                </a:solidFill>
              </a:rPr>
              <a:t>алгебраический метод</a:t>
            </a:r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304800" y="2566988"/>
            <a:ext cx="8839200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 dirty="0">
                <a:solidFill>
                  <a:schemeClr val="bg1"/>
                </a:solidFill>
              </a:rPr>
              <a:t>Пусть х – процентная концентрация полученного раствора. В первом растворе содержится 0,2*100(г) соли, а во втором 0,1*300(г), а в полученном растворе  х*(100+300)(г) соли.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400" b="1" dirty="0">
                <a:solidFill>
                  <a:schemeClr val="bg1"/>
                </a:solidFill>
              </a:rPr>
              <a:t>Составим уравнение: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400" b="1" dirty="0">
                <a:solidFill>
                  <a:schemeClr val="bg1"/>
                </a:solidFill>
              </a:rPr>
              <a:t>0,2*100+0,1*300= х*(100+300);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400" b="1" dirty="0">
                <a:solidFill>
                  <a:schemeClr val="bg1"/>
                </a:solidFill>
              </a:rPr>
              <a:t>Х=0,125 (12,5%).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400" b="1" dirty="0">
                <a:solidFill>
                  <a:schemeClr val="bg1"/>
                </a:solidFill>
              </a:rPr>
              <a:t>Ответ: 12,5%.</a:t>
            </a:r>
          </a:p>
          <a:p>
            <a:pPr eaLnBrk="1" hangingPunct="1">
              <a:spcBef>
                <a:spcPct val="50000"/>
              </a:spcBef>
            </a:pPr>
            <a:endParaRPr lang="ru-RU" altLang="ru-RU" sz="2400" b="1" dirty="0">
              <a:solidFill>
                <a:schemeClr val="accent2"/>
              </a:solidFill>
            </a:endParaRPr>
          </a:p>
        </p:txBody>
      </p:sp>
      <p:sp>
        <p:nvSpPr>
          <p:cNvPr id="17412" name="Rectangle 7"/>
          <p:cNvSpPr>
            <a:spLocks noChangeArrowheads="1"/>
          </p:cNvSpPr>
          <p:nvPr/>
        </p:nvSpPr>
        <p:spPr bwMode="auto">
          <a:xfrm>
            <a:off x="0" y="838200"/>
            <a:ext cx="91440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3200" b="1" dirty="0">
                <a:solidFill>
                  <a:srgbClr val="C00000"/>
                </a:solidFill>
              </a:rPr>
              <a:t>Задача</a:t>
            </a:r>
            <a:r>
              <a:rPr lang="ru-RU" altLang="ru-RU" sz="3200" b="1" dirty="0">
                <a:solidFill>
                  <a:schemeClr val="bg1"/>
                </a:solidFill>
              </a:rPr>
              <a:t>: В 100г 20%-</a:t>
            </a:r>
            <a:r>
              <a:rPr lang="ru-RU" altLang="ru-RU" sz="3200" b="1" dirty="0" err="1">
                <a:solidFill>
                  <a:schemeClr val="bg1"/>
                </a:solidFill>
              </a:rPr>
              <a:t>ного</a:t>
            </a:r>
            <a:r>
              <a:rPr lang="ru-RU" altLang="ru-RU" sz="3200" b="1" dirty="0">
                <a:solidFill>
                  <a:schemeClr val="bg1"/>
                </a:solidFill>
              </a:rPr>
              <a:t> раствора соли добавили 300г её 10%-</a:t>
            </a:r>
            <a:r>
              <a:rPr lang="ru-RU" altLang="ru-RU" sz="3200" b="1" dirty="0" err="1">
                <a:solidFill>
                  <a:schemeClr val="bg1"/>
                </a:solidFill>
              </a:rPr>
              <a:t>ного</a:t>
            </a:r>
            <a:r>
              <a:rPr lang="ru-RU" altLang="ru-RU" sz="3200" b="1" dirty="0">
                <a:solidFill>
                  <a:schemeClr val="bg1"/>
                </a:solidFill>
              </a:rPr>
              <a:t> раствора. Определите процентную концентрацию раствора.</a:t>
            </a:r>
          </a:p>
        </p:txBody>
      </p:sp>
    </p:spTree>
    <p:extLst>
      <p:ext uri="{BB962C8B-B14F-4D97-AF65-F5344CB8AC3E}">
        <p14:creationId xmlns:p14="http://schemas.microsoft.com/office/powerpoint/2010/main" val="32587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 descr="Ð¡Ð¿Ð¾ÑÐ¾Ð± â4 Ð ÐµÑÐµÐ½Ð¸Ðµ Ñ Ð¸ÑÐ¿Ð¾Ð»ÑÐ·Ð¾Ð²Ð°Ð½Ð¸ÐµÐ¼ Ð³ÑÐ°ÑÐ¸ÐºÐ°. ÐÑÐ¸ÑÐ°Ð²Ð½Ð¸Ð²Ð°Ð½Ð¸Ðµ Ð¿Ð»Ð¾ÑÐ°Ð´ÐµÐ¹ ÑÐ°Ð²Ð½Ð¾Ð²ÐµÐ»Ð¸ÐºÐ¸Ñ Ð¿ÑÑÐ¼Ð¾ÑÐ³Ð¾Ð»ÑÐ½Ð¸ÐºÐ¾Ð²: ÐÐ°Ð´Ð°ÑÐ° â3. Ð¡Ð¼ÐµÑÐ°Ð»Ð¸ 30%-Ð¹ ÑÐ°ÑÑÐ²Ð¾Ñ ÑÐ¾Ð»ÑÐ½Ð¾Ð¹ ÐºÐ¸ÑÐ»Ð¾ÑÑ Ñ 10%-ÑÐ¼ ÑÐ°ÑÑÐ²Ð¾ÑÐ¾Ð¼ Ð¸ Ð¿Ð¾Ð»ÑÑÐ¸Ð»Ð¸ 600 Ð³ 15%-Ð³Ð¾ ÑÐ°ÑÑÐ²Ð¾ÑÐ°. Ð¡ÐºÐ¾Ð»ÑÐºÐ¾ Ð³ÑÐ°Ð¼Ð¼Ð¾Ð² ÐºÐ°Ð¶Ð´Ð¾Ð³Ð¾ ÑÐ°ÑÑÐ²Ð¾ÑÐ° Ð½Ð°Ð´Ð¾ Ð±ÑÐ»Ð¾ Ð²Ð·ÑÑÑ? Ð (%) S 1 30 15x = 5 (600- x)  x =150   ÐÑÐ²ÐµÑ: 150Ð³ 30% Ð¸ 450Ð³ 10% ÑÐ°ÑÑÐ²Ð¾ÑÐ° S 1 = S 2 S 2 15  10 0 x 600  m(Ð³) "/>
          <p:cNvPicPr>
            <a:picLocks noChangeAspect="1" noChangeArrowheads="1"/>
          </p:cNvPicPr>
          <p:nvPr/>
        </p:nvPicPr>
        <p:blipFill>
          <a:blip r:embed="rId2" cstate="print"/>
          <a:srcRect t="7977"/>
          <a:stretch>
            <a:fillRect/>
          </a:stretch>
        </p:blipFill>
        <p:spPr bwMode="auto">
          <a:xfrm>
            <a:off x="114861" y="332656"/>
            <a:ext cx="8972687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ds02.infourok.ru/uploads/ex/08b9/0006abf0-f106e61f/1/img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7777" r="5000" b="8888"/>
          <a:stretch>
            <a:fillRect/>
          </a:stretch>
        </p:blipFill>
        <p:spPr bwMode="auto">
          <a:xfrm>
            <a:off x="683568" y="476672"/>
            <a:ext cx="8075240" cy="6117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292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Решение математической задачи  с помощью </a:t>
            </a:r>
            <a:r>
              <a:rPr lang="ru-RU" b="1" dirty="0" smtClean="0">
                <a:solidFill>
                  <a:srgbClr val="FF0000"/>
                </a:solidFill>
              </a:rPr>
              <a:t>компьютера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состоит из следующих </a:t>
            </a:r>
            <a:r>
              <a:rPr lang="ru-RU" b="1" dirty="0" smtClean="0">
                <a:solidFill>
                  <a:srgbClr val="FF0000"/>
                </a:solidFill>
              </a:rPr>
              <a:t>этапов: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4525963"/>
          </a:xfrm>
        </p:spPr>
        <p:txBody>
          <a:bodyPr/>
          <a:lstStyle/>
          <a:p>
            <a:pPr lvl="0"/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</a:t>
            </a:r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задачи; </a:t>
            </a:r>
            <a:endParaRPr lang="ru-RU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математической модели (способ решения</a:t>
            </a:r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дизайна среды;</a:t>
            </a:r>
            <a:endParaRPr lang="ru-RU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формул;</a:t>
            </a:r>
            <a:endParaRPr lang="ru-RU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Отладка и </a:t>
            </a:r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тестирование.</a:t>
            </a:r>
            <a:endParaRPr lang="ru-RU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92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Результаты исследования </a:t>
            </a:r>
            <a:r>
              <a:rPr lang="ru-RU" sz="3600" dirty="0" err="1" smtClean="0">
                <a:solidFill>
                  <a:schemeClr val="bg1"/>
                </a:solidFill>
              </a:rPr>
              <a:t>КИМов</a:t>
            </a:r>
            <a:r>
              <a:rPr lang="ru-RU" sz="3600" dirty="0" smtClean="0">
                <a:solidFill>
                  <a:schemeClr val="bg1"/>
                </a:solidFill>
              </a:rPr>
              <a:t> ОГЭ, ЕГЭ на наличие задач данного вида.</a:t>
            </a:r>
            <a:endParaRPr lang="ru-RU" sz="3600" dirty="0">
              <a:solidFill>
                <a:schemeClr val="bg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6210672"/>
              </p:ext>
            </p:extLst>
          </p:nvPr>
        </p:nvGraphicFramePr>
        <p:xfrm>
          <a:off x="457200" y="1600200"/>
          <a:ext cx="8229600" cy="31760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993643">
                <a:tc gridSpan="3"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ОГЭ</a:t>
                      </a:r>
                      <a:endParaRPr lang="ru-RU" sz="4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ЕГЭ</a:t>
                      </a:r>
                      <a:endParaRPr lang="ru-RU" sz="4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9364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Сборник Ященко И.В</a:t>
                      </a:r>
                    </a:p>
                    <a:p>
                      <a:pPr algn="ctr"/>
                      <a:r>
                        <a:rPr lang="ru-RU" dirty="0" smtClean="0"/>
                        <a:t>2019 года.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Сборник </a:t>
                      </a:r>
                      <a:r>
                        <a:rPr lang="ru-RU" baseline="0" dirty="0" smtClean="0"/>
                        <a:t> Рязановский А.Р.</a:t>
                      </a:r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2017 года.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Сайт </a:t>
                      </a:r>
                    </a:p>
                    <a:p>
                      <a:pPr algn="ctr"/>
                      <a:r>
                        <a:rPr lang="ru-RU" dirty="0" smtClean="0"/>
                        <a:t>«Решу ОГЭ»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Сборник Ященко И.В</a:t>
                      </a:r>
                    </a:p>
                    <a:p>
                      <a:pPr algn="ctr"/>
                      <a:r>
                        <a:rPr lang="ru-RU" dirty="0" smtClean="0"/>
                        <a:t> 2019 года.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Сборник</a:t>
                      </a:r>
                      <a:r>
                        <a:rPr lang="ru-RU" baseline="0" dirty="0" smtClean="0"/>
                        <a:t> Шестаков С.А.</a:t>
                      </a:r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 2017 года.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Сайт </a:t>
                      </a:r>
                    </a:p>
                    <a:p>
                      <a:pPr algn="ctr"/>
                      <a:r>
                        <a:rPr lang="ru-RU" dirty="0" smtClean="0"/>
                        <a:t>«Незнайка»</a:t>
                      </a:r>
                      <a:endParaRPr lang="ru-RU" dirty="0"/>
                    </a:p>
                  </a:txBody>
                  <a:tcPr/>
                </a:tc>
              </a:tr>
              <a:tr h="99364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12/50</a:t>
                      </a:r>
                    </a:p>
                    <a:p>
                      <a:r>
                        <a:rPr lang="ru-RU" dirty="0" smtClean="0"/>
                        <a:t> </a:t>
                      </a:r>
                    </a:p>
                    <a:p>
                      <a:pPr algn="ctr"/>
                      <a:r>
                        <a:rPr lang="ru-RU" dirty="0" smtClean="0"/>
                        <a:t>24%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8/36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22%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21/105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20%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9/36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25%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8/36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22%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18/105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17%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23754" y="5085184"/>
            <a:ext cx="8208912" cy="1077218"/>
          </a:xfrm>
          <a:prstGeom prst="rect">
            <a:avLst/>
          </a:prstGeom>
          <a:solidFill>
            <a:srgbClr val="0033CC"/>
          </a:solidFill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</a:rPr>
              <a:t>Вывод</a:t>
            </a:r>
            <a:r>
              <a:rPr lang="ru-RU" sz="3200" dirty="0" smtClean="0">
                <a:solidFill>
                  <a:schemeClr val="bg1"/>
                </a:solidFill>
              </a:rPr>
              <a:t>: В КИМах ОГЭ задачи данного вида встречаются более 21%, а в КИМах ЕГЭ 20%.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2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8316416" cy="79208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 Постановка задачи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700" dirty="0" smtClean="0"/>
              <a:t> </a:t>
            </a:r>
            <a:r>
              <a:rPr lang="ru-RU" sz="2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 на процентное  содержание влаги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4365104"/>
            <a:ext cx="8242175" cy="2106463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chemeClr val="bg1"/>
                </a:solidFill>
              </a:rPr>
              <a:t>В М1 кг первоначального продукта содержится Р1в % влаги. После высушивания (выпаривания) влаги, масса конечного продукта стала М2 кг, а содержание влаги - Р2в %.  Найти: </a:t>
            </a:r>
          </a:p>
          <a:p>
            <a:pPr marL="514350" indent="-514350" algn="just">
              <a:buAutoNum type="arabicParenR"/>
            </a:pPr>
            <a:r>
              <a:rPr lang="ru-RU" sz="2800" dirty="0" smtClean="0">
                <a:solidFill>
                  <a:schemeClr val="bg1"/>
                </a:solidFill>
              </a:rPr>
              <a:t>Сколько кг первоначального продукта (М1), если известно (М2, Р1в, Р2в)? </a:t>
            </a:r>
          </a:p>
          <a:p>
            <a:pPr marL="514350" indent="-514350" algn="just"/>
            <a:r>
              <a:rPr lang="ru-RU" sz="2800" dirty="0" smtClean="0">
                <a:solidFill>
                  <a:schemeClr val="bg1"/>
                </a:solidFill>
              </a:rPr>
              <a:t>2) Сколько кг конечного продукта, если известно (М1, Р1в, Р2в)? </a:t>
            </a:r>
          </a:p>
          <a:p>
            <a:pPr marL="514350" indent="-514350" algn="just"/>
            <a:r>
              <a:rPr lang="ru-RU" sz="2800" dirty="0" smtClean="0">
                <a:solidFill>
                  <a:schemeClr val="bg1"/>
                </a:solidFill>
              </a:rPr>
              <a:t>3) Каков  процент содержания воды в конечном продукте, если известно (М1, М2, Р1в)?  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</a:rPr>
              <a:t>                                                </a:t>
            </a:r>
            <a:r>
              <a:rPr lang="ru-RU" sz="2800" dirty="0" err="1" smtClean="0">
                <a:solidFill>
                  <a:schemeClr val="bg1"/>
                </a:solidFill>
              </a:rPr>
              <a:t>итд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686800" cy="92211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Построение математической модели: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980728"/>
            <a:ext cx="93840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1) Сколько кг первоначального продукта (М1)?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24928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1331640" y="1556792"/>
            <a:ext cx="2664296" cy="26642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292080" y="2060848"/>
            <a:ext cx="1728192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rot="2780793">
            <a:off x="2768528" y="2671449"/>
            <a:ext cx="1121125" cy="146608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rot="2780793">
            <a:off x="5792863" y="2527434"/>
            <a:ext cx="1121125" cy="146608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067944" y="3212976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равны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560" y="1844824"/>
            <a:ext cx="8588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М1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27784" y="1772816"/>
            <a:ext cx="8588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Р1в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96136" y="2132856"/>
            <a:ext cx="8588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Р2в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87824" y="2780928"/>
            <a:ext cx="8588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Р1с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84168" y="2708920"/>
            <a:ext cx="8588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Р2с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15816" y="3356992"/>
            <a:ext cx="8588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Мс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68144" y="3284984"/>
            <a:ext cx="8588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Мс</a:t>
            </a:r>
            <a:endParaRPr lang="ru-RU" sz="3200" b="1" dirty="0">
              <a:solidFill>
                <a:srgbClr val="C00000"/>
              </a:solidFill>
            </a:endParaRPr>
          </a:p>
        </p:txBody>
      </p:sp>
      <p:cxnSp>
        <p:nvCxnSpPr>
          <p:cNvPr id="22" name="Прямая со стрелкой 21"/>
          <p:cNvCxnSpPr>
            <a:stCxn id="8" idx="6"/>
            <a:endCxn id="9" idx="4"/>
          </p:cNvCxnSpPr>
          <p:nvPr/>
        </p:nvCxnSpPr>
        <p:spPr>
          <a:xfrm flipV="1">
            <a:off x="3716044" y="3766494"/>
            <a:ext cx="2107004" cy="43582"/>
          </a:xfrm>
          <a:prstGeom prst="straightConnector1">
            <a:avLst/>
          </a:prstGeom>
          <a:ln w="28575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644008" y="1700808"/>
            <a:ext cx="8588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М2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23728" y="4365104"/>
            <a:ext cx="44855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Мс=М2/100*Р2с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23728" y="5301208"/>
            <a:ext cx="44903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М1=М2*Р2с/Р1с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FF0000"/>
                </a:solidFill>
              </a:rPr>
              <a:t>Разработка дизайна среды: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268760"/>
            <a:ext cx="7848872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772400" cy="1362075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   </a:t>
            </a:r>
            <a:r>
              <a:rPr lang="ru-RU" sz="6600" dirty="0" smtClean="0">
                <a:solidFill>
                  <a:srgbClr val="FF0000"/>
                </a:solidFill>
              </a:rPr>
              <a:t>Ввод формул</a:t>
            </a:r>
            <a:r>
              <a:rPr lang="ru-RU" sz="6600" dirty="0" smtClean="0">
                <a:solidFill>
                  <a:schemeClr val="bg1"/>
                </a:solidFill>
              </a:rPr>
              <a:t/>
            </a:r>
            <a:br>
              <a:rPr lang="ru-RU" sz="6600" dirty="0" smtClean="0">
                <a:solidFill>
                  <a:schemeClr val="bg1"/>
                </a:solidFill>
              </a:rPr>
            </a:b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4509120"/>
            <a:ext cx="8421688" cy="1818431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000" b="1" dirty="0" smtClean="0">
                <a:solidFill>
                  <a:schemeClr val="bg1"/>
                </a:solidFill>
              </a:rPr>
              <a:t>В ячейку С12 ввели формулу    =I8*M8/G8</a:t>
            </a:r>
          </a:p>
          <a:p>
            <a:pPr>
              <a:buFont typeface="Wingdings" pitchFamily="2" charset="2"/>
              <a:buChar char="Ø"/>
            </a:pPr>
            <a:r>
              <a:rPr lang="ru-RU" sz="4000" b="1" dirty="0" smtClean="0">
                <a:solidFill>
                  <a:schemeClr val="bg1"/>
                </a:solidFill>
              </a:rPr>
              <a:t>В ячейку </a:t>
            </a:r>
            <a:r>
              <a:rPr lang="en-US" sz="4000" b="1" dirty="0" smtClean="0">
                <a:solidFill>
                  <a:schemeClr val="bg1"/>
                </a:solidFill>
              </a:rPr>
              <a:t>I</a:t>
            </a:r>
            <a:r>
              <a:rPr lang="ru-RU" sz="4000" b="1" dirty="0" smtClean="0">
                <a:solidFill>
                  <a:schemeClr val="bg1"/>
                </a:solidFill>
              </a:rPr>
              <a:t>12  ввели формулу   =G8*C8/M8</a:t>
            </a:r>
          </a:p>
          <a:p>
            <a:pPr>
              <a:buFont typeface="Wingdings" pitchFamily="2" charset="2"/>
              <a:buChar char="Ø"/>
            </a:pPr>
            <a:r>
              <a:rPr lang="ru-RU" sz="4000" b="1" dirty="0" smtClean="0">
                <a:solidFill>
                  <a:schemeClr val="bg1"/>
                </a:solidFill>
              </a:rPr>
              <a:t>В ячейку М12  ввели формулу   =G8*C8/I8</a:t>
            </a:r>
            <a:endParaRPr lang="ru-RU" sz="4000" dirty="0" smtClean="0">
              <a:solidFill>
                <a:schemeClr val="bg1"/>
              </a:solidFill>
            </a:endParaRPr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9144000" cy="1362075"/>
          </a:xfrm>
        </p:spPr>
        <p:txBody>
          <a:bodyPr>
            <a:normAutofit/>
          </a:bodyPr>
          <a:lstStyle/>
          <a:p>
            <a:pPr lvl="0"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Отладка и тестирование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268760"/>
            <a:ext cx="8892480" cy="1500187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Задача: Изюм получается в процессе сушки винограда. Сколько килограммов винограда потребуется для получения 82 килограммов изюма, если виноград содержит 90% воды, а изюм 5 %.  Ответ: 779 кг </a:t>
            </a:r>
          </a:p>
          <a:p>
            <a:pPr algn="ctr"/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l="5783" t="47042" r="18095" b="14896"/>
          <a:stretch>
            <a:fillRect/>
          </a:stretch>
        </p:blipFill>
        <p:spPr bwMode="auto">
          <a:xfrm>
            <a:off x="683568" y="2589962"/>
            <a:ext cx="7848871" cy="321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3131840" y="332656"/>
            <a:ext cx="3456384" cy="1362075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 sz="6600">
                <a:solidFill>
                  <a:srgbClr val="ff0000"/>
                </a:solidFill>
                <a:latin typeface="Times New Roman"/>
                <a:cs typeface="Times New Roman"/>
              </a:rPr>
              <a:t>Вывод</a:t>
            </a:r>
            <a:endParaRPr lang="ru-RU" sz="66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4221088"/>
            <a:ext cx="8421687" cy="1512168"/>
          </a:xfrm>
        </p:spPr>
        <p:txBody>
          <a:bodyPr>
            <a:normAutofit fontScale="25000" lnSpcReduction="20000"/>
          </a:bodyPr>
          <a:lstStyle/>
          <a:p>
            <a:pPr algn="just">
              <a:defRPr/>
            </a:pPr>
            <a:r>
              <a:rPr lang="ru-RU" sz="16000">
                <a:latin typeface="Times New Roman"/>
                <a:cs typeface="Times New Roman"/>
              </a:rPr>
              <a:t>      </a:t>
            </a:r>
            <a:r>
              <a:rPr lang="ru-RU" sz="16000" b="1">
                <a:solidFill>
                  <a:schemeClr val="bg1"/>
                </a:solidFill>
                <a:latin typeface="Times New Roman"/>
                <a:cs typeface="Times New Roman"/>
              </a:rPr>
              <a:t>Проведя исследование по данной проблеме, пришли к тому, что выдвинутая гипотеза  была верной.  Получен в </a:t>
            </a:r>
            <a:r>
              <a:rPr lang="en-US" sz="16000" b="1">
                <a:solidFill>
                  <a:schemeClr val="bg1"/>
                </a:solidFill>
                <a:latin typeface="Times New Roman"/>
                <a:cs typeface="Times New Roman"/>
              </a:rPr>
              <a:t>EX</a:t>
            </a:r>
            <a:r>
              <a:rPr lang="ru-RU" altLang="en-US" sz="16000" b="1">
                <a:solidFill>
                  <a:schemeClr val="bg1"/>
                </a:solidFill>
                <a:latin typeface="Times New Roman"/>
                <a:cs typeface="Times New Roman"/>
              </a:rPr>
              <a:t>С</a:t>
            </a:r>
            <a:r>
              <a:rPr lang="en-US" sz="16000" b="1">
                <a:solidFill>
                  <a:schemeClr val="bg1"/>
                </a:solidFill>
                <a:latin typeface="Times New Roman"/>
                <a:cs typeface="Times New Roman"/>
              </a:rPr>
              <a:t>EL </a:t>
            </a:r>
            <a:r>
              <a:rPr lang="ru-RU" sz="16000" b="1">
                <a:solidFill>
                  <a:schemeClr val="bg1"/>
                </a:solidFill>
                <a:latin typeface="Times New Roman"/>
                <a:cs typeface="Times New Roman"/>
              </a:rPr>
              <a:t>еще один способ решения задач данного вида.</a:t>
            </a:r>
            <a:endParaRPr lang="ru-RU" sz="16000" b="1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lvl="0">
              <a:defRPr/>
            </a:pPr>
            <a:r>
              <a:rPr lang="ru-RU" sz="800" b="1" u="sng"/>
              <a:t>Теоретическое значение:</a:t>
            </a:r>
            <a:r>
              <a:rPr lang="ru-RU" sz="800"/>
              <a:t>   получен новый способ решения задач данного вида с помощью компьютера. </a:t>
            </a:r>
            <a:endParaRPr lang="ru-RU" sz="800"/>
          </a:p>
          <a:p>
            <a:pPr lvl="0">
              <a:defRPr/>
            </a:pPr>
            <a:r>
              <a:rPr lang="ru-RU" sz="800" b="1" u="sng"/>
              <a:t>Практическое значение:</a:t>
            </a:r>
            <a:r>
              <a:rPr lang="ru-RU" sz="800" b="1"/>
              <a:t>  </a:t>
            </a:r>
            <a:r>
              <a:rPr lang="ru-RU" sz="800"/>
              <a:t>полученные знания по данной теме можно использовать при сдаче ОГЭ и ЕГЭ.  Разработанные программы в среде </a:t>
            </a:r>
            <a:r>
              <a:rPr lang="en-US" sz="800"/>
              <a:t>EXSEL</a:t>
            </a:r>
            <a:r>
              <a:rPr lang="ru-RU" sz="800"/>
              <a:t> можно использовать на практике и  в качестве самопроверки при решении  данных задач. </a:t>
            </a:r>
            <a:endParaRPr lang="ru-RU" sz="800"/>
          </a:p>
          <a:p>
            <a:pPr algn="just">
              <a:defRPr/>
            </a:pPr>
            <a:endParaRPr lang="ru-RU" sz="11200" b="1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algn="just">
              <a:defRPr/>
            </a:pPr>
            <a:r>
              <a:rPr lang="ru-RU" sz="11200" b="1" i="1">
                <a:solidFill>
                  <a:schemeClr val="bg1"/>
                </a:solidFill>
                <a:latin typeface="Times New Roman"/>
                <a:cs typeface="Times New Roman"/>
              </a:rPr>
              <a:t>   </a:t>
            </a:r>
            <a:endParaRPr lang="ru-RU" sz="11200" b="1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5157192"/>
            <a:ext cx="8421687" cy="1512168"/>
          </a:xfrm>
        </p:spPr>
        <p:txBody>
          <a:bodyPr>
            <a:normAutofit fontScale="25000" lnSpcReduction="20000"/>
          </a:bodyPr>
          <a:lstStyle/>
          <a:p>
            <a:pPr lvl="0">
              <a:defRPr/>
            </a:pPr>
            <a:r>
              <a:rPr lang="ru-RU" sz="800"/>
              <a:t>компьютера. </a:t>
            </a:r>
            <a:endParaRPr lang="ru-RU" sz="800"/>
          </a:p>
          <a:p>
            <a:pPr lvl="0">
              <a:defRPr/>
            </a:pPr>
            <a:r>
              <a:rPr lang="ru-RU" sz="800" b="1" u="sng"/>
              <a:t>Практическое значение:</a:t>
            </a:r>
            <a:r>
              <a:rPr lang="ru-RU" sz="800" b="1"/>
              <a:t>  </a:t>
            </a:r>
            <a:r>
              <a:rPr lang="ru-RU" sz="800"/>
              <a:t>полученные знания по данной теме можно использовать при сдаче ОГЭ и ЕГЭ.  Разработанные программы в среде </a:t>
            </a:r>
            <a:r>
              <a:rPr lang="en-US" sz="800"/>
              <a:t>EXSEL</a:t>
            </a:r>
            <a:r>
              <a:rPr lang="ru-RU" sz="800"/>
              <a:t> можно использовать на практике и  в качестве самопроверки при решении  данных задач. </a:t>
            </a:r>
            <a:endParaRPr lang="ru-RU" sz="800"/>
          </a:p>
          <a:p>
            <a:pPr lvl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400" b="1" i="1" u="sng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Теоретическое значение</a:t>
            </a:r>
            <a:r>
              <a:rPr lang="ru-RU" sz="11200" b="1" i="1" u="sng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lang="ru-RU" sz="11200" b="1" i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lang="ru-RU" sz="11200" b="1" i="1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получен новый способ решения задач данного вида с помощью компьютера. </a:t>
            </a:r>
            <a:endParaRPr lang="ru-RU" sz="11200" b="1" i="1">
              <a:solidFill>
                <a:schemeClr val="bg1"/>
              </a:solidFill>
              <a:latin typeface="Times New Roman"/>
              <a:ea typeface="Times New Roman"/>
              <a:cs typeface="Times New Roman"/>
            </a:endParaRPr>
          </a:p>
          <a:p>
            <a:pPr lvl="0" algn="just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400" b="1" i="1" u="sng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Практическое значение</a:t>
            </a:r>
            <a:r>
              <a:rPr lang="ru-RU" sz="11200" b="1" i="1" u="sng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lang="ru-RU" sz="11200" b="1" i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ru-RU" sz="11200" b="1" i="1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полученные знания по данной теме можно использовать при сдаче ОГЭ и ЕГЭ. </a:t>
            </a:r>
            <a:endParaRPr lang="ru-RU" sz="11200" b="1" i="1">
              <a:solidFill>
                <a:schemeClr val="bg1"/>
              </a:solidFill>
              <a:latin typeface="Times New Roman"/>
              <a:ea typeface="Times New Roman"/>
              <a:cs typeface="Times New Roman"/>
            </a:endParaRPr>
          </a:p>
          <a:p>
            <a:pPr lvl="0" algn="just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1200" b="1" i="1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Разработанный способ в среде </a:t>
            </a:r>
            <a:r>
              <a:rPr lang="en-US" sz="11200" b="1" i="1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EX</a:t>
            </a:r>
            <a:r>
              <a:rPr lang="ru-RU" altLang="en-US" sz="11200" b="1" i="1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С</a:t>
            </a:r>
            <a:r>
              <a:rPr lang="en-US" sz="11200" b="1" i="1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EL</a:t>
            </a:r>
            <a:r>
              <a:rPr lang="ru-RU" sz="11200" b="1" i="1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 можно использовать на практике и  в качестве самопроверки при решении  данных задач. </a:t>
            </a:r>
            <a:endParaRPr lang="ru-RU" sz="11200" b="1" i="1">
              <a:solidFill>
                <a:schemeClr val="bg1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defRPr/>
            </a:pPr>
            <a:endParaRPr lang="ru-RU" sz="11200" b="1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algn="just">
              <a:defRPr/>
            </a:pPr>
            <a:r>
              <a:rPr lang="ru-RU" sz="11200" b="1" i="1">
                <a:solidFill>
                  <a:schemeClr val="bg1"/>
                </a:solidFill>
                <a:latin typeface="Times New Roman"/>
                <a:cs typeface="Times New Roman"/>
              </a:rPr>
              <a:t>   Практика показала, что мы,  не знавшие вначале, как подойти к решению этих задач, в конце нашей работы успешно решаем  и составляем  задачи самостоятельно. </a:t>
            </a:r>
            <a:endParaRPr lang="ru-RU" sz="11200" b="1" i="1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lvl="0">
              <a:defRPr/>
            </a:pPr>
            <a:endParaRPr lang="ru-RU" sz="11200" b="1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</a:rPr>
              <a:t>Решаемость </a:t>
            </a:r>
            <a:r>
              <a:rPr lang="ru-RU" dirty="0" smtClean="0">
                <a:solidFill>
                  <a:schemeClr val="bg1"/>
                </a:solidFill>
              </a:rPr>
              <a:t>текстовых задач </a:t>
            </a:r>
            <a:r>
              <a:rPr lang="ru-RU" dirty="0" err="1" smtClean="0">
                <a:solidFill>
                  <a:schemeClr val="bg1"/>
                </a:solidFill>
              </a:rPr>
              <a:t>КИМов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ОГЭ, ЕГЭ за </a:t>
            </a:r>
            <a:r>
              <a:rPr lang="ru-RU" dirty="0" smtClean="0">
                <a:solidFill>
                  <a:schemeClr val="bg1"/>
                </a:solidFill>
              </a:rPr>
              <a:t>2016-2018 </a:t>
            </a:r>
            <a:r>
              <a:rPr lang="ru-RU" dirty="0">
                <a:solidFill>
                  <a:schemeClr val="bg1"/>
                </a:solidFill>
              </a:rPr>
              <a:t>год.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9325166"/>
              </p:ext>
            </p:extLst>
          </p:nvPr>
        </p:nvGraphicFramePr>
        <p:xfrm>
          <a:off x="467544" y="2420888"/>
          <a:ext cx="8229600" cy="28535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1224136"/>
                <a:gridCol w="1224136"/>
                <a:gridCol w="1121336"/>
                <a:gridCol w="1182920"/>
                <a:gridCol w="1080120"/>
                <a:gridCol w="1028800"/>
              </a:tblGrid>
              <a:tr h="676875">
                <a:tc gridSpan="4"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ОГЭ №22</a:t>
                      </a:r>
                      <a:endParaRPr lang="ru-RU" sz="48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4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ЕГЭ №11</a:t>
                      </a:r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6875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2016 год.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2017 год.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2018 год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2016 год.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2017 год.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2018 год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6875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По ХМАО</a:t>
                      </a:r>
                      <a:endParaRPr lang="ru-RU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12,34%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12,5%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12,62%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38,25%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24,94%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31,3%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6875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По школе</a:t>
                      </a:r>
                      <a:endParaRPr lang="ru-RU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8,7%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3,4%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46,6%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18,2%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89965" y="5661248"/>
            <a:ext cx="705507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Вывод: Очень низкий процент решаемости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текстовых задач на ОГЭ И ЕГЭ.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96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C00000"/>
                </a:solidFill>
              </a:rPr>
              <a:t>Проблема:</a:t>
            </a:r>
            <a:endParaRPr lang="ru-RU" sz="72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r>
              <a:rPr lang="ru-RU" sz="6000" dirty="0" smtClean="0"/>
              <a:t> </a:t>
            </a:r>
            <a:r>
              <a:rPr lang="ru-RU" sz="7300" dirty="0" smtClean="0">
                <a:solidFill>
                  <a:schemeClr val="bg1"/>
                </a:solidFill>
              </a:rPr>
              <a:t>  </a:t>
            </a:r>
            <a:r>
              <a:rPr lang="ru-RU" sz="101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и мои одноклассники  затрудняемся  решать задачи на смеси, сплавы и растворы. Решение задач данного вида в повседневной жизни представляют собой иногда непреодолимое препятствие. Необходим новый универсальный способ, который значительно упростит их решение.  </a:t>
            </a:r>
            <a:endParaRPr lang="ru-RU" sz="101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846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Актуальность темы исследования: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525963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39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39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данного вида имеют </a:t>
            </a:r>
            <a:r>
              <a:rPr lang="ru-RU" sz="39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практическое значение в повседневной </a:t>
            </a:r>
            <a:r>
              <a:rPr lang="ru-RU" sz="39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жизни</a:t>
            </a:r>
            <a:r>
              <a:rPr lang="ru-RU" sz="39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39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39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9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9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более 20%  </a:t>
            </a:r>
            <a:r>
              <a:rPr lang="ru-RU" sz="39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КИМов в </a:t>
            </a:r>
            <a:r>
              <a:rPr lang="ru-RU" sz="39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качестве текстовой задачи предлагается </a:t>
            </a:r>
            <a:r>
              <a:rPr lang="ru-RU" sz="39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39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смеси, сплавы или </a:t>
            </a:r>
            <a:r>
              <a:rPr lang="ru-RU" sz="39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растворы;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9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Очень низкий процент решаемости данного вида задач на ОГЭ И ЕГЭ;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9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 данного вида встречаются в  </a:t>
            </a:r>
            <a:r>
              <a:rPr lang="ru-RU" sz="39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химии и </a:t>
            </a:r>
            <a:r>
              <a:rPr lang="ru-RU" sz="39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физике.</a:t>
            </a:r>
            <a:endParaRPr lang="ru-RU" sz="39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333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solidFill>
                  <a:srgbClr val="CC3300"/>
                </a:solidFill>
              </a:rPr>
              <a:t>Объект </a:t>
            </a:r>
            <a:r>
              <a:rPr lang="ru-RU" sz="6000" b="1" dirty="0" smtClean="0">
                <a:solidFill>
                  <a:srgbClr val="CC3300"/>
                </a:solidFill>
              </a:rPr>
              <a:t>исследования:</a:t>
            </a:r>
            <a:endParaRPr lang="ru-RU" sz="6000" dirty="0">
              <a:solidFill>
                <a:srgbClr val="CC3300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39552" y="14847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на растворы, </a:t>
            </a:r>
            <a:endParaRPr lang="ru-RU" sz="54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смеси </a:t>
            </a:r>
            <a:r>
              <a:rPr lang="ru-RU" sz="5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сплавы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42097" y="292494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83568" y="450912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решения </a:t>
            </a:r>
            <a:r>
              <a:rPr lang="ru-RU" sz="5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 </a:t>
            </a:r>
            <a:r>
              <a:rPr lang="ru-RU" sz="5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растворы, смеси и сплавы.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64773" y="292494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>
                <a:solidFill>
                  <a:srgbClr val="C00000"/>
                </a:solidFill>
              </a:rPr>
              <a:t>Предмет исследования: </a:t>
            </a:r>
            <a:endParaRPr lang="ru-RU" sz="5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76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/>
        <p:txBody>
          <a:bodyPr>
            <a:noAutofit/>
          </a:bodyPr>
          <a:lstStyle/>
          <a:p>
            <a:pPr lvl="0">
              <a:defRPr/>
            </a:pPr>
            <a:r>
              <a:rPr lang="ru-RU" sz="7200">
                <a:solidFill>
                  <a:srgbClr val="c00000"/>
                </a:solidFill>
              </a:rPr>
              <a:t>Цель: </a:t>
            </a:r>
            <a:endParaRPr lang="ru-RU" sz="720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  <a:defRPr/>
            </a:pPr>
            <a:r>
              <a:rPr lang="ru-RU" sz="5400" b="1" i="1">
                <a:solidFill>
                  <a:schemeClr val="bg1"/>
                </a:solidFill>
                <a:latin typeface="Times New Roman"/>
                <a:cs typeface="Times New Roman"/>
              </a:rPr>
              <a:t>Разработать новый способ решения задач в среде </a:t>
            </a:r>
            <a:r>
              <a:rPr lang="en-US" sz="5400" b="1" i="1">
                <a:solidFill>
                  <a:schemeClr val="bg1"/>
                </a:solidFill>
                <a:latin typeface="Times New Roman"/>
                <a:cs typeface="Times New Roman"/>
              </a:rPr>
              <a:t>EX</a:t>
            </a:r>
            <a:r>
              <a:rPr lang="ru-RU" altLang="en-US" sz="5400" b="1" i="1">
                <a:solidFill>
                  <a:schemeClr val="bg1"/>
                </a:solidFill>
                <a:latin typeface="Times New Roman"/>
                <a:cs typeface="Times New Roman"/>
              </a:rPr>
              <a:t>С</a:t>
            </a:r>
            <a:r>
              <a:rPr lang="en-US" sz="5400" b="1" i="1">
                <a:solidFill>
                  <a:schemeClr val="bg1"/>
                </a:solidFill>
                <a:latin typeface="Times New Roman"/>
                <a:cs typeface="Times New Roman"/>
              </a:rPr>
              <a:t>EL</a:t>
            </a:r>
            <a:r>
              <a:rPr lang="ru-RU" sz="5400" b="1" i="1">
                <a:solidFill>
                  <a:schemeClr val="bg1"/>
                </a:solidFill>
                <a:latin typeface="Times New Roman"/>
                <a:cs typeface="Times New Roman"/>
              </a:rPr>
              <a:t>,  используя изученные  способы решения задач на  растворы,  смеси и сплавы. </a:t>
            </a:r>
            <a:endParaRPr lang="ru-RU" sz="5400" b="1" i="1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ru-RU" sz="5400">
                <a:solidFill>
                  <a:srgbClr val="c00000"/>
                </a:solidFill>
              </a:rPr>
              <a:t>Задачи:</a:t>
            </a:r>
            <a:endParaRPr lang="ru-RU" sz="540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ru-RU" b="1" i="1">
                <a:solidFill>
                  <a:schemeClr val="bg1"/>
                </a:solidFill>
                <a:latin typeface="Times New Roman"/>
                <a:cs typeface="Times New Roman"/>
              </a:rPr>
              <a:t>Проанализировать  различные способы решения задач данного вида и составить классификацию  способов решения.</a:t>
            </a:r>
            <a:endParaRPr lang="ru-RU" b="1" i="1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lvl="0">
              <a:defRPr/>
            </a:pPr>
            <a:r>
              <a:rPr lang="ru-RU" b="1" i="1">
                <a:solidFill>
                  <a:schemeClr val="bg1"/>
                </a:solidFill>
                <a:latin typeface="Times New Roman"/>
                <a:cs typeface="Times New Roman"/>
              </a:rPr>
              <a:t> Научиться решать задачи на растворы, смеси и сплавы разными способами;</a:t>
            </a:r>
            <a:endParaRPr lang="ru-RU" b="1" i="1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lvl="0">
              <a:defRPr/>
            </a:pPr>
            <a:r>
              <a:rPr lang="ru-RU" b="1" i="1">
                <a:solidFill>
                  <a:schemeClr val="bg1"/>
                </a:solidFill>
                <a:latin typeface="Times New Roman"/>
                <a:cs typeface="Times New Roman"/>
              </a:rPr>
              <a:t>Разработать алгоритм и способ решения задач с помощью среды </a:t>
            </a:r>
            <a:r>
              <a:rPr lang="en-US" b="1" i="1">
                <a:solidFill>
                  <a:schemeClr val="bg1"/>
                </a:solidFill>
                <a:latin typeface="Times New Roman"/>
                <a:cs typeface="Times New Roman"/>
              </a:rPr>
              <a:t>EX</a:t>
            </a:r>
            <a:r>
              <a:rPr lang="ru-RU" altLang="en-US" b="1" i="1">
                <a:solidFill>
                  <a:schemeClr val="bg1"/>
                </a:solidFill>
                <a:latin typeface="Times New Roman"/>
                <a:cs typeface="Times New Roman"/>
              </a:rPr>
              <a:t>С</a:t>
            </a:r>
            <a:r>
              <a:rPr lang="en-US" b="1" i="1">
                <a:solidFill>
                  <a:schemeClr val="bg1"/>
                </a:solidFill>
                <a:latin typeface="Times New Roman"/>
                <a:cs typeface="Times New Roman"/>
              </a:rPr>
              <a:t>EL</a:t>
            </a:r>
            <a:r>
              <a:rPr lang="ru-RU" b="1" i="1">
                <a:solidFill>
                  <a:schemeClr val="bg1"/>
                </a:solidFill>
                <a:latin typeface="Times New Roman"/>
                <a:cs typeface="Times New Roman"/>
              </a:rPr>
              <a:t>.</a:t>
            </a:r>
            <a:endParaRPr lang="ru-RU" b="1" i="1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467544" y="10482"/>
            <a:ext cx="8229600" cy="826230"/>
          </a:xfrm>
        </p:spPr>
        <p:txBody>
          <a:bodyPr>
            <a:noAutofit/>
          </a:bodyPr>
          <a:lstStyle/>
          <a:p>
            <a:pPr lvl="0">
              <a:defRPr/>
            </a:pPr>
            <a:r>
              <a:rPr lang="ru-RU" sz="7200">
                <a:solidFill>
                  <a:srgbClr val="c00000"/>
                </a:solidFill>
                <a:latin typeface="Times New Roman"/>
                <a:cs typeface="Times New Roman"/>
              </a:rPr>
              <a:t>Гипотеза:</a:t>
            </a:r>
            <a:endParaRPr lang="ru-RU" sz="720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  <a:defRPr/>
            </a:pPr>
            <a:r>
              <a:rPr lang="ru-RU" sz="5200" b="1" i="1">
                <a:solidFill>
                  <a:srgbClr val="c00000"/>
                </a:solidFill>
                <a:latin typeface="Times New Roman"/>
                <a:cs typeface="Times New Roman"/>
              </a:rPr>
              <a:t>                         если</a:t>
            </a:r>
            <a:r>
              <a:rPr lang="ru-RU" sz="5200" b="1" i="1">
                <a:latin typeface="Times New Roman"/>
                <a:cs typeface="Times New Roman"/>
              </a:rPr>
              <a:t> </a:t>
            </a:r>
            <a:r>
              <a:rPr lang="ru-RU" sz="4000" b="1" i="1">
                <a:latin typeface="Times New Roman"/>
                <a:cs typeface="Times New Roman"/>
              </a:rPr>
              <a:t>  </a:t>
            </a:r>
            <a:endParaRPr lang="ru-RU" sz="4000" b="1" i="1">
              <a:latin typeface="Times New Roman"/>
              <a:cs typeface="Times New Roman"/>
            </a:endParaRPr>
          </a:p>
          <a:p>
            <a:pPr marL="0" indent="0" algn="ctr">
              <a:buNone/>
              <a:defRPr/>
            </a:pPr>
            <a:r>
              <a:rPr lang="ru-RU" sz="4000" b="1">
                <a:solidFill>
                  <a:schemeClr val="bg1"/>
                </a:solidFill>
                <a:latin typeface="Times New Roman"/>
                <a:cs typeface="Times New Roman"/>
              </a:rPr>
              <a:t>если  при освоении  способов решения задач данного вида, разработать программы в среде  </a:t>
            </a:r>
            <a:r>
              <a:rPr lang="en-US" sz="4000" b="1">
                <a:solidFill>
                  <a:schemeClr val="bg1"/>
                </a:solidFill>
                <a:latin typeface="Times New Roman"/>
                <a:cs typeface="Times New Roman"/>
              </a:rPr>
              <a:t>EX</a:t>
            </a:r>
            <a:r>
              <a:rPr lang="ru-RU" altLang="en-US" sz="4000" b="1">
                <a:solidFill>
                  <a:schemeClr val="bg1"/>
                </a:solidFill>
                <a:latin typeface="Times New Roman"/>
                <a:cs typeface="Times New Roman"/>
              </a:rPr>
              <a:t>С</a:t>
            </a:r>
            <a:r>
              <a:rPr lang="en-US" sz="4000" b="1">
                <a:solidFill>
                  <a:schemeClr val="bg1"/>
                </a:solidFill>
                <a:latin typeface="Times New Roman"/>
                <a:cs typeface="Times New Roman"/>
              </a:rPr>
              <a:t>EL</a:t>
            </a:r>
            <a:endParaRPr lang="en-US" sz="4000" b="1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0" indent="0" algn="ctr">
              <a:buNone/>
              <a:defRPr/>
            </a:pPr>
            <a:r>
              <a:rPr lang="ru-RU" sz="4300" b="1" i="1">
                <a:solidFill>
                  <a:srgbClr val="c00000"/>
                </a:solidFill>
                <a:latin typeface="Times New Roman"/>
                <a:cs typeface="Times New Roman"/>
              </a:rPr>
              <a:t>то</a:t>
            </a:r>
            <a:r>
              <a:rPr lang="ru-RU" sz="4300" b="1" i="1">
                <a:latin typeface="Times New Roman"/>
                <a:cs typeface="Times New Roman"/>
              </a:rPr>
              <a:t>  </a:t>
            </a:r>
            <a:endParaRPr lang="ru-RU" sz="4300" b="1" i="1">
              <a:latin typeface="Times New Roman"/>
              <a:cs typeface="Times New Roman"/>
            </a:endParaRPr>
          </a:p>
          <a:p>
            <a:pPr marL="0" indent="0" algn="ctr">
              <a:buNone/>
              <a:defRPr/>
            </a:pPr>
            <a:r>
              <a:rPr lang="ru-RU" sz="4000" b="1" i="1">
                <a:solidFill>
                  <a:schemeClr val="bg1"/>
                </a:solidFill>
                <a:latin typeface="Times New Roman"/>
                <a:cs typeface="Times New Roman"/>
              </a:rPr>
              <a:t>это позволит  осуществлять самопроверку при изучении данной темы, а так же использовать разработанные программы  на  практике</a:t>
            </a:r>
            <a:endParaRPr lang="ru-RU" sz="4000" b="1" i="1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1124</ep:Words>
  <ep:PresentationFormat>Экран (4:3)</ep:PresentationFormat>
  <ep:Paragraphs>197</ep:Paragraphs>
  <ep:Slides>26</ep:Slides>
  <ep:Notes>2</ep:Notes>
  <ep:TotalTime>0</ep:TotalTime>
  <ep:HiddenSlides>0</ep:HiddenSlides>
  <ep:MMClips>0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26</vt:i4>
      </vt:variant>
    </vt:vector>
  </ep:HeadingPairs>
  <ep:TitlesOfParts>
    <vt:vector size="27" baseType="lpstr">
      <vt:lpstr>Тема Office</vt:lpstr>
      <vt:lpstr>«Способы решения задач на смеси, сплавы  и  растворы»</vt:lpstr>
      <vt:lpstr>Результаты исследования КИМов ОГЭ, ЕГЭ на наличие задач данного вида.</vt:lpstr>
      <vt:lpstr>Решаемость текстовых задач КИМов ОГЭ, ЕГЭ за 2016-2018 год.</vt:lpstr>
      <vt:lpstr>Проблема:</vt:lpstr>
      <vt:lpstr>Актуальность темы исследования:</vt:lpstr>
      <vt:lpstr>Объект исследования:</vt:lpstr>
      <vt:lpstr>Цель:</vt:lpstr>
      <vt:lpstr>Задачи:</vt:lpstr>
      <vt:lpstr>Гипотеза:</vt:lpstr>
      <vt:lpstr>Способы  решения задач на смеси и сплавы</vt:lpstr>
      <vt:lpstr>Задача: В 100г 20%-ного раствора соли добавили 300г её 10%-ного раствора. Определите процентную концентрацию раствора..</vt:lpstr>
      <vt:lpstr>Задача: В 100г 20%-ного раствора соли добавили 300г её 10%-ного раствора. Определите процентную концентрацию раствора.</vt:lpstr>
      <vt:lpstr>Презентация PowerPoint</vt:lpstr>
      <vt:lpstr>Презентация PowerPoint</vt:lpstr>
      <vt:lpstr>Задача: В 100г 20%-ного раствора соли добавили 300г её 10%-ного раствора. Определите процентную концентрацию раствора.</vt:lpstr>
      <vt:lpstr>алгебраический метод</vt:lpstr>
      <vt:lpstr>Презентация PowerPoint</vt:lpstr>
      <vt:lpstr>Презентация PowerPoint</vt:lpstr>
      <vt:lpstr>Решение математической задачи  с помощью компьютера состоит из следующих этапов:</vt:lpstr>
      <vt:lpstr xml:space="preserve">           Постановка задачи  Задачи на процентное  содержание влаги   </vt:lpstr>
      <vt:lpstr xml:space="preserve">Построение математической модели: </vt:lpstr>
      <vt:lpstr xml:space="preserve">Разработка дизайна среды: </vt:lpstr>
      <vt:lpstr xml:space="preserve">   Ввод формул </vt:lpstr>
      <vt:lpstr xml:space="preserve">Отладка и тестирование </vt:lpstr>
      <vt:lpstr>Вывод</vt:lpstr>
      <vt:lpstr>Слайд 26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2018-03-29T03:42:47.000</dcterms:created>
  <dc:creator>kab_104</dc:creator>
  <cp:lastModifiedBy>user</cp:lastModifiedBy>
  <dcterms:modified xsi:type="dcterms:W3CDTF">2019-10-18T15:31:28.268</dcterms:modified>
  <cp:revision>51</cp:revision>
  <dc:title>Презентация PowerPoint</dc:title>
  <cp:version>0906.0100.01</cp:version>
</cp:coreProperties>
</file>