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64" r:id="rId4"/>
    <p:sldId id="263" r:id="rId5"/>
    <p:sldId id="262" r:id="rId6"/>
    <p:sldId id="265" r:id="rId7"/>
    <p:sldId id="267" r:id="rId8"/>
    <p:sldId id="266" r:id="rId9"/>
    <p:sldId id="268" r:id="rId10"/>
    <p:sldId id="270" r:id="rId11"/>
    <p:sldId id="269" r:id="rId12"/>
    <p:sldId id="271" r:id="rId13"/>
    <p:sldId id="272" r:id="rId14"/>
    <p:sldId id="273" r:id="rId15"/>
    <p:sldId id="275" r:id="rId16"/>
    <p:sldId id="278" r:id="rId17"/>
    <p:sldId id="284" r:id="rId18"/>
    <p:sldId id="258" r:id="rId19"/>
    <p:sldId id="286" r:id="rId20"/>
    <p:sldId id="297" r:id="rId21"/>
    <p:sldId id="293" r:id="rId22"/>
    <p:sldId id="294" r:id="rId23"/>
    <p:sldId id="296" r:id="rId24"/>
    <p:sldId id="285" r:id="rId25"/>
    <p:sldId id="287" r:id="rId26"/>
    <p:sldId id="288" r:id="rId27"/>
    <p:sldId id="289" r:id="rId28"/>
    <p:sldId id="298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85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024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4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976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10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23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1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985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67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60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F7E3D-164C-43E4-BA59-106D88A0522E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87AEC-B85E-424A-83B8-2CA54EFE8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14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92232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1272" y="374073"/>
            <a:ext cx="10751128" cy="12746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rgbClr val="0070C0"/>
                </a:solidFill>
              </a:rPr>
              <a:t>18.10.2019год </a:t>
            </a:r>
          </a:p>
          <a:p>
            <a:pPr algn="ctr"/>
            <a:r>
              <a:rPr lang="ru-RU" sz="4800" b="1" dirty="0">
                <a:solidFill>
                  <a:srgbClr val="0070C0"/>
                </a:solidFill>
              </a:rPr>
              <a:t>Общее родительское собрание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8473" y="5195455"/>
            <a:ext cx="9905999" cy="11776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>
                <a:solidFill>
                  <a:srgbClr val="0070C0"/>
                </a:solidFill>
              </a:rPr>
              <a:t>«Наш сад. Наши дети. Наше будущее»</a:t>
            </a:r>
          </a:p>
        </p:txBody>
      </p:sp>
    </p:spTree>
    <p:extLst>
      <p:ext uri="{BB962C8B-B14F-4D97-AF65-F5344CB8AC3E}">
        <p14:creationId xmlns:p14="http://schemas.microsoft.com/office/powerpoint/2010/main" val="1708139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6352"/>
            <a:ext cx="12192000" cy="6801648"/>
          </a:xfrm>
          <a:prstGeom prst="rect">
            <a:avLst/>
          </a:prstGeom>
        </p:spPr>
      </p:pic>
      <p:sp>
        <p:nvSpPr>
          <p:cNvPr id="5" name="Горизонтальный свиток 4"/>
          <p:cNvSpPr/>
          <p:nvPr/>
        </p:nvSpPr>
        <p:spPr>
          <a:xfrm>
            <a:off x="3020291" y="0"/>
            <a:ext cx="9033164" cy="27709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Потому, что в соответствии с Законом РФ «Об образовании», где в статье 18 говорится: «Родители являются первыми педагогами. Они обязаны заложить основы физического, нравственного, интеллектуального развития личности ребенка в детском возрасте. 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47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Горизонтальный свиток 7"/>
          <p:cNvSpPr/>
          <p:nvPr/>
        </p:nvSpPr>
        <p:spPr>
          <a:xfrm>
            <a:off x="471056" y="13855"/>
            <a:ext cx="11430000" cy="6844145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Современный родитель - это родитель, проживающий вместе с ребенком дошкольное детство в современном детском саду, интересующийся жизнью ребенка, готовый всегда помочь в познании окружающего мира.  </a:t>
            </a: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 семье в воспитании детей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всегда окажет дошкольное образовательное учреждение и педагоги.</a:t>
            </a:r>
            <a:endParaRPr lang="ru-RU" sz="32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57"/>
            <a:ext cx="12191999" cy="6862157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094507" y="-277092"/>
            <a:ext cx="10002983" cy="2590801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0070C0"/>
                </a:solidFill>
              </a:rPr>
              <a:t>Что вы вкладываете в понятие «современный педагог»? </a:t>
            </a:r>
          </a:p>
        </p:txBody>
      </p:sp>
    </p:spTree>
    <p:extLst>
      <p:ext uri="{BB962C8B-B14F-4D97-AF65-F5344CB8AC3E}">
        <p14:creationId xmlns:p14="http://schemas.microsoft.com/office/powerpoint/2010/main" val="201170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6830"/>
            <a:ext cx="12192000" cy="6874830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246910" y="0"/>
            <a:ext cx="9919854" cy="647007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400" b="1" dirty="0"/>
              <a:t>Современный педагог - это педагог, развивающийся вместе с ребенком, желающий сделать жизнь ребенка в детском саду насыщенной, познавательной, </a:t>
            </a:r>
            <a:r>
              <a:rPr lang="ru-RU" sz="4400" b="1" dirty="0" err="1"/>
              <a:t>деятельностной</a:t>
            </a:r>
            <a:r>
              <a:rPr lang="ru-RU" sz="44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6740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879"/>
            <a:ext cx="12192000" cy="6871879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1454727" y="429489"/>
            <a:ext cx="10141528" cy="55833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Вот мы и составили портреты современных участников образовательного процесса. </a:t>
            </a:r>
          </a:p>
          <a:p>
            <a:pPr algn="ctr"/>
            <a:r>
              <a:rPr lang="ru-RU" sz="3600" b="1" dirty="0"/>
              <a:t>У детского сада и семьи одни проблемы, одни задачи, одни дети, поэтому нам нужно двигаться вперед вместе.</a:t>
            </a:r>
          </a:p>
        </p:txBody>
      </p:sp>
    </p:spTree>
    <p:extLst>
      <p:ext uri="{BB962C8B-B14F-4D97-AF65-F5344CB8AC3E}">
        <p14:creationId xmlns:p14="http://schemas.microsoft.com/office/powerpoint/2010/main" val="263580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879"/>
            <a:ext cx="12192000" cy="6871879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831272" y="-13879"/>
            <a:ext cx="10141528" cy="213360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Прежде чем отправиться вперед, по дистанции, посмотрим насколько же мы здоровы, как укрепили здоровье, провели лето 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3779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20782"/>
            <a:ext cx="12192000" cy="68787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733" y="-429495"/>
            <a:ext cx="5130806" cy="38481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648" y="-142956"/>
            <a:ext cx="4754411" cy="36152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9" y="2769172"/>
            <a:ext cx="5451770" cy="40888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2593">
            <a:off x="4395057" y="-190926"/>
            <a:ext cx="3115541" cy="41540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0353" y="2990065"/>
            <a:ext cx="5624945" cy="39901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4710">
            <a:off x="8497172" y="2056375"/>
            <a:ext cx="3626427" cy="48352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062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20782"/>
            <a:ext cx="12192000" cy="68787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1" y="2279824"/>
            <a:ext cx="6206835" cy="46551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816" y="-103909"/>
            <a:ext cx="3158837" cy="42117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979" y="-97732"/>
            <a:ext cx="5837382" cy="28366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564" y="2563091"/>
            <a:ext cx="5837381" cy="43780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3909"/>
            <a:ext cx="4839855" cy="36298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741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2691" y="2452254"/>
            <a:ext cx="6414654" cy="4405745"/>
          </a:xfrm>
          <a:prstGeom prst="rect">
            <a:avLst/>
          </a:prstGeom>
        </p:spPr>
      </p:pic>
      <p:sp>
        <p:nvSpPr>
          <p:cNvPr id="10" name="Горизонтальный свиток 9"/>
          <p:cNvSpPr/>
          <p:nvPr/>
        </p:nvSpPr>
        <p:spPr>
          <a:xfrm>
            <a:off x="1884218" y="0"/>
            <a:ext cx="8534400" cy="296487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Ну что же, здоровье у нас отличное. А какие же задачи у нас стоят в начале учебного года перед стартом?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63335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Горизонтальный свиток 4">
            <a:extLst>
              <a:ext uri="{FF2B5EF4-FFF2-40B4-BE49-F238E27FC236}">
                <a16:creationId xmlns:a16="http://schemas.microsoft.com/office/drawing/2014/main" id="{D3952726-408E-452E-82D1-904445D2CFF9}"/>
              </a:ext>
            </a:extLst>
          </p:cNvPr>
          <p:cNvSpPr/>
          <p:nvPr/>
        </p:nvSpPr>
        <p:spPr>
          <a:xfrm>
            <a:off x="800470" y="113311"/>
            <a:ext cx="10591060" cy="5843605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/>
              <a:t>1. Совершенствовать оздоровительные мероприятия через проектную деятельность и работу творческих групп; привлекать родителей к сотрудничеству по формированию здорового образа жизни. </a:t>
            </a:r>
          </a:p>
          <a:p>
            <a:r>
              <a:rPr lang="ru-RU" sz="2400" b="1" dirty="0"/>
              <a:t> </a:t>
            </a:r>
          </a:p>
          <a:p>
            <a:pPr lvl="0"/>
            <a:r>
              <a:rPr lang="ru-RU" sz="2400" b="1" dirty="0"/>
              <a:t>2. Совершенствовать работу по развитию элементарных математических представлений у дошкольников через практическую и игровую деятельность.</a:t>
            </a:r>
          </a:p>
          <a:p>
            <a:r>
              <a:rPr lang="ru-RU" sz="2400" b="1" dirty="0"/>
              <a:t> </a:t>
            </a:r>
          </a:p>
          <a:p>
            <a:pPr lvl="0"/>
            <a:r>
              <a:rPr lang="ru-RU" sz="2400" b="1" dirty="0"/>
              <a:t>3. Создание условий, способствующих реализации художественно-эстетического развития воспитанников, их творческого потенциала.</a:t>
            </a:r>
          </a:p>
        </p:txBody>
      </p:sp>
    </p:spTree>
    <p:extLst>
      <p:ext uri="{BB962C8B-B14F-4D97-AF65-F5344CB8AC3E}">
        <p14:creationId xmlns:p14="http://schemas.microsoft.com/office/powerpoint/2010/main" val="37215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F23F63B-CA3A-4F20-8494-318A9956D196}"/>
              </a:ext>
            </a:extLst>
          </p:cNvPr>
          <p:cNvSpPr/>
          <p:nvPr/>
        </p:nvSpPr>
        <p:spPr>
          <a:xfrm>
            <a:off x="6553789" y="93423"/>
            <a:ext cx="25114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4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Повестка</a:t>
            </a:r>
            <a:r>
              <a:rPr lang="ru-RU" sz="2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2601A1-3160-479E-AB44-5E2CA1E9A3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40" y="478144"/>
            <a:ext cx="3962400" cy="545782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E88C47C-1012-4477-903F-ABC91266DAF3}"/>
              </a:ext>
            </a:extLst>
          </p:cNvPr>
          <p:cNvSpPr/>
          <p:nvPr/>
        </p:nvSpPr>
        <p:spPr>
          <a:xfrm>
            <a:off x="4252404" y="944898"/>
            <a:ext cx="74217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1.Вступительная часть.</a:t>
            </a:r>
            <a:endParaRPr lang="ru-RU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Об итогах работы в летний оздоровительный период.</a:t>
            </a:r>
            <a:endParaRPr lang="ru-RU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3.Ознакомление родителей с целями и задачами ДОУ на новый учебный год.</a:t>
            </a:r>
            <a:endParaRPr lang="ru-RU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Об оздоровлении детей (знакомство с мед. сестрой, педагогом –психологом, учителем – логопедом)</a:t>
            </a:r>
            <a:endParaRPr lang="ru-RU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О правилах для родителей</a:t>
            </a:r>
            <a:endParaRPr lang="ru-RU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Об основных мероприятиях в этом году.</a:t>
            </a:r>
            <a:endParaRPr lang="ru-RU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  Выборы состава родительского комитета </a:t>
            </a:r>
            <a:endParaRPr lang="ru-RU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 Коротко о разном.</a:t>
            </a:r>
            <a:endParaRPr lang="ru-RU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031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BEC338E-45B2-4F1A-9713-5A5BA9AE66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6453" y="213064"/>
            <a:ext cx="8987269" cy="6431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221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FB56D3-B8BA-44DF-91D2-81A0467C0C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85" y="239021"/>
            <a:ext cx="4363169" cy="6170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699B9B-4EEA-45F2-BA2F-8CEFE7DA35FB}"/>
              </a:ext>
            </a:extLst>
          </p:cNvPr>
          <p:cNvSpPr/>
          <p:nvPr/>
        </p:nvSpPr>
        <p:spPr>
          <a:xfrm>
            <a:off x="5219828" y="640066"/>
            <a:ext cx="6603731" cy="1973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Медицинская сестра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5400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Злобина </a:t>
            </a:r>
            <a:r>
              <a:rPr lang="ru-RU" sz="5400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Н. Г.</a:t>
            </a:r>
            <a:endParaRPr lang="ru-RU" sz="5400" b="1" i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02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699B9B-4EEA-45F2-BA2F-8CEFE7DA35FB}"/>
              </a:ext>
            </a:extLst>
          </p:cNvPr>
          <p:cNvSpPr/>
          <p:nvPr/>
        </p:nvSpPr>
        <p:spPr>
          <a:xfrm>
            <a:off x="5219828" y="640066"/>
            <a:ext cx="6227346" cy="2170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-психолог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b="1" i="1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Тодошева</a:t>
            </a:r>
            <a:r>
              <a:rPr lang="ru-RU" sz="6000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000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И.В.</a:t>
            </a:r>
            <a:endParaRPr lang="ru-RU" sz="6000" b="1" i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F65C6C-8CD8-4E38-B882-DDD48F57E9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14" y="938813"/>
            <a:ext cx="4953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454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699B9B-4EEA-45F2-BA2F-8CEFE7DA35FB}"/>
              </a:ext>
            </a:extLst>
          </p:cNvPr>
          <p:cNvSpPr/>
          <p:nvPr/>
        </p:nvSpPr>
        <p:spPr>
          <a:xfrm>
            <a:off x="5353859" y="1490604"/>
            <a:ext cx="6914842" cy="23684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u="sng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</a:t>
            </a:r>
            <a:r>
              <a:rPr lang="ru-RU" sz="6600" b="1" u="sng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–логопед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600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Черкасова А.С.</a:t>
            </a:r>
            <a:endParaRPr lang="ru-RU" sz="6600" b="1" i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9AD89F-5C95-4E90-9F25-C98EF9746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43" y="1451884"/>
            <a:ext cx="5309616" cy="4291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978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A77C6BE-4EB8-4FE3-AB28-5ADE955D839D}"/>
              </a:ext>
            </a:extLst>
          </p:cNvPr>
          <p:cNvSpPr/>
          <p:nvPr/>
        </p:nvSpPr>
        <p:spPr>
          <a:xfrm>
            <a:off x="351204" y="128272"/>
            <a:ext cx="1166595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Двигаясь дальше хочется напомнить правила для родителей:</a:t>
            </a:r>
          </a:p>
          <a:p>
            <a:endParaRPr lang="ru-RU" b="1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364C541-EB59-433C-A7DB-C7607BF1AE68}"/>
              </a:ext>
            </a:extLst>
          </p:cNvPr>
          <p:cNvSpPr/>
          <p:nvPr/>
        </p:nvSpPr>
        <p:spPr>
          <a:xfrm>
            <a:off x="150920" y="1200200"/>
            <a:ext cx="1170964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Приводить ребёнка в детский сад нужно (до 8.00)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В случае заболевания или выздоровления необходимо предупреждать (воспитателя).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 Выявленные при утреннем приёме больные дети с подозрением на заболевание в детский сад (не принимаются).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Информируйте администрацию детского сада об отсутствии ребёнка в связи с болезнью в течение (первых двух часов в день заболевания). 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Извещать воспитателя о постановке на питание до 13.00. 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  После перенесённого заболевания, а также отсутствия в детском саду более пяти дней представьте медицинской сестре (справку о состоянии здоровья ребёнка от врача-педиатра).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 Лично передавайте и забирайте ребёнка у (воспитателя под роспись в журнале). Принесите доверенность, если (право забирать ребёнка передоверяете родственникам или иным лицам) после 18 лет.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 Накануне предполагаемого отсутствия ребёнка в детском саду по семейным обстоятельствам (отпуск, летний период, санаторно-курортное лечение и пр.) оставьте (заявление заведующему МБДОУ).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 Вносите плату за содержание ребёнка в ДОУ не позднее (15 числа каждого месяца). 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 Соблюдайте (этические нормы) в общении с детьми и сотрудниками детского сада.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В связи с погодными условиями иметь 2 комплекта одежды «облегченный» и «утепленный» вариант.</a:t>
            </a:r>
            <a:endParaRPr lang="ru-RU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 Все затребованные документы от родителей отдавать лично в руки делопроизводителю.</a:t>
            </a:r>
            <a:endParaRPr lang="ru-RU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33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A77C6BE-4EB8-4FE3-AB28-5ADE955D839D}"/>
              </a:ext>
            </a:extLst>
          </p:cNvPr>
          <p:cNvSpPr/>
          <p:nvPr/>
        </p:nvSpPr>
        <p:spPr>
          <a:xfrm>
            <a:off x="2757730" y="128272"/>
            <a:ext cx="685290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ЗАПРЕЩАЕТСЯ</a:t>
            </a:r>
          </a:p>
          <a:p>
            <a:endParaRPr lang="ru-RU" b="1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8464F2C-4217-49A6-8696-BF9B422711E3}"/>
              </a:ext>
            </a:extLst>
          </p:cNvPr>
          <p:cNvSpPr/>
          <p:nvPr/>
        </p:nvSpPr>
        <p:spPr>
          <a:xfrm>
            <a:off x="1555071" y="1047384"/>
            <a:ext cx="9081857" cy="2241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приходить в детский сад в нетрезвом виде;</a:t>
            </a:r>
            <a:endParaRPr lang="ru-RU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курить на территории детского сада;</a:t>
            </a:r>
            <a:endParaRPr lang="ru-RU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приводить животных на территорию детского сада;</a:t>
            </a:r>
            <a:endParaRPr lang="ru-RU" sz="20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оставлять детей на территории детского сада без присмотра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753A081-9E92-4C78-B1C6-AA2C6FC551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9076" y="3347952"/>
            <a:ext cx="3048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77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085DB72-3FB4-46A3-807F-2123402CD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906" y="1339928"/>
            <a:ext cx="6477741" cy="4178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0243EE3-4497-4953-A020-851CB8504756}"/>
              </a:ext>
            </a:extLst>
          </p:cNvPr>
          <p:cNvSpPr/>
          <p:nvPr/>
        </p:nvSpPr>
        <p:spPr>
          <a:xfrm>
            <a:off x="1322774" y="136629"/>
            <a:ext cx="9445840" cy="1051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Дойти до финиша будет легко, если поможет нам родительский комитет, который нам нужно выбрать… </a:t>
            </a:r>
            <a:endParaRPr lang="ru-RU" sz="24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3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2A3BBC-E5B0-4EC5-BB09-EFE21F52EC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8299" y="1325213"/>
            <a:ext cx="6331000" cy="553278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36253E4-3060-4786-B427-1B6FDAE67F0D}"/>
              </a:ext>
            </a:extLst>
          </p:cNvPr>
          <p:cNvSpPr/>
          <p:nvPr/>
        </p:nvSpPr>
        <p:spPr>
          <a:xfrm>
            <a:off x="362701" y="1325213"/>
            <a:ext cx="500828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Но мы еще только в самом начале дистанции нашего марафона. </a:t>
            </a:r>
          </a:p>
          <a:p>
            <a:pPr algn="just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Дойдя до финиша в мае месяце, мы подведем итоги и посмотрим, все ли дошли, что было самым интересным и полезным для всех нас. </a:t>
            </a:r>
          </a:p>
          <a:p>
            <a:pPr algn="just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Мы надеемся, что в нашем марафоне мы будем сплоченным единым целым.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1F9DE43-4108-4087-AF1A-182CE48EDE99}"/>
              </a:ext>
            </a:extLst>
          </p:cNvPr>
          <p:cNvSpPr/>
          <p:nvPr/>
        </p:nvSpPr>
        <p:spPr>
          <a:xfrm>
            <a:off x="1984565" y="293275"/>
            <a:ext cx="7974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этом наше собрание подошло к концу. </a:t>
            </a:r>
          </a:p>
        </p:txBody>
      </p:sp>
    </p:spTree>
    <p:extLst>
      <p:ext uri="{BB962C8B-B14F-4D97-AF65-F5344CB8AC3E}">
        <p14:creationId xmlns:p14="http://schemas.microsoft.com/office/powerpoint/2010/main" val="40135069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E4647-BF61-4E89-9CCD-E5570726E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D78A2D5-D738-42E6-832C-B73805426B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8664" y="301640"/>
            <a:ext cx="5974672" cy="4838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517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92232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1272" y="374073"/>
            <a:ext cx="10751128" cy="12746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Сегодня мы — педагоги и родители – совершим марафон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8473" y="5195455"/>
            <a:ext cx="9905999" cy="11776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>
                <a:solidFill>
                  <a:srgbClr val="0070C0"/>
                </a:solidFill>
              </a:rPr>
              <a:t>Заповедь марафона: не сойти с дистанции и дойти до финиша</a:t>
            </a:r>
            <a:r>
              <a:rPr lang="ru-RU" sz="2400"/>
              <a:t>.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27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92232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1272" y="374073"/>
            <a:ext cx="10751128" cy="12746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0070C0"/>
                </a:solidFill>
              </a:rPr>
              <a:t>Старт – начало учебного года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8473" y="5195455"/>
            <a:ext cx="9905999" cy="11776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0070C0"/>
                </a:solidFill>
              </a:rPr>
              <a:t>Финиш – конец учебного года</a:t>
            </a:r>
            <a:r>
              <a:rPr lang="ru-RU" sz="2000" dirty="0"/>
              <a:t>.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72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92232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1272" y="374073"/>
            <a:ext cx="10751128" cy="12746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Протяженность дистанции – не один час, а целый год. Дистанция длинная и непростая: с поворотами, трудностями и проблемами.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3836" y="5070763"/>
            <a:ext cx="9905999" cy="151014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В то же время тех родителей, кто успешно пройдет эту дистанцию вместе с детьми, по пути следования ожидают новые знания, находки и идеи. В марафоне участвуют все сотрудники детского сада, а группу лидеров составляют участники образовательного процесса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39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1270" y="0"/>
            <a:ext cx="10751128" cy="12746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0070C0"/>
                </a:solidFill>
              </a:rPr>
              <a:t>На первое место мы ставим ребенка. 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3834" y="5043054"/>
            <a:ext cx="9905999" cy="151014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Потому что в соответствии с ФГОС, вся образовательная деятельность строится на основе потребностей ребенка, его желаний, интересов.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6480" y="1274617"/>
            <a:ext cx="4980708" cy="357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07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6225" y="498762"/>
            <a:ext cx="10751128" cy="3186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Как вы думаете, какой он, современный активный ребенок?</a:t>
            </a:r>
            <a:endParaRPr lang="ru-RU" sz="96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0254" y="1122218"/>
            <a:ext cx="8871335" cy="5735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0598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9915" y="4170219"/>
            <a:ext cx="11457709" cy="151014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i="1" dirty="0">
                <a:solidFill>
                  <a:srgbClr val="0070C0"/>
                </a:solidFill>
              </a:rPr>
              <a:t>В соответствии с ФГОС ребенок инициативный и самостоятельный в разных видах деятельности, обладает чувством собственного достоинства, обладает развитым воображением, достаточно хорошо владеет устной речью, может выражать свои мысли и желания, 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людей,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i="1" dirty="0">
                <a:solidFill>
                  <a:srgbClr val="0070C0"/>
                </a:solidFill>
              </a:rPr>
              <a:t>различает условную и реальную ситуации, умеет подчиняться разным правилам и социальным нормам, склонен наблюдать, экспериментировать, владеет основными движениями, может контролировать свои движения и управлять ими.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975" y="96982"/>
            <a:ext cx="3541587" cy="2975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1639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3879" y="0"/>
            <a:ext cx="11457709" cy="151014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Чтобы достичь этого нам нужен современный активный родитель. Почему? 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596" y="1510146"/>
            <a:ext cx="7747550" cy="5265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49700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670</Words>
  <Application>Microsoft Office PowerPoint</Application>
  <PresentationFormat>Широкоэкранный</PresentationFormat>
  <Paragraphs>65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38</cp:revision>
  <dcterms:created xsi:type="dcterms:W3CDTF">2019-10-17T09:37:52Z</dcterms:created>
  <dcterms:modified xsi:type="dcterms:W3CDTF">2019-10-19T12:09:23Z</dcterms:modified>
</cp:coreProperties>
</file>