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  <p:sldMasterId id="2147483684" r:id="rId3"/>
  </p:sldMasterIdLst>
  <p:sldIdLst>
    <p:sldId id="271" r:id="rId4"/>
    <p:sldId id="272" r:id="rId5"/>
    <p:sldId id="274" r:id="rId6"/>
    <p:sldId id="276" r:id="rId7"/>
    <p:sldId id="304" r:id="rId8"/>
    <p:sldId id="286" r:id="rId9"/>
    <p:sldId id="285" r:id="rId10"/>
    <p:sldId id="284" r:id="rId11"/>
    <p:sldId id="282" r:id="rId12"/>
    <p:sldId id="281" r:id="rId13"/>
    <p:sldId id="303" r:id="rId14"/>
    <p:sldId id="273" r:id="rId1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75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0" Type="http://schemas.openxmlformats.org/officeDocument/2006/relationships/slide" Target="slides/slide7.xml"/><Relationship Id="rId19" Type="http://schemas.openxmlformats.org/officeDocument/2006/relationships/tableStyles" Target="tableStyle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19.10.2019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76874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19.10.2019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23727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19.10.2019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71131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19.10.2019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562686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19.10.2019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112527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19.10.2019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0125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19.10.2019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215621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19.10.2019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3599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19.10.2019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651348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19.10.2019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495493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19.10.2019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55467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19.10.2019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797949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19.10.2019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053442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19.10.2019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253205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19.10.2019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195547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19.10.2019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037040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19.10.2019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755198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19.10.2019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213847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19.10.2019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713433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19.10.2019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501928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19.10.2019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056988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19.10.2019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28977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19.10.2019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897445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19.10.2019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240173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19.10.2019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283738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19.10.2019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960913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19.10.2019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931399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19.10.2019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16724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19.10.2019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71895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19.10.2019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26422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19.10.2019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88519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19.10.2019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03126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19.10.2019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87030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86DDDE-3C24-42F7-AD86-2E9235749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19.10.2019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EAE15F-6247-4BFE-8560-255CB9D3AF3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70411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86DDDE-3C24-42F7-AD86-2E9235749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19.10.2019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EAE15F-6247-4BFE-8560-255CB9D3AF3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96565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86DDDE-3C24-42F7-AD86-2E9235749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19.10.2019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EAE15F-6247-4BFE-8560-255CB9D3AF3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72743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7" Type="http://schemas.openxmlformats.org/officeDocument/2006/relationships/image" Target="../media/image25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24.png"/><Relationship Id="rId5" Type="http://schemas.openxmlformats.org/officeDocument/2006/relationships/image" Target="../media/image23.gif"/><Relationship Id="rId4" Type="http://schemas.openxmlformats.org/officeDocument/2006/relationships/image" Target="../media/image22.gi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hyperlink" Target="http://elenaranko.ucoz.ru/" TargetMode="External"/><Relationship Id="rId1" Type="http://schemas.openxmlformats.org/officeDocument/2006/relationships/slideLayout" Target="../slideLayouts/slideLayout2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9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72658" y="1091386"/>
            <a:ext cx="7966364" cy="1656184"/>
          </a:xfrm>
        </p:spPr>
        <p:txBody>
          <a:bodyPr>
            <a:noAutofit/>
          </a:bodyPr>
          <a:lstStyle/>
          <a:p>
            <a:r>
              <a:rPr lang="ru-RU" sz="4800" b="1" spc="150" dirty="0" smtClean="0">
                <a:ln w="19050" cmpd="sng">
                  <a:solidFill>
                    <a:srgbClr val="194B32">
                      <a:alpha val="54902"/>
                    </a:srgbClr>
                  </a:solidFill>
                  <a:prstDash val="solid"/>
                </a:ln>
                <a:blipFill>
                  <a:blip r:embed="rId3"/>
                  <a:stretch>
                    <a:fillRect/>
                  </a:stretch>
                </a:blipFill>
                <a:latin typeface="a_BodoniNova" pitchFamily="18" charset="-52"/>
              </a:rPr>
              <a:t>ПАВЛОВОПОСАДСКИЕ ПЛАТКИ</a:t>
            </a:r>
            <a:endParaRPr lang="ru-RU" sz="4800" b="1" spc="150" dirty="0">
              <a:ln w="19050" cmpd="sng">
                <a:solidFill>
                  <a:srgbClr val="194B32">
                    <a:alpha val="54902"/>
                  </a:srgbClr>
                </a:solidFill>
                <a:prstDash val="solid"/>
              </a:ln>
              <a:blipFill>
                <a:blip r:embed="rId3"/>
                <a:stretch>
                  <a:fillRect/>
                </a:stretch>
              </a:blipFill>
              <a:latin typeface="a_BodoniNova" pitchFamily="18" charset="-5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783632" y="4293096"/>
            <a:ext cx="3312368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>
                <a:solidFill>
                  <a:schemeClr val="tx2">
                    <a:lumMod val="20000"/>
                    <a:lumOff val="80000"/>
                  </a:schemeClr>
                </a:solidFill>
                <a:latin typeface="Times New Roman"/>
                <a:cs typeface="Times New Roman"/>
              </a:rPr>
              <a:t>Автор шаблона:</a:t>
            </a:r>
          </a:p>
          <a:p>
            <a:pPr algn="ctr"/>
            <a:r>
              <a:rPr lang="ru-RU" sz="2000" i="1" dirty="0">
                <a:solidFill>
                  <a:schemeClr val="tx2">
                    <a:lumMod val="20000"/>
                    <a:lumOff val="80000"/>
                  </a:schemeClr>
                </a:solidFill>
                <a:latin typeface="Times New Roman"/>
                <a:cs typeface="Times New Roman"/>
              </a:rPr>
              <a:t>Ранько Елена Алексеевна</a:t>
            </a:r>
          </a:p>
          <a:p>
            <a:pPr algn="ctr"/>
            <a:r>
              <a:rPr lang="ru-RU" sz="2000" i="1" dirty="0">
                <a:solidFill>
                  <a:schemeClr val="tx2">
                    <a:lumMod val="20000"/>
                    <a:lumOff val="80000"/>
                  </a:schemeClr>
                </a:solidFill>
                <a:latin typeface="Times New Roman"/>
                <a:cs typeface="Times New Roman"/>
              </a:rPr>
              <a:t>учитель начальных классов</a:t>
            </a:r>
          </a:p>
          <a:p>
            <a:pPr algn="ctr"/>
            <a:r>
              <a:rPr lang="ru-RU" sz="2000" i="1" dirty="0">
                <a:solidFill>
                  <a:schemeClr val="tx2">
                    <a:lumMod val="20000"/>
                    <a:lumOff val="80000"/>
                  </a:schemeClr>
                </a:solidFill>
                <a:latin typeface="Times New Roman"/>
                <a:cs typeface="Times New Roman"/>
              </a:rPr>
              <a:t>МАОУ лицей №21 </a:t>
            </a:r>
          </a:p>
          <a:p>
            <a:pPr algn="ctr"/>
            <a:r>
              <a:rPr lang="ru-RU" sz="2000" i="1" dirty="0">
                <a:solidFill>
                  <a:schemeClr val="tx2">
                    <a:lumMod val="20000"/>
                    <a:lumOff val="80000"/>
                  </a:schemeClr>
                </a:solidFill>
                <a:latin typeface="Times New Roman"/>
                <a:cs typeface="Times New Roman"/>
              </a:rPr>
              <a:t>г. Иваново</a:t>
            </a:r>
          </a:p>
        </p:txBody>
      </p:sp>
      <p:pic>
        <p:nvPicPr>
          <p:cNvPr id="8" name="Рисунок 7" descr="15.pn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3719736" y="980728"/>
            <a:ext cx="1872208" cy="439996"/>
          </a:xfrm>
          <a:prstGeom prst="rect">
            <a:avLst/>
          </a:prstGeom>
        </p:spPr>
      </p:pic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955965" y="2927345"/>
            <a:ext cx="2931630" cy="29969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Picture 4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934736" y="2780124"/>
            <a:ext cx="3047955" cy="31441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005967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10145" y="399964"/>
            <a:ext cx="9809019" cy="2000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Затем к работе подключается колорист, главная задача которого – правильно подобрать цвет.  Именно этому человеку обязаны </a:t>
            </a:r>
            <a:r>
              <a:rPr kumimoji="0" lang="ru-RU" sz="3100" b="0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павловопосадские</a:t>
            </a:r>
            <a:r>
              <a:rPr kumimoji="0" lang="ru-RU" sz="3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 шали своей пышностью и красочностью.</a:t>
            </a:r>
            <a:endParaRPr kumimoji="0" lang="ru-RU" sz="18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pic>
        <p:nvPicPr>
          <p:cNvPr id="3" name="Picture 2" descr="C:\Users\Таська\Desktop\презентации по ИЗО\484171z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646218" y="2400512"/>
            <a:ext cx="5846618" cy="40593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519535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WordArt 9"/>
          <p:cNvSpPr>
            <a:spLocks noChangeArrowheads="1" noChangeShapeType="1" noTextEdit="1"/>
          </p:cNvSpPr>
          <p:nvPr/>
        </p:nvSpPr>
        <p:spPr bwMode="auto">
          <a:xfrm>
            <a:off x="2313132" y="606714"/>
            <a:ext cx="8135938" cy="12969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i="1" kern="10" dirty="0">
                <a:ln w="19050">
                  <a:solidFill>
                    <a:srgbClr val="FF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"Если платки расстелить на поля,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i="1" kern="10" dirty="0">
                <a:ln w="19050">
                  <a:solidFill>
                    <a:srgbClr val="FF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то ещё краше станет земля!"</a:t>
            </a:r>
          </a:p>
        </p:txBody>
      </p:sp>
      <p:pic>
        <p:nvPicPr>
          <p:cNvPr id="5" name="Picture 4" descr="11919844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107859" y="2050473"/>
            <a:ext cx="5800614" cy="46259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13" descr="spinning_globe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72501" y="2357442"/>
            <a:ext cx="2449513" cy="2449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 descr="за_трид"/>
          <p:cNvPicPr>
            <a:picLocks noChangeAspect="1" noChangeArrowheads="1" noCrop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83102" y="1903702"/>
            <a:ext cx="2449512" cy="2293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21" descr="babochka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585237">
            <a:off x="1996497" y="5079440"/>
            <a:ext cx="1295400" cy="1260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26" descr="534289d04e7fe"/>
          <p:cNvPicPr>
            <a:picLocks noChangeAspect="1" noChangeArrowheads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20135761" flipH="1">
            <a:off x="6958668" y="3545472"/>
            <a:ext cx="3273427" cy="22243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271042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Содержимое 5"/>
          <p:cNvSpPr>
            <a:spLocks noGrp="1"/>
          </p:cNvSpPr>
          <p:nvPr>
            <p:ph idx="1"/>
          </p:nvPr>
        </p:nvSpPr>
        <p:spPr>
          <a:xfrm>
            <a:off x="6096000" y="560585"/>
            <a:ext cx="4738255" cy="852580"/>
          </a:xfrm>
        </p:spPr>
        <p:txBody>
          <a:bodyPr>
            <a:normAutofit fontScale="25000" lnSpcReduction="20000"/>
          </a:bodyPr>
          <a:lstStyle/>
          <a:p>
            <a:pPr algn="ctr">
              <a:spcBef>
                <a:spcPts val="0"/>
              </a:spcBef>
              <a:buNone/>
            </a:pPr>
            <a:r>
              <a:rPr lang="ru-RU" sz="28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Вы можете использовать данное оформление </a:t>
            </a:r>
          </a:p>
          <a:p>
            <a:pPr algn="ctr">
              <a:spcBef>
                <a:spcPts val="0"/>
              </a:spcBef>
              <a:buNone/>
            </a:pPr>
            <a:r>
              <a:rPr lang="ru-RU" sz="28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для создания своих презентаций, но в своей презентации вы должны указать </a:t>
            </a:r>
          </a:p>
          <a:p>
            <a:pPr algn="ctr">
              <a:spcBef>
                <a:spcPts val="0"/>
              </a:spcBef>
              <a:buNone/>
            </a:pPr>
            <a:r>
              <a:rPr lang="ru-RU" sz="28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автора шаблона: </a:t>
            </a:r>
          </a:p>
          <a:p>
            <a:pPr>
              <a:spcBef>
                <a:spcPts val="0"/>
              </a:spcBef>
              <a:buNone/>
            </a:pPr>
            <a:endParaRPr lang="ru-RU" sz="14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  <a:p>
            <a:pPr algn="ctr">
              <a:spcBef>
                <a:spcPts val="0"/>
              </a:spcBef>
              <a:buNone/>
            </a:pPr>
            <a:r>
              <a:rPr lang="ru-RU" sz="2800" b="1" i="1" dirty="0">
                <a:solidFill>
                  <a:schemeClr val="tx2">
                    <a:lumMod val="20000"/>
                    <a:lumOff val="80000"/>
                  </a:schemeClr>
                </a:solidFill>
              </a:rPr>
              <a:t>Ранько Елена Алексеевна </a:t>
            </a:r>
          </a:p>
          <a:p>
            <a:pPr algn="ctr">
              <a:spcBef>
                <a:spcPts val="0"/>
              </a:spcBef>
              <a:buNone/>
            </a:pPr>
            <a:r>
              <a:rPr lang="ru-RU" sz="2800" b="1" i="1" dirty="0">
                <a:solidFill>
                  <a:schemeClr val="tx2">
                    <a:lumMod val="20000"/>
                    <a:lumOff val="80000"/>
                  </a:schemeClr>
                </a:solidFill>
              </a:rPr>
              <a:t>учитель начальных классов  </a:t>
            </a:r>
          </a:p>
          <a:p>
            <a:pPr algn="ctr">
              <a:spcBef>
                <a:spcPts val="0"/>
              </a:spcBef>
              <a:buNone/>
            </a:pPr>
            <a:r>
              <a:rPr lang="ru-RU" sz="2800" b="1" i="1" dirty="0">
                <a:solidFill>
                  <a:schemeClr val="tx2">
                    <a:lumMod val="20000"/>
                    <a:lumOff val="80000"/>
                  </a:schemeClr>
                </a:solidFill>
              </a:rPr>
              <a:t>МАОУ лицей №21 </a:t>
            </a:r>
          </a:p>
          <a:p>
            <a:pPr algn="ctr">
              <a:spcBef>
                <a:spcPts val="0"/>
              </a:spcBef>
              <a:buNone/>
            </a:pPr>
            <a:r>
              <a:rPr lang="ru-RU" sz="2800" b="1" i="1" dirty="0">
                <a:solidFill>
                  <a:schemeClr val="tx2">
                    <a:lumMod val="20000"/>
                    <a:lumOff val="80000"/>
                  </a:schemeClr>
                </a:solidFill>
              </a:rPr>
              <a:t>г. Иваново</a:t>
            </a:r>
          </a:p>
          <a:p>
            <a:pPr algn="ctr">
              <a:spcBef>
                <a:spcPts val="0"/>
              </a:spcBef>
              <a:buNone/>
            </a:pPr>
            <a:endParaRPr lang="ru-RU" sz="2800" b="1" i="1" dirty="0">
              <a:solidFill>
                <a:schemeClr val="tx2">
                  <a:lumMod val="20000"/>
                  <a:lumOff val="80000"/>
                </a:schemeClr>
              </a:solidFill>
            </a:endParaRPr>
          </a:p>
          <a:p>
            <a:pPr algn="ctr">
              <a:spcBef>
                <a:spcPts val="0"/>
              </a:spcBef>
              <a:buNone/>
            </a:pPr>
            <a:r>
              <a:rPr lang="ru-RU" sz="2800" i="1" dirty="0">
                <a:solidFill>
                  <a:schemeClr val="tx2">
                    <a:lumMod val="20000"/>
                    <a:lumOff val="80000"/>
                  </a:schemeClr>
                </a:solidFill>
              </a:rPr>
              <a:t>Сайт: </a:t>
            </a:r>
            <a:r>
              <a:rPr lang="en-US" sz="2800" i="1" dirty="0">
                <a:solidFill>
                  <a:schemeClr val="tx2">
                    <a:lumMod val="20000"/>
                    <a:lumOff val="80000"/>
                  </a:schemeClr>
                </a:solidFill>
                <a:hlinkClick r:id="rId2"/>
              </a:rPr>
              <a:t>http://elenaranko.ucoz.ru/</a:t>
            </a:r>
            <a:r>
              <a:rPr lang="ru-RU" sz="2800" i="1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</a:t>
            </a:r>
          </a:p>
          <a:p>
            <a:pPr algn="ctr">
              <a:spcBef>
                <a:spcPts val="0"/>
              </a:spcBef>
              <a:buNone/>
            </a:pPr>
            <a:endParaRPr lang="ru-RU" sz="2800" b="1" i="1" dirty="0"/>
          </a:p>
          <a:p>
            <a:pPr algn="ctr">
              <a:spcBef>
                <a:spcPts val="0"/>
              </a:spcBef>
              <a:buNone/>
            </a:pPr>
            <a:endParaRPr lang="ru-RU" sz="1400" b="1" i="1" dirty="0"/>
          </a:p>
        </p:txBody>
      </p:sp>
      <p:pic>
        <p:nvPicPr>
          <p:cNvPr id="3074" name="Picture 2" descr="https://pics.meshok.net/pics/30081845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379939" y="858982"/>
            <a:ext cx="4202461" cy="523701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WordArt 6"/>
          <p:cNvSpPr>
            <a:spLocks noChangeArrowheads="1" noChangeShapeType="1" noTextEdit="1"/>
          </p:cNvSpPr>
          <p:nvPr/>
        </p:nvSpPr>
        <p:spPr bwMode="auto">
          <a:xfrm rot="20012620">
            <a:off x="453080" y="1923349"/>
            <a:ext cx="7436266" cy="1840246"/>
          </a:xfrm>
          <a:prstGeom prst="rect">
            <a:avLst/>
          </a:prstGeom>
        </p:spPr>
        <p:txBody>
          <a:bodyPr wrap="none" fromWordArt="1">
            <a:prstTxWarp prst="textWave1">
              <a:avLst>
                <a:gd name="adj1" fmla="val 13005"/>
                <a:gd name="adj2" fmla="val 0"/>
              </a:avLst>
            </a:prstTxWarp>
          </a:bodyPr>
          <a:lstStyle/>
          <a:p>
            <a:pPr algn="ctr"/>
            <a:r>
              <a:rPr lang="ru-RU" sz="1050" b="1" i="1" kern="10" dirty="0">
                <a:ln w="12700">
                  <a:solidFill>
                    <a:srgbClr val="008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960000" scaled="1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Спасибо за внимание!!!</a:t>
            </a:r>
            <a:endParaRPr lang="ru-RU" sz="5400" b="1" i="1" kern="10" dirty="0">
              <a:ln w="12700">
                <a:solidFill>
                  <a:srgbClr val="008000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960000" scaled="1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799910" y="5726668"/>
            <a:ext cx="696229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spcAft>
                <a:spcPts val="0"/>
              </a:spcAft>
            </a:pPr>
            <a:r>
              <a:rPr lang="ru-RU" sz="24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Составил: </a:t>
            </a: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старший воспитатель Черкасова О.В.</a:t>
            </a:r>
          </a:p>
        </p:txBody>
      </p:sp>
    </p:spTree>
    <p:extLst>
      <p:ext uri="{BB962C8B-B14F-4D97-AF65-F5344CB8AC3E}">
        <p14:creationId xmlns:p14="http://schemas.microsoft.com/office/powerpoint/2010/main" val="1248998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052945" y="520512"/>
            <a:ext cx="10446328" cy="34317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       Павловские платки получили своё название от имени небольшого города Павловский Посад, расположенного в Московской области. Район Павловского Посада – один из старейших российских текстильных центров. Местные мастерицы изготавливали себе из ткани, как правило, однотонные платки: теплые, мягкие, удобные, но не радостные. </a:t>
            </a:r>
            <a:endParaRPr kumimoji="0" lang="ru-RU" sz="18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pic>
        <p:nvPicPr>
          <p:cNvPr id="4" name="Picture 2" descr="C:\Users\Таська\Desktop\презентации по ИЗО\platok_puh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96290" y="3843802"/>
            <a:ext cx="4064000" cy="26377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4" descr="C:\Users\Таська\Desktop\презентации по ИЗО\161421595_1_644x461_puhovye-izdeliya-puhovoy-platok-105h115-poltava.jpg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749636" y="3643746"/>
            <a:ext cx="4073237" cy="272934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050106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1246909" y="651064"/>
            <a:ext cx="1021080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Одной из женщин захотелось украсить платок, сделать его ярким и праздничным. Она взяла краски и украсила свой платок диковинными цветами, да так искусно, что женщины городка тоже захотели носить яркие, красивые платки</a:t>
            </a:r>
            <a:endParaRPr kumimoji="0" lang="ru-RU" sz="18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pic>
        <p:nvPicPr>
          <p:cNvPr id="7" name="Picture 3" descr="C:\Users\Таська\Desktop\презентации по ИЗО\9_0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25531" y="2762264"/>
            <a:ext cx="4068542" cy="36371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871164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75855" y="659011"/>
            <a:ext cx="10640290" cy="33855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       Постепенно складывалась традиция, которая вобрала в себя лучшие фантазии женщин, и слава о мастерицах распространилась по всей Руси. Богатые купчихи следовали Европейской моде, и им не могли не прийтись по душе великолепные шали, богато украшенные неповторимыми узорами. Изящный яркий платок согревал и украшал  женщин всех сословий, от крестьянки до царицы. </a:t>
            </a:r>
            <a:br>
              <a:rPr kumimoji="0" lang="ru-RU" sz="2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</a:br>
            <a:endParaRPr kumimoji="0" lang="ru-RU" sz="18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pic>
        <p:nvPicPr>
          <p:cNvPr id="3" name="Picture 2" descr="C:\Users\Таська\Desktop\презентации по ИЗО\094b96b53f00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283525" y="3471307"/>
            <a:ext cx="3020291" cy="30421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9379528" y="3261462"/>
            <a:ext cx="2036618" cy="33150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2" descr="Pavlovsky Posad Wool Shawls"/>
          <p:cNvPicPr>
            <a:picLocks noChangeAspect="1" noChangeArrowheads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096000" y="3408219"/>
            <a:ext cx="2284392" cy="316827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109805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Таська\Desktop\презентации по ИЗО\img3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007337" y="554182"/>
            <a:ext cx="7247500" cy="6234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Picture 2" descr="C:\Users\Таська\Desktop\презентации по ИЗО\img3.jpg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452218" y="1177636"/>
            <a:ext cx="4478449" cy="514003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475393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858982" y="659011"/>
            <a:ext cx="10612582" cy="33855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В Павлове шумели богатые ярмарки, на которых и продавались знаменитые набивные павловские платки. Расходились они по всей России. Платки яркие, нарядные – глаз не отвести! Красные розы, букетики полевых цветов, зелёные листья и травы сплетаются в узоры, и всё это на разноцветном фоне: чёрном, белом, красном, золотистом, васильковом, коричневом – это визитная карточка </a:t>
            </a:r>
            <a:r>
              <a:rPr kumimoji="0" lang="ru-RU" sz="2800" b="0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павловопосадских</a:t>
            </a:r>
            <a:r>
              <a:rPr kumimoji="0" lang="ru-RU" sz="2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 платков.</a:t>
            </a:r>
            <a:br>
              <a:rPr kumimoji="0" lang="ru-RU" sz="2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</a:br>
            <a:endParaRPr kumimoji="0" lang="ru-RU" sz="18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pic>
        <p:nvPicPr>
          <p:cNvPr id="4" name="Picture 2" descr="C:\Users\Таська\Desktop\презентации по ИЗО\7096_90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79673" y="3468159"/>
            <a:ext cx="4516582" cy="304347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456453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08363" y="598760"/>
            <a:ext cx="10723419" cy="25237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 В изображении цветов предпочтение отдавалось садовым, в первую очередь, розам и георгинам. Также был популярен орнаментальный мотив «турецкие огурцы», заимствованный у знаменитых индийских кашемировых шалей, ставших модными в Европе в наполеоновскую эпоху.</a:t>
            </a:r>
            <a:br>
              <a:rPr kumimoji="0" lang="ru-RU" sz="2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</a:br>
            <a:endParaRPr kumimoji="0" lang="ru-RU" sz="18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pic>
        <p:nvPicPr>
          <p:cNvPr id="3" name="Picture 3" descr="C:\Users\Таська\Desktop\презентации по ИЗО\data-platki-sherst-89x89-1317-18fr-500x500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716983" y="2320724"/>
            <a:ext cx="3934690" cy="41574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752934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71600" y="555801"/>
            <a:ext cx="10820400" cy="29546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Позднее в производство стали внедрять паровые двигатели, ситценабивные машины, станки </a:t>
            </a:r>
            <a:r>
              <a:rPr kumimoji="0" lang="ru-RU" sz="2800" b="0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Жаккара</a:t>
            </a:r>
            <a:r>
              <a:rPr kumimoji="0" lang="ru-RU" sz="2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 для узорного ткачества. Русский текстиль стал завоёвывать высокие награды на международных выставках, пришла слава к русским платкам и шалям. Среди шерстяных платков первыми можно назвать тканые «ковровые» платки с восточными узорами.</a:t>
            </a:r>
            <a:br>
              <a:rPr kumimoji="0" lang="ru-RU" sz="2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</a:br>
            <a:endParaRPr kumimoji="0" lang="ru-RU" sz="18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pic>
        <p:nvPicPr>
          <p:cNvPr id="4" name="Picture 3" descr="C:\Users\Таська\Desktop\презентации по ИЗО\big_4_301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574472" y="3089564"/>
            <a:ext cx="4187406" cy="33843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88219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13164" y="484993"/>
            <a:ext cx="10778836" cy="32316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Работа над </a:t>
            </a:r>
            <a:r>
              <a:rPr kumimoji="0" lang="ru-RU" sz="3100" b="0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павловопосадским</a:t>
            </a:r>
            <a:r>
              <a:rPr kumimoji="0" lang="ru-RU" sz="3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 платком начинается с авторского рисунка. Его создают здесь же, на фабрике, в специальных художественных мастерских, с учетом лучших традиций ткацкого промысла. Обычно мастер создает один повторяющийся фрагмент, реже  изображение рисуется полностью.</a:t>
            </a:r>
            <a:r>
              <a:rPr kumimoji="0" lang="ru-RU" sz="4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/>
            </a:r>
            <a:br>
              <a:rPr kumimoji="0" lang="ru-RU" sz="4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</a:br>
            <a:endParaRPr kumimoji="0" lang="ru-RU" sz="18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pic>
        <p:nvPicPr>
          <p:cNvPr id="4" name="Picture 3" descr="C:\Users\Таська\Desktop\презентации по ИЗО\96302849_73835516_stockvectorornamentalpatternforpaisley73085032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161909" y="2943391"/>
            <a:ext cx="3636240" cy="342380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302797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Тема Office">
  <a:themeElements>
    <a:clrScheme name="Другая 6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6C0000"/>
      </a:hlink>
      <a:folHlink>
        <a:srgbClr val="974806"/>
      </a:folHlink>
    </a:clrScheme>
    <a:fontScheme name="Другая 1">
      <a:majorFont>
        <a:latin typeface="Times New Roman"/>
        <a:ea typeface=""/>
        <a:cs typeface="Times New Roman"/>
      </a:majorFont>
      <a:minorFont>
        <a:latin typeface="Times New Roman"/>
        <a:ea typeface=""/>
        <a:cs typeface="Times New Roma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Тема Office">
  <a:themeElements>
    <a:clrScheme name="Другая 6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6C0000"/>
      </a:hlink>
      <a:folHlink>
        <a:srgbClr val="974806"/>
      </a:folHlink>
    </a:clrScheme>
    <a:fontScheme name="Другая 1">
      <a:majorFont>
        <a:latin typeface="Times New Roman"/>
        <a:ea typeface=""/>
        <a:cs typeface="Times New Roman"/>
      </a:majorFont>
      <a:minorFont>
        <a:latin typeface="Times New Roman"/>
        <a:ea typeface=""/>
        <a:cs typeface="Times New Roma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3_Тема Office">
  <a:themeElements>
    <a:clrScheme name="Другая 6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6C0000"/>
      </a:hlink>
      <a:folHlink>
        <a:srgbClr val="974806"/>
      </a:folHlink>
    </a:clrScheme>
    <a:fontScheme name="Другая 1">
      <a:majorFont>
        <a:latin typeface="Times New Roman"/>
        <a:ea typeface=""/>
        <a:cs typeface="Times New Roman"/>
      </a:majorFont>
      <a:minorFont>
        <a:latin typeface="Times New Roman"/>
        <a:ea typeface=""/>
        <a:cs typeface="Times New Roma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199</TotalTime>
  <Words>391</Words>
  <Application>Microsoft Office PowerPoint</Application>
  <PresentationFormat>Широкоэкранный</PresentationFormat>
  <Paragraphs>28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3</vt:i4>
      </vt:variant>
      <vt:variant>
        <vt:lpstr>Заголовки слайдов</vt:lpstr>
      </vt:variant>
      <vt:variant>
        <vt:i4>12</vt:i4>
      </vt:variant>
    </vt:vector>
  </HeadingPairs>
  <TitlesOfParts>
    <vt:vector size="19" baseType="lpstr">
      <vt:lpstr>a_BodoniNova</vt:lpstr>
      <vt:lpstr>Arial</vt:lpstr>
      <vt:lpstr>Calibri</vt:lpstr>
      <vt:lpstr>Times New Roman</vt:lpstr>
      <vt:lpstr>1_Тема Office</vt:lpstr>
      <vt:lpstr>2_Тема Office</vt:lpstr>
      <vt:lpstr>3_Тема Office</vt:lpstr>
      <vt:lpstr>ПАВЛОВОПОСАДСКИЕ ПЛАТКИ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diakov.net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ПАВЛОПАСАДСКИЕ ПЛАТКИ</dc:title>
  <dc:creator>1</dc:creator>
  <cp:lastModifiedBy>Acer</cp:lastModifiedBy>
  <cp:revision>27</cp:revision>
  <dcterms:created xsi:type="dcterms:W3CDTF">2019-01-23T10:11:33Z</dcterms:created>
  <dcterms:modified xsi:type="dcterms:W3CDTF">2019-10-19T10:13:10Z</dcterms:modified>
</cp:coreProperties>
</file>