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8" r:id="rId5"/>
    <p:sldId id="271" r:id="rId6"/>
    <p:sldId id="260" r:id="rId7"/>
    <p:sldId id="276" r:id="rId8"/>
    <p:sldId id="269" r:id="rId9"/>
    <p:sldId id="261" r:id="rId10"/>
    <p:sldId id="270" r:id="rId11"/>
    <p:sldId id="267" r:id="rId12"/>
    <p:sldId id="265" r:id="rId13"/>
    <p:sldId id="264" r:id="rId14"/>
    <p:sldId id="266" r:id="rId15"/>
    <p:sldId id="275" r:id="rId16"/>
    <p:sldId id="279" r:id="rId17"/>
    <p:sldId id="280" r:id="rId18"/>
    <p:sldId id="281" r:id="rId19"/>
    <p:sldId id="272" r:id="rId20"/>
    <p:sldId id="282" r:id="rId21"/>
    <p:sldId id="283" r:id="rId22"/>
    <p:sldId id="263" r:id="rId23"/>
    <p:sldId id="284" r:id="rId24"/>
    <p:sldId id="274" r:id="rId25"/>
    <p:sldId id="277" r:id="rId26"/>
    <p:sldId id="262" r:id="rId27"/>
    <p:sldId id="273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0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A2353-E0B5-4B4D-9641-5958325A7FB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B969-0D8C-4554-8B2F-E123B1DD8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924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A2353-E0B5-4B4D-9641-5958325A7FB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B969-0D8C-4554-8B2F-E123B1DD8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719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A2353-E0B5-4B4D-9641-5958325A7FB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B969-0D8C-4554-8B2F-E123B1DD8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911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A2353-E0B5-4B4D-9641-5958325A7FB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B969-0D8C-4554-8B2F-E123B1DD8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166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A2353-E0B5-4B4D-9641-5958325A7FB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B969-0D8C-4554-8B2F-E123B1DD8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606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A2353-E0B5-4B4D-9641-5958325A7FB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B969-0D8C-4554-8B2F-E123B1DD8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56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A2353-E0B5-4B4D-9641-5958325A7FB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B969-0D8C-4554-8B2F-E123B1DD8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587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A2353-E0B5-4B4D-9641-5958325A7FB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B969-0D8C-4554-8B2F-E123B1DD8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696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A2353-E0B5-4B4D-9641-5958325A7FB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B969-0D8C-4554-8B2F-E123B1DD8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943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A2353-E0B5-4B4D-9641-5958325A7FB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B969-0D8C-4554-8B2F-E123B1DD8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154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A2353-E0B5-4B4D-9641-5958325A7FB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B969-0D8C-4554-8B2F-E123B1DD8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48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A2353-E0B5-4B4D-9641-5958325A7FB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DB969-0D8C-4554-8B2F-E123B1DD8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237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Ð°Ð±Ð»Ð¾Ð½ Ð´Ð»Ñ Ð¿ÑÐµÐ·ÐµÐ½ÑÐ°ÑÐ¸Ð¸ &quot;ÑÑÑÑÐºÐ¸Ð¹ ÑÑÐ¸Ð»Ñ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2257570" y="617848"/>
            <a:ext cx="8029575" cy="20089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5400" b="1" i="1" dirty="0" smtClean="0">
                <a:solidFill>
                  <a:srgbClr val="C5000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 BERKLEY" charset="0"/>
                <a:ea typeface="MS Gothic" charset="-128"/>
              </a:rPr>
              <a:t> </a:t>
            </a:r>
            <a:r>
              <a:rPr lang="ru-RU" sz="44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 BERKLEY" charset="0"/>
                <a:ea typeface="MS Gothic" charset="-128"/>
              </a:rPr>
              <a:t>Презентация</a:t>
            </a:r>
            <a:r>
              <a:rPr lang="ru-RU" sz="54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 BERKLEY" charset="0"/>
                <a:ea typeface="MS Gothic" charset="-128"/>
              </a:rPr>
              <a:t/>
            </a:r>
            <a:br>
              <a:rPr lang="ru-RU" sz="54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 BERKLEY" charset="0"/>
                <a:ea typeface="MS Gothic" charset="-128"/>
              </a:rPr>
            </a:br>
            <a:r>
              <a:rPr lang="ru-RU" sz="5400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ea typeface="MS Gothic" charset="-128"/>
              </a:rPr>
              <a:t> </a:t>
            </a:r>
            <a:r>
              <a:rPr lang="ru-RU" sz="4400" b="1" i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ea typeface="MS Gothic" charset="-128"/>
              </a:rPr>
              <a:t>«История ложки»</a:t>
            </a:r>
            <a:br>
              <a:rPr lang="ru-RU" sz="4400" b="1" i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ea typeface="MS Gothic" charset="-128"/>
              </a:rPr>
            </a:br>
            <a:endParaRPr lang="ru-RU" sz="4400" b="1" i="1" dirty="0">
              <a:solidFill>
                <a:schemeClr val="accent4">
                  <a:lumMod val="50000"/>
                </a:schemeClr>
              </a:solidFill>
              <a:latin typeface="Arial" charset="0"/>
              <a:ea typeface="MS Gothic" charset="-128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2716" y="1867889"/>
            <a:ext cx="11008011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800"/>
              </a:spcBef>
            </a:pPr>
            <a:r>
              <a:rPr lang="ru-RU" altLang="ru-RU" sz="4000" b="1" dirty="0" smtClean="0">
                <a:solidFill>
                  <a:schemeClr val="accent4">
                    <a:lumMod val="50000"/>
                  </a:schemeClr>
                </a:solidFill>
              </a:rPr>
              <a:t>Цель: Знакомство </a:t>
            </a:r>
            <a:r>
              <a:rPr lang="ru-RU" altLang="ru-RU" sz="4000" b="1" dirty="0">
                <a:solidFill>
                  <a:schemeClr val="accent4">
                    <a:lumMod val="50000"/>
                  </a:schemeClr>
                </a:solidFill>
              </a:rPr>
              <a:t>с ложками, которыми </a:t>
            </a:r>
            <a:r>
              <a:rPr lang="ru-RU" altLang="ru-RU" sz="4000" b="1" dirty="0" smtClean="0">
                <a:solidFill>
                  <a:schemeClr val="accent4">
                    <a:lumMod val="50000"/>
                  </a:schemeClr>
                </a:solidFill>
              </a:rPr>
              <a:t>         пользуемся </a:t>
            </a:r>
            <a:r>
              <a:rPr lang="ru-RU" altLang="ru-RU" sz="4000" b="1" dirty="0">
                <a:solidFill>
                  <a:schemeClr val="accent4">
                    <a:lumMod val="50000"/>
                  </a:schemeClr>
                </a:solidFill>
              </a:rPr>
              <a:t>с давних </a:t>
            </a:r>
            <a:r>
              <a:rPr lang="ru-RU" alt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времён</a:t>
            </a:r>
            <a:r>
              <a:rPr lang="ru-RU" altLang="ru-RU" sz="54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altLang="ru-RU" sz="5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9" name="Рисунок 8" descr="ÐºÐµÐ´Ñ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07898" y="3942745"/>
            <a:ext cx="6747164" cy="27848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7183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56509" y="0"/>
            <a:ext cx="87976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5400" b="1" i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MS Gothic" panose="020B0609070205080204" pitchFamily="49" charset="-128"/>
              </a:rPr>
              <a:t>Изготовление ложки</a:t>
            </a:r>
          </a:p>
        </p:txBody>
      </p:sp>
      <p:pic>
        <p:nvPicPr>
          <p:cNvPr id="6" name="Рисунок 5" descr="http://ruvera.ru/data/img/content/1438079265.7397russkaya_derevyannaya_lojka_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923330"/>
            <a:ext cx="7467600" cy="5726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3190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75855" y="0"/>
            <a:ext cx="99891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5400" b="1" i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MS Gothic" panose="020B0609070205080204" pitchFamily="49" charset="-128"/>
              </a:rPr>
              <a:t>Изготовление ложки</a:t>
            </a:r>
          </a:p>
        </p:txBody>
      </p:sp>
      <p:pic>
        <p:nvPicPr>
          <p:cNvPr id="8" name="Рисунок 7" descr="http://ruvera.ru/data/img/content/1438079235.6229russkaya_derevyannaya_lojka_1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59527" y="762000"/>
            <a:ext cx="8672946" cy="58466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7169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ruvera.ru/data/img/content/1438079249.2637russkaya_derevyannaya_lojka_8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64673" y="923329"/>
            <a:ext cx="9518072" cy="53062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7818" y="-1"/>
            <a:ext cx="118317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5400" b="1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MS Gothic" panose="020B0609070205080204" pitchFamily="49" charset="-128"/>
              </a:rPr>
              <a:t>Стадии изготовления </a:t>
            </a:r>
            <a:r>
              <a:rPr lang="ru-RU" altLang="ru-RU" sz="5400" b="1" i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MS Gothic" panose="020B0609070205080204" pitchFamily="49" charset="-128"/>
              </a:rPr>
              <a:t>ложки</a:t>
            </a:r>
          </a:p>
        </p:txBody>
      </p:sp>
    </p:spTree>
    <p:extLst>
      <p:ext uri="{BB962C8B-B14F-4D97-AF65-F5344CB8AC3E}">
        <p14:creationId xmlns:p14="http://schemas.microsoft.com/office/powerpoint/2010/main" val="117676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34837" y="0"/>
            <a:ext cx="92548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MS Gothic" panose="020B0609070205080204" pitchFamily="49" charset="-128"/>
              </a:rPr>
              <a:t>Лучковый станок позволял </a:t>
            </a:r>
          </a:p>
          <a:p>
            <a:pPr algn="ctr"/>
            <a:r>
              <a:rPr lang="ru-RU" altLang="ru-RU" sz="4000" b="1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MS Gothic" panose="020B0609070205080204" pitchFamily="49" charset="-128"/>
              </a:rPr>
              <a:t>обтачивать черенок ложки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Рисунок 4" descr="http://ruvera.ru/data/img/content/1438079139.9523russkaya_derevyannaya_lojka_3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45328" y="1323439"/>
            <a:ext cx="7633853" cy="50212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1177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ruvera.ru/data/img/content/1438079224.2451russkaya_derevyannaya_lojka_7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61309" y="789709"/>
            <a:ext cx="7869381" cy="5943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0008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204364" y="1536174"/>
            <a:ext cx="440574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000000"/>
                </a:solidFill>
                <a:effectLst/>
                <a:latin typeface="Helvetica Neue"/>
              </a:rPr>
              <a:t>       Знатные , богатые люди на Руси – бояре и князья за стол садились с серебряными ложками. </a:t>
            </a:r>
          </a:p>
          <a:p>
            <a:r>
              <a:rPr lang="ru-RU" sz="2400" b="1" dirty="0">
                <a:solidFill>
                  <a:srgbClr val="000000"/>
                </a:solidFill>
                <a:latin typeface="Helvetica Neue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Helvetica Neue"/>
              </a:rPr>
              <a:t>    </a:t>
            </a:r>
            <a:r>
              <a:rPr lang="ru-RU" sz="2400" b="1" i="0" dirty="0" smtClean="0">
                <a:solidFill>
                  <a:srgbClr val="000000"/>
                </a:solidFill>
                <a:effectLst/>
                <a:latin typeface="Helvetica Neue"/>
              </a:rPr>
              <a:t>Эти ложки были очень дорогими и долго служили.         У  деревянной ложки стачивались быстро края, потому что ими задевали о дно посуды.</a:t>
            </a:r>
            <a:endParaRPr lang="ru-RU" sz="2400" b="1" dirty="0"/>
          </a:p>
        </p:txBody>
      </p:sp>
      <p:pic>
        <p:nvPicPr>
          <p:cNvPr id="4" name="Рисунок 3" descr="http://ped-kopilka.ru/upload/blogs/17838_b179cee6f6dd99f4d038e9374483e264.jp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036" y="1157545"/>
            <a:ext cx="6303818" cy="4647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6981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121236" y="681381"/>
            <a:ext cx="469669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незапамятных времен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Корее,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Китае и Японии принято есть при помощи палочек. Во-первых, это удобно: страннику не нужно было носить с собой столовые приборы, поскольку палочки легко вырезались из любого дерева. Во-вторых, полезно: палочками нельзя взять пищи больше, чем можно прожевать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этих странах ложка так и не стала обычным столовым предметом.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63436" y="0"/>
            <a:ext cx="8465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Палочки в Корее, Японии, Китае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avatars.mds.yandex.net/get-zen_doc/39788/pub_5c263da1c906e200abba9588_5c264068c906e200abba959c/scale_60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927" y="1220065"/>
            <a:ext cx="6733309" cy="4488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4874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36073" y="154909"/>
            <a:ext cx="944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ru-RU" sz="3600" b="1" dirty="0" smtClean="0">
                <a:solidFill>
                  <a:srgbClr val="ED7D31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Индии, Казахстане, Киргизии едят руками</a:t>
            </a:r>
            <a:endParaRPr lang="ru-RU" sz="3600" b="1" dirty="0">
              <a:solidFill>
                <a:srgbClr val="ED7D31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ÐÐ°ÑÑÐ¸Ð½ÐºÐ¸ Ð¿Ð¾ Ð·Ð°Ð¿ÑÐ¾ÑÑ Ð¿Ð»Ð¾Ð² ÐµÐ´ÑÑ ÑÑÐºÐ°Ð¼Ð¸ ÑÐ¾ÑÐ¾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48346" y="956149"/>
            <a:ext cx="7128164" cy="4719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606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98737" y="0"/>
            <a:ext cx="47884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/>
              </a:rPr>
              <a:t>Царские ложки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98737" y="1064011"/>
            <a:ext cx="5098473" cy="5560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98582" y="1182231"/>
            <a:ext cx="30202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богатых людей были ложки из золота, серебра и называли их царскими. </a:t>
            </a:r>
          </a:p>
        </p:txBody>
      </p:sp>
    </p:spTree>
    <p:extLst>
      <p:ext uri="{BB962C8B-B14F-4D97-AF65-F5344CB8AC3E}">
        <p14:creationId xmlns:p14="http://schemas.microsoft.com/office/powerpoint/2010/main" val="306724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98737" y="0"/>
            <a:ext cx="47884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/>
              </a:rPr>
              <a:t>Царские ложки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28800" y="830997"/>
            <a:ext cx="8575964" cy="5697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225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97928" y="-150030"/>
            <a:ext cx="27844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6000" b="1" i="1" dirty="0">
                <a:solidFill>
                  <a:srgbClr val="100C00"/>
                </a:solidFill>
              </a:rPr>
              <a:t>Задачи: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414" y="470875"/>
            <a:ext cx="10937172" cy="27673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5091" y="2750128"/>
            <a:ext cx="5223482" cy="3917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3032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51019" y="0"/>
            <a:ext cx="60821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/>
              </a:rPr>
              <a:t>Деревянные ложки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3346" y="1015655"/>
            <a:ext cx="551410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простого народа - были деревянные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невзрачные ложки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 их расписывать разными узорами.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256" y="2060500"/>
            <a:ext cx="5848436" cy="3894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03" t="17091" r="10756"/>
          <a:stretch/>
        </p:blipFill>
        <p:spPr>
          <a:xfrm>
            <a:off x="595746" y="3016195"/>
            <a:ext cx="4174440" cy="2677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8829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51019" y="0"/>
            <a:ext cx="60821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/>
              </a:rPr>
              <a:t>Деревянные ложки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82690" y="1503724"/>
            <a:ext cx="50153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Деревянные ложки стали расписывать росписью, они получались красивыми. Красно-черный рисунок на золотом фоне. Ложки стали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похожи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царские.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736" b="5373"/>
          <a:stretch/>
        </p:blipFill>
        <p:spPr>
          <a:xfrm>
            <a:off x="54656" y="1503724"/>
            <a:ext cx="6873378" cy="4121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6424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alt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43890" y="775854"/>
            <a:ext cx="6622473" cy="53062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8787246" y="1180697"/>
            <a:ext cx="34220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000000"/>
                </a:solidFill>
                <a:effectLst/>
                <a:latin typeface="Helvetica Neue"/>
              </a:rPr>
              <a:t>Деревянные ложки можно и сейчас увидеть в домах. Они украшают жильё, а некоторые хозяйки до сих пор их используют в быту. </a:t>
            </a:r>
          </a:p>
          <a:p>
            <a:r>
              <a:rPr lang="ru-RU" sz="2400" b="1" dirty="0">
                <a:solidFill>
                  <a:srgbClr val="000000"/>
                </a:solidFill>
                <a:latin typeface="Helvetica Neue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Helvetica Neue"/>
              </a:rPr>
              <a:t>    </a:t>
            </a:r>
            <a:r>
              <a:rPr lang="ru-RU" sz="2400" b="1" i="0" dirty="0" smtClean="0">
                <a:solidFill>
                  <a:srgbClr val="000000"/>
                </a:solidFill>
                <a:effectLst/>
                <a:latin typeface="Helvetica Neue"/>
              </a:rPr>
              <a:t>Ложки с дыркой посередине – для компота, черпак – для ухи, муки...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6267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56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86946" y="1839798"/>
            <a:ext cx="525087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деревянные ложки – самый популярный сувенир среди зарубежных туристов. Они могут многое рассказать об удивительных русских умельцах, сохранивших древние секреты.</a:t>
            </a:r>
          </a:p>
        </p:txBody>
      </p:sp>
      <p:pic>
        <p:nvPicPr>
          <p:cNvPr id="5" name="Picture 2" descr="D:\Пользователь.Елена\Рабочий стол\1395337086.193919200829375032a1c0d90081.15337379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747370" y="3412424"/>
            <a:ext cx="5305412" cy="3071834"/>
          </a:xfrm>
          <a:prstGeom prst="rect">
            <a:avLst/>
          </a:prstGeom>
          <a:noFill/>
        </p:spPr>
      </p:pic>
      <p:pic>
        <p:nvPicPr>
          <p:cNvPr id="6" name="Picture 2" descr="D:\Пользователь.Елена\Рабочий стол\1395337086.193919200829375032a1c0d90081.15337379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370" y="759718"/>
            <a:ext cx="5305412" cy="30718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1629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273636" y="1290981"/>
            <a:ext cx="4419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smtClean="0">
                <a:solidFill>
                  <a:srgbClr val="000000"/>
                </a:solidFill>
                <a:effectLst/>
                <a:latin typeface="Helvetica Neue"/>
              </a:rPr>
              <a:t>Деревянные ложки можно использовать как музыкальный инструмент. </a:t>
            </a:r>
          </a:p>
          <a:p>
            <a:r>
              <a:rPr lang="ru-RU" sz="2800" b="1" i="0" dirty="0" smtClean="0">
                <a:solidFill>
                  <a:srgbClr val="000000"/>
                </a:solidFill>
                <a:effectLst/>
                <a:latin typeface="Helvetica Neue"/>
              </a:rPr>
              <a:t>В России музыканты – ложечники, постукивая ложками друг о друга, выстукивают мелодию плясовую и задорную.</a:t>
            </a:r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1679" y="1412205"/>
            <a:ext cx="7012583" cy="4046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92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564" y="582372"/>
            <a:ext cx="3773815" cy="5693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37379" y="582372"/>
            <a:ext cx="7980218" cy="5735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1592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alt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83783" y="3241965"/>
            <a:ext cx="3246206" cy="351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ÐÐ°ÑÑÐ¸Ð½ÐºÐ¸ Ð¿Ð¾ Ð·Ð°Ð¿ÑÐ¾ÑÑ Ð²Ð¸Ð´Ñ Ð´ÐµÑÐµÐ²ÑÐ½Ð½ÑÑ Ð»Ð¾Ð¶ÐµÐº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147489"/>
            <a:ext cx="8575964" cy="5763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870364" y="0"/>
            <a:ext cx="8077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altLang="ru-RU" sz="40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ea typeface="MS Gothic"/>
                <a:cs typeface="+mn-cs"/>
              </a:rPr>
              <a:t>Использование ложки на </a:t>
            </a:r>
          </a:p>
          <a:p>
            <a:pPr algn="ctr"/>
            <a:r>
              <a:rPr kumimoji="0" lang="ru-RU" altLang="ru-RU" sz="40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Arial"/>
                <a:ea typeface="MS Gothic"/>
              </a:rPr>
              <a:t>музыкальных занятиях</a:t>
            </a:r>
            <a:endParaRPr lang="ru-RU" sz="1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6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91468" y="0"/>
            <a:ext cx="68025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800" b="1" i="1" u="none" strike="noStrike" kern="0" cap="none" spc="0" normalizeH="0" baseline="0" noProof="0" dirty="0" smtClean="0">
                <a:ln>
                  <a:noFill/>
                </a:ln>
                <a:solidFill>
                  <a:srgbClr val="C5000B"/>
                </a:solidFill>
                <a:effectLst/>
                <a:uLnTx/>
                <a:uFillTx/>
                <a:latin typeface="Arial"/>
                <a:ea typeface="MS Gothic"/>
                <a:cs typeface="+mj-cs"/>
              </a:rPr>
              <a:t>Спасибо за внимание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30583" y="955963"/>
            <a:ext cx="7791626" cy="47243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59106" y="5853683"/>
            <a:ext cx="94877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ru-RU" sz="4800" b="1" i="1" kern="0" dirty="0">
                <a:solidFill>
                  <a:srgbClr val="C5000B"/>
                </a:solidFill>
                <a:latin typeface="Arial"/>
                <a:ea typeface="MS Gothic"/>
              </a:rPr>
              <a:t>Живите на красную </a:t>
            </a:r>
            <a:r>
              <a:rPr lang="en-US" altLang="ru-RU" sz="4800" b="1" i="1" kern="0" dirty="0" smtClean="0">
                <a:solidFill>
                  <a:srgbClr val="C5000B"/>
                </a:solidFill>
                <a:latin typeface="Arial"/>
                <a:ea typeface="MS Gothic"/>
              </a:rPr>
              <a:t>ложку</a:t>
            </a:r>
            <a:r>
              <a:rPr lang="ru-RU" altLang="ru-RU" sz="4800" b="1" i="1" kern="0" dirty="0" smtClean="0">
                <a:solidFill>
                  <a:srgbClr val="C5000B"/>
                </a:solidFill>
                <a:latin typeface="Arial"/>
                <a:ea typeface="MS Gothic"/>
              </a:rPr>
              <a:t>!!!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75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38945" y="0"/>
            <a:ext cx="61050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5400" b="1" i="1" dirty="0">
                <a:solidFill>
                  <a:schemeClr val="accent4">
                    <a:lumMod val="50000"/>
                  </a:schemeClr>
                </a:solidFill>
              </a:rPr>
              <a:t>Немного истории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65657" y="923330"/>
            <a:ext cx="7304815" cy="54637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938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38945" y="0"/>
            <a:ext cx="61050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5400" b="1" i="1" dirty="0">
                <a:solidFill>
                  <a:schemeClr val="accent4">
                    <a:lumMod val="50000"/>
                  </a:schemeClr>
                </a:solidFill>
              </a:rPr>
              <a:t>Немного истории</a:t>
            </a:r>
          </a:p>
        </p:txBody>
      </p:sp>
      <p:pic>
        <p:nvPicPr>
          <p:cNvPr id="6" name="Picture 5" descr="cavernicola-1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80309" y="800618"/>
            <a:ext cx="8631382" cy="5475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6757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342909" y="1020771"/>
            <a:ext cx="422736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0" dirty="0" smtClean="0">
                <a:solidFill>
                  <a:srgbClr val="000000"/>
                </a:solidFill>
                <a:effectLst/>
                <a:latin typeface="Helvetica Neue"/>
              </a:rPr>
              <a:t>Самая первая ложка была вытесана из камня, была она очень тяжелая и неровная. </a:t>
            </a:r>
          </a:p>
          <a:p>
            <a:pPr algn="ctr"/>
            <a:r>
              <a:rPr lang="ru-RU" sz="2400" b="1" i="0" dirty="0" smtClean="0">
                <a:solidFill>
                  <a:srgbClr val="000000"/>
                </a:solidFill>
                <a:effectLst/>
                <a:latin typeface="Helvetica Neue"/>
              </a:rPr>
              <a:t>Затем человек придумал смастерить ложку из кости животного, она была удобнее, легче, более гладкая, чем предшественница. И во время еды ложка из кости не обжигала губы, как каменная ложка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Helvetica Neue"/>
              </a:rPr>
              <a:t>.</a:t>
            </a:r>
            <a:endParaRPr lang="ru-RU" sz="2400" dirty="0"/>
          </a:p>
        </p:txBody>
      </p:sp>
      <p:pic>
        <p:nvPicPr>
          <p:cNvPr id="7" name="Рисунок 6" descr="http://ped-kopilka.ru/upload/blogs/17838_23f3d4a258855e6ef75e267f964a63af.jp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945" y="645226"/>
            <a:ext cx="6761019" cy="5644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056851" y="-8931"/>
            <a:ext cx="60782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5400" b="1" i="1" dirty="0" smtClean="0">
                <a:solidFill>
                  <a:srgbClr val="C5000B"/>
                </a:solidFill>
              </a:rPr>
              <a:t>Каменная ложка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14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37260" y="0"/>
            <a:ext cx="671748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4800" b="1" i="1" dirty="0">
                <a:solidFill>
                  <a:schemeClr val="accent4">
                    <a:lumMod val="50000"/>
                  </a:schemeClr>
                </a:solidFill>
              </a:rPr>
              <a:t>Первые ложки из глины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6474" y="1136071"/>
            <a:ext cx="6018799" cy="38238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Рисунок 4" descr="http://www.silvery.com.ua/img/silver_spoon/antique_clay_spoons.gif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303" t="7475" b="4445"/>
          <a:stretch/>
        </p:blipFill>
        <p:spPr bwMode="auto">
          <a:xfrm>
            <a:off x="6165273" y="1316182"/>
            <a:ext cx="5583382" cy="4564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912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968836" y="1194183"/>
            <a:ext cx="52231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000000"/>
                </a:solidFill>
                <a:effectLst/>
                <a:latin typeface="Helvetica Neue"/>
              </a:rPr>
              <a:t>       Прошло еще много лет, и человек сделал деревянную ложку, он решил, что она будет удобнее. </a:t>
            </a:r>
          </a:p>
          <a:p>
            <a:r>
              <a:rPr lang="ru-RU" sz="2400" b="1" i="0" dirty="0" smtClean="0">
                <a:solidFill>
                  <a:srgbClr val="000000"/>
                </a:solidFill>
                <a:effectLst/>
                <a:latin typeface="Helvetica Neue"/>
              </a:rPr>
              <a:t>       Липа оказалась самым подходящим деревом для изготовления ложки. Ложка получилась на славу – красивая, легкая, и что важно не нагревалась от горячей пищи.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      </a:t>
            </a:r>
            <a:r>
              <a:rPr lang="ru-RU" sz="2400" b="1" i="0" dirty="0" smtClean="0">
                <a:solidFill>
                  <a:srgbClr val="000000"/>
                </a:solidFill>
                <a:effectLst/>
                <a:latin typeface="Helvetica Neue"/>
              </a:rPr>
              <a:t>Русские простые люди с давних пор ели кашу и щи деревянными ложками.</a:t>
            </a:r>
            <a:endParaRPr lang="ru-RU" sz="2400" b="1" dirty="0"/>
          </a:p>
        </p:txBody>
      </p:sp>
      <p:pic>
        <p:nvPicPr>
          <p:cNvPr id="5" name="Рисунок 4" descr="http://ped-kopilka.ru/upload/blogs/17838_0116da360a31c20680fd83643acddd36.jp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" y="1620982"/>
            <a:ext cx="6632864" cy="3089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4649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46218" y="0"/>
            <a:ext cx="68995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4400" b="1" i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MS Gothic" panose="020B0609070205080204" pitchFamily="49" charset="-128"/>
              </a:rPr>
              <a:t>На Руси ложки стали делать из </a:t>
            </a:r>
            <a:r>
              <a:rPr lang="ru-RU" altLang="ru-RU" sz="4400" b="1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MS Gothic" panose="020B0609070205080204" pitchFamily="49" charset="-128"/>
              </a:rPr>
              <a:t>дерева</a:t>
            </a:r>
            <a:endParaRPr lang="ru-RU" altLang="ru-RU" sz="4400" b="1" i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ea typeface="MS Gothic" panose="020B0609070205080204" pitchFamily="49" charset="-128"/>
            </a:endParaRPr>
          </a:p>
        </p:txBody>
      </p:sp>
      <p:pic>
        <p:nvPicPr>
          <p:cNvPr id="5" name="Рисунок 4" descr="ÐÐ°ÑÑÐ¸Ð½ÐºÐ¸ Ð¿Ð¾ Ð·Ð°Ð¿ÑÐ¾ÑÑ Ð»Ð¾Ð¶ÐºÐ¸ Ð¸Ð· Ð´ÐµÑÐµÐ²Ð° Ð½Ð° ÑÑÑÐ¸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0036" y="1446550"/>
            <a:ext cx="9531928" cy="4779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455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6982" y="2417"/>
            <a:ext cx="1192876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MS Gothic" panose="020B0609070205080204" pitchFamily="49" charset="-128"/>
              </a:rPr>
              <a:t>Столетние фотографии </a:t>
            </a:r>
          </a:p>
          <a:p>
            <a:pPr algn="ctr"/>
            <a:r>
              <a:rPr lang="ru-RU" altLang="ru-RU" sz="4000" b="1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MS Gothic" panose="020B0609070205080204" pitchFamily="49" charset="-128"/>
              </a:rPr>
              <a:t>Ложкари в Семеновском уезде </a:t>
            </a:r>
            <a:endParaRPr lang="ru-RU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" name="Рисунок 5" descr="http://ruvera.ru/data/img/content/1438079299.4438russkaya_derevyannaya_lojka_1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2683" y="1325856"/>
            <a:ext cx="4957359" cy="5378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5884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378</Words>
  <Application>Microsoft Office PowerPoint</Application>
  <PresentationFormat>Широкоэкранный</PresentationFormat>
  <Paragraphs>41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5" baseType="lpstr">
      <vt:lpstr>MS Gothic</vt:lpstr>
      <vt:lpstr>AR BERKLEY</vt:lpstr>
      <vt:lpstr>Arial</vt:lpstr>
      <vt:lpstr>Calibri</vt:lpstr>
      <vt:lpstr>Calibri Light</vt:lpstr>
      <vt:lpstr>Helvetica Neue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Acer</cp:lastModifiedBy>
  <cp:revision>29</cp:revision>
  <dcterms:created xsi:type="dcterms:W3CDTF">2019-01-28T09:47:21Z</dcterms:created>
  <dcterms:modified xsi:type="dcterms:W3CDTF">2019-10-19T10:45:32Z</dcterms:modified>
</cp:coreProperties>
</file>