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0" r:id="rId3"/>
    <p:sldId id="256" r:id="rId4"/>
    <p:sldId id="277" r:id="rId5"/>
    <p:sldId id="257" r:id="rId6"/>
    <p:sldId id="286" r:id="rId7"/>
    <p:sldId id="278" r:id="rId8"/>
    <p:sldId id="279" r:id="rId9"/>
    <p:sldId id="280" r:id="rId10"/>
    <p:sldId id="281" r:id="rId11"/>
    <p:sldId id="284" r:id="rId12"/>
    <p:sldId id="258" r:id="rId13"/>
    <p:sldId id="287" r:id="rId14"/>
    <p:sldId id="290" r:id="rId15"/>
    <p:sldId id="285" r:id="rId16"/>
    <p:sldId id="272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EF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DB48A-34F8-4CD7-8881-4BD9691620A0}" type="datetimeFigureOut">
              <a:rPr lang="ru-RU" smtClean="0"/>
              <a:t>19.10.2019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BD727-1BFD-405F-94C8-441F27BF4C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741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DB48A-34F8-4CD7-8881-4BD9691620A0}" type="datetimeFigureOut">
              <a:rPr lang="ru-RU" smtClean="0"/>
              <a:t>19.10.2019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BD727-1BFD-405F-94C8-441F27BF4C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38645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DB48A-34F8-4CD7-8881-4BD9691620A0}" type="datetimeFigureOut">
              <a:rPr lang="ru-RU" smtClean="0"/>
              <a:t>19.10.2019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BD727-1BFD-405F-94C8-441F27BF4C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54429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DB48A-34F8-4CD7-8881-4BD9691620A0}" type="datetimeFigureOut">
              <a:rPr lang="ru-RU" smtClean="0"/>
              <a:t>19.10.2019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BD727-1BFD-405F-94C8-441F27BF4C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2707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DB48A-34F8-4CD7-8881-4BD9691620A0}" type="datetimeFigureOut">
              <a:rPr lang="ru-RU" smtClean="0"/>
              <a:t>19.10.2019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BD727-1BFD-405F-94C8-441F27BF4C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49266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DB48A-34F8-4CD7-8881-4BD9691620A0}" type="datetimeFigureOut">
              <a:rPr lang="ru-RU" smtClean="0"/>
              <a:t>19.10.2019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BD727-1BFD-405F-94C8-441F27BF4C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51782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DB48A-34F8-4CD7-8881-4BD9691620A0}" type="datetimeFigureOut">
              <a:rPr lang="ru-RU" smtClean="0"/>
              <a:t>19.10.2019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BD727-1BFD-405F-94C8-441F27BF4C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51962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DB48A-34F8-4CD7-8881-4BD9691620A0}" type="datetimeFigureOut">
              <a:rPr lang="ru-RU" smtClean="0"/>
              <a:t>19.10.2019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BD727-1BFD-405F-94C8-441F27BF4C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13977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DB48A-34F8-4CD7-8881-4BD9691620A0}" type="datetimeFigureOut">
              <a:rPr lang="ru-RU" smtClean="0"/>
              <a:t>19.10.2019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BD727-1BFD-405F-94C8-441F27BF4C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1206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DB48A-34F8-4CD7-8881-4BD9691620A0}" type="datetimeFigureOut">
              <a:rPr lang="ru-RU" smtClean="0"/>
              <a:t>19.10.2019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BD727-1BFD-405F-94C8-441F27BF4C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546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DB48A-34F8-4CD7-8881-4BD9691620A0}" type="datetimeFigureOut">
              <a:rPr lang="ru-RU" smtClean="0"/>
              <a:t>19.10.2019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BD727-1BFD-405F-94C8-441F27BF4C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88875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0DB48A-34F8-4CD7-8881-4BD9691620A0}" type="datetimeFigureOut">
              <a:rPr lang="ru-RU" smtClean="0"/>
              <a:t>19.10.2019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3BD727-1BFD-405F-94C8-441F27BF4C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026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62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3027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5366"/>
            <a:ext cx="12192000" cy="686336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581400" y="4862945"/>
            <a:ext cx="4828310" cy="1815882"/>
          </a:xfrm>
          <a:prstGeom prst="rect">
            <a:avLst/>
          </a:prstGeom>
          <a:ln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FFFF00"/>
                </a:solidFill>
              </a:rPr>
              <a:t>На обед идем мы дружно,</a:t>
            </a:r>
          </a:p>
          <a:p>
            <a:r>
              <a:rPr lang="ru-RU" sz="2800" b="1" i="1" dirty="0" smtClean="0">
                <a:solidFill>
                  <a:srgbClr val="FFFF00"/>
                </a:solidFill>
              </a:rPr>
              <a:t>Подкрепиться очень нужно.</a:t>
            </a:r>
          </a:p>
          <a:p>
            <a:r>
              <a:rPr lang="ru-RU" sz="2800" b="1" i="1" dirty="0" smtClean="0">
                <a:solidFill>
                  <a:srgbClr val="FFFF00"/>
                </a:solidFill>
              </a:rPr>
              <a:t>Супчик вкусный и котлетки</a:t>
            </a:r>
          </a:p>
          <a:p>
            <a:r>
              <a:rPr lang="ru-RU" sz="2800" b="1" i="1" dirty="0" smtClean="0">
                <a:solidFill>
                  <a:srgbClr val="FFFF00"/>
                </a:solidFill>
              </a:rPr>
              <a:t>Очень любят наши детки.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35628" y="111771"/>
            <a:ext cx="9919854" cy="45720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06468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5366"/>
            <a:ext cx="12192000" cy="686336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234878" y="584628"/>
            <a:ext cx="3691187" cy="2585323"/>
          </a:xfrm>
          <a:prstGeom prst="rect">
            <a:avLst/>
          </a:prstGeom>
          <a:ln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solidFill>
                  <a:srgbClr val="FFFF00"/>
                </a:solidFill>
              </a:rPr>
              <a:t>Полдник, игры, книжки, сказки…</a:t>
            </a:r>
          </a:p>
          <a:p>
            <a:r>
              <a:rPr lang="ru-RU" sz="3600" b="1" i="1" dirty="0" smtClean="0">
                <a:solidFill>
                  <a:srgbClr val="FFFF00"/>
                </a:solidFill>
              </a:rPr>
              <a:t>Не сомкнуть им больше глазки!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567503"/>
            <a:ext cx="6167277" cy="29969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1467" y="277006"/>
            <a:ext cx="5088003" cy="29969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31293" y="3760699"/>
            <a:ext cx="4696691" cy="29084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02319" y="-110837"/>
            <a:ext cx="3332559" cy="39762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1197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2458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12473" y="322727"/>
            <a:ext cx="8077201" cy="61791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46291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2458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67345" y="709161"/>
            <a:ext cx="8686800" cy="54062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92759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 rot="706743">
            <a:off x="6348828" y="804566"/>
            <a:ext cx="4113046" cy="4801314"/>
          </a:xfrm>
          <a:prstGeom prst="rect">
            <a:avLst/>
          </a:prstGeom>
          <a:ln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002060"/>
                </a:solidFill>
              </a:rPr>
              <a:t>Не знакома детям лень –</a:t>
            </a:r>
          </a:p>
          <a:p>
            <a:pPr algn="ctr"/>
            <a:r>
              <a:rPr lang="ru-RU" sz="3600" b="1" i="1" dirty="0" smtClean="0">
                <a:solidFill>
                  <a:srgbClr val="002060"/>
                </a:solidFill>
              </a:rPr>
              <a:t>Смех и радость целый день!</a:t>
            </a:r>
          </a:p>
          <a:p>
            <a:pPr algn="ctr"/>
            <a:r>
              <a:rPr lang="ru-RU" sz="3600" b="1" i="1" dirty="0" smtClean="0">
                <a:solidFill>
                  <a:srgbClr val="002060"/>
                </a:solidFill>
              </a:rPr>
              <a:t>День за днем проходит так, </a:t>
            </a:r>
          </a:p>
          <a:p>
            <a:pPr algn="ctr"/>
            <a:r>
              <a:rPr lang="ru-RU" sz="3600" b="1" i="1" dirty="0" smtClean="0">
                <a:solidFill>
                  <a:srgbClr val="002060"/>
                </a:solidFill>
              </a:rPr>
              <a:t>А по-другому в Островке – никак!</a:t>
            </a:r>
          </a:p>
          <a:p>
            <a:endParaRPr lang="ru-RU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5890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6336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311143" y="4727652"/>
            <a:ext cx="6190283" cy="2339102"/>
          </a:xfrm>
          <a:prstGeom prst="rect">
            <a:avLst/>
          </a:prstGeom>
          <a:ln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FFFF00"/>
                </a:solidFill>
              </a:rPr>
              <a:t>Что-то стало очень грустно,</a:t>
            </a:r>
          </a:p>
          <a:p>
            <a:r>
              <a:rPr lang="ru-RU" sz="3200" b="1" i="1" dirty="0" smtClean="0">
                <a:solidFill>
                  <a:srgbClr val="FFFF00"/>
                </a:solidFill>
              </a:rPr>
              <a:t>А в саду вдруг пусто-пусто.</a:t>
            </a:r>
          </a:p>
          <a:p>
            <a:r>
              <a:rPr lang="ru-RU" sz="3200" b="1" i="1" dirty="0" smtClean="0">
                <a:solidFill>
                  <a:srgbClr val="FFFF00"/>
                </a:solidFill>
              </a:rPr>
              <a:t>Садик деток провожает, </a:t>
            </a:r>
          </a:p>
          <a:p>
            <a:r>
              <a:rPr lang="ru-RU" sz="3200" b="1" i="1" dirty="0" smtClean="0">
                <a:solidFill>
                  <a:srgbClr val="FFFF00"/>
                </a:solidFill>
              </a:rPr>
              <a:t>И до завтра замолкает.</a:t>
            </a:r>
          </a:p>
          <a:p>
            <a:endParaRPr lang="ru-RU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50595" y="0"/>
            <a:ext cx="7350831" cy="48010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38784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47164" y="886690"/>
            <a:ext cx="5444836" cy="5472545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04706" y="886690"/>
            <a:ext cx="6622473" cy="3631763"/>
          </a:xfrm>
          <a:prstGeom prst="rect">
            <a:avLst/>
          </a:prstGeom>
          <a:solidFill>
            <a:srgbClr val="0070C0"/>
          </a:solidFill>
          <a:ln>
            <a:solidFill>
              <a:srgbClr val="00B0F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  <a:reflection blurRad="6350" stA="50000" endA="300" endPos="55500" dist="101600" dir="5400000" sy="-100000" algn="bl" rotWithShape="0"/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algn="ctr"/>
            <a:r>
              <a:rPr lang="ru-RU" sz="115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 новых встреч!!!</a:t>
            </a:r>
            <a:endParaRPr lang="ru-RU" sz="11500" b="1" i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0234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 rot="471284">
            <a:off x="6162765" y="625020"/>
            <a:ext cx="4620929" cy="37032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4000" b="1" i="1" kern="50" dirty="0" smtClean="0">
                <a:solidFill>
                  <a:srgbClr val="002060"/>
                </a:solidFill>
                <a:latin typeface="Times New Roman" panose="02020603050405020304" pitchFamily="18" charset="0"/>
                <a:ea typeface="Lucida Sans Unicode" panose="020B0602030504020204" pitchFamily="34" charset="0"/>
                <a:cs typeface="Times New Roman" panose="02020603050405020304" pitchFamily="18" charset="0"/>
              </a:rPr>
              <a:t>Один </a:t>
            </a:r>
            <a:r>
              <a:rPr lang="ru-RU" sz="4000" b="1" i="1" kern="50" dirty="0">
                <a:solidFill>
                  <a:srgbClr val="002060"/>
                </a:solidFill>
                <a:latin typeface="Times New Roman" panose="02020603050405020304" pitchFamily="18" charset="0"/>
                <a:ea typeface="Lucida Sans Unicode" panose="020B0602030504020204" pitchFamily="34" charset="0"/>
                <a:cs typeface="Times New Roman" panose="02020603050405020304" pitchFamily="18" charset="0"/>
              </a:rPr>
              <a:t>день </a:t>
            </a:r>
            <a:endParaRPr lang="ru-RU" sz="4000" b="1" i="1" kern="50" dirty="0" smtClean="0">
              <a:solidFill>
                <a:srgbClr val="002060"/>
              </a:solidFill>
              <a:latin typeface="Times New Roman" panose="02020603050405020304" pitchFamily="18" charset="0"/>
              <a:ea typeface="Lucida Sans Unicode" panose="020B060203050402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4000" b="1" i="1" kern="50" dirty="0" smtClean="0">
                <a:solidFill>
                  <a:srgbClr val="002060"/>
                </a:solidFill>
                <a:latin typeface="Times New Roman" panose="02020603050405020304" pitchFamily="18" charset="0"/>
                <a:ea typeface="Lucida Sans Unicode" panose="020B0602030504020204" pitchFamily="34" charset="0"/>
                <a:cs typeface="Times New Roman" panose="02020603050405020304" pitchFamily="18" charset="0"/>
              </a:rPr>
              <a:t>из </a:t>
            </a:r>
            <a:r>
              <a:rPr lang="ru-RU" sz="4000" b="1" i="1" kern="50" dirty="0">
                <a:solidFill>
                  <a:srgbClr val="002060"/>
                </a:solidFill>
                <a:latin typeface="Times New Roman" panose="02020603050405020304" pitchFamily="18" charset="0"/>
                <a:ea typeface="Lucida Sans Unicode" panose="020B0602030504020204" pitchFamily="34" charset="0"/>
                <a:cs typeface="Times New Roman" panose="02020603050405020304" pitchFamily="18" charset="0"/>
              </a:rPr>
              <a:t>жизни воспитанников старшей группы «Золотая рыбка»</a:t>
            </a:r>
          </a:p>
        </p:txBody>
      </p:sp>
    </p:spTree>
    <p:extLst>
      <p:ext uri="{BB962C8B-B14F-4D97-AF65-F5344CB8AC3E}">
        <p14:creationId xmlns:p14="http://schemas.microsoft.com/office/powerpoint/2010/main" val="467925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3947" y="0"/>
            <a:ext cx="12192000" cy="686336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64687" y="-97727"/>
            <a:ext cx="6234730" cy="407205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2770815" y="3835787"/>
            <a:ext cx="6622473" cy="2308324"/>
          </a:xfrm>
          <a:prstGeom prst="rect">
            <a:avLst/>
          </a:prstGeom>
          <a:solidFill>
            <a:srgbClr val="0070C0"/>
          </a:solidFill>
          <a:ln>
            <a:solidFill>
              <a:srgbClr val="00B0F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  <a:reflection blurRad="6350" stA="50000" endA="300" endPos="55500" dist="101600" dir="5400000" sy="-100000" algn="bl" rotWithShape="0"/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r>
              <a:rPr lang="ru-RU" sz="3600" b="1" i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сад – это мой дом,</a:t>
            </a:r>
          </a:p>
          <a:p>
            <a:r>
              <a:rPr lang="ru-RU" sz="3600" b="1" i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 тепло, уютно в нем.</a:t>
            </a:r>
          </a:p>
          <a:p>
            <a:r>
              <a:rPr lang="ru-RU" sz="3600" b="1" i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солнышко взойдет,</a:t>
            </a:r>
          </a:p>
          <a:p>
            <a:r>
              <a:rPr lang="ru-RU" sz="3600" b="1" i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Радость в «Островок» идет.</a:t>
            </a:r>
          </a:p>
        </p:txBody>
      </p:sp>
    </p:spTree>
    <p:extLst>
      <p:ext uri="{BB962C8B-B14F-4D97-AF65-F5344CB8AC3E}">
        <p14:creationId xmlns:p14="http://schemas.microsoft.com/office/powerpoint/2010/main" val="1497544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71421">
            <a:off x="4271720" y="578624"/>
            <a:ext cx="7654971" cy="5351922"/>
          </a:xfrm>
          <a:prstGeom prst="rect">
            <a:avLst/>
          </a:prstGeom>
        </p:spPr>
      </p:pic>
      <p:sp>
        <p:nvSpPr>
          <p:cNvPr id="7" name="Горизонтальный свиток 6"/>
          <p:cNvSpPr/>
          <p:nvPr/>
        </p:nvSpPr>
        <p:spPr>
          <a:xfrm rot="636916">
            <a:off x="374755" y="-180109"/>
            <a:ext cx="3853732" cy="7218218"/>
          </a:xfrm>
          <a:prstGeom prst="horizontalScroll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32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Радость- это дети наши:</a:t>
            </a:r>
          </a:p>
          <a:p>
            <a:r>
              <a:rPr lang="ru-RU" sz="32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Кати, Саши, Даниилы,</a:t>
            </a:r>
          </a:p>
          <a:p>
            <a:r>
              <a:rPr lang="ru-RU" sz="32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еще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Роман, Матвей, Биктимер, Филипп и Лиза, Денис, Костя</a:t>
            </a:r>
            <a:r>
              <a:rPr lang="ru-RU" sz="32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Поля, Настя</a:t>
            </a:r>
            <a:r>
              <a:rPr lang="ru-RU" sz="32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конечно - Вика.</a:t>
            </a:r>
            <a:endParaRPr lang="ru-RU" sz="32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3112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5366"/>
            <a:ext cx="12192000" cy="686336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532907" y="4798000"/>
            <a:ext cx="4627419" cy="1815882"/>
          </a:xfrm>
          <a:prstGeom prst="rect">
            <a:avLst/>
          </a:prstGeom>
          <a:ln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800" b="1" i="1" kern="50" dirty="0">
                <a:solidFill>
                  <a:srgbClr val="FFFF00"/>
                </a:solidFill>
                <a:latin typeface="Times New Roman" panose="02020603050405020304" pitchFamily="18" charset="0"/>
                <a:ea typeface="Lucida Sans Unicode" panose="020B0602030504020204" pitchFamily="34" charset="0"/>
                <a:cs typeface="Times New Roman" panose="02020603050405020304" pitchFamily="18" charset="0"/>
              </a:rPr>
              <a:t>Начинаем день с зарядки,</a:t>
            </a:r>
            <a:endParaRPr lang="ru-RU" b="1" i="1" kern="50" dirty="0" smtClean="0">
              <a:solidFill>
                <a:srgbClr val="FFFF00"/>
              </a:solidFill>
              <a:effectLst/>
              <a:latin typeface="Times New Roman" panose="02020603050405020304" pitchFamily="18" charset="0"/>
              <a:ea typeface="Lucida Sans Unicode" panose="020B060203050402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800" b="1" i="1" kern="50" dirty="0">
                <a:solidFill>
                  <a:srgbClr val="FFFF00"/>
                </a:solidFill>
                <a:latin typeface="Times New Roman" panose="02020603050405020304" pitchFamily="18" charset="0"/>
                <a:ea typeface="Lucida Sans Unicode" panose="020B0602030504020204" pitchFamily="34" charset="0"/>
                <a:cs typeface="Times New Roman" panose="02020603050405020304" pitchFamily="18" charset="0"/>
              </a:rPr>
              <a:t>Чтобы было все в порядке.</a:t>
            </a:r>
            <a:endParaRPr lang="ru-RU" b="1" i="1" kern="50" dirty="0" smtClean="0">
              <a:solidFill>
                <a:srgbClr val="FFFF00"/>
              </a:solidFill>
              <a:effectLst/>
              <a:latin typeface="Times New Roman" panose="02020603050405020304" pitchFamily="18" charset="0"/>
              <a:ea typeface="Lucida Sans Unicode" panose="020B060203050402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800" b="1" i="1" kern="50" dirty="0">
                <a:solidFill>
                  <a:srgbClr val="FFFF00"/>
                </a:solidFill>
                <a:latin typeface="Times New Roman" panose="02020603050405020304" pitchFamily="18" charset="0"/>
                <a:ea typeface="Lucida Sans Unicode" panose="020B0602030504020204" pitchFamily="34" charset="0"/>
                <a:cs typeface="Times New Roman" panose="02020603050405020304" pitchFamily="18" charset="0"/>
              </a:rPr>
              <a:t>«Не ленись и не зевай!</a:t>
            </a:r>
            <a:endParaRPr lang="ru-RU" b="1" i="1" kern="50" dirty="0" smtClean="0">
              <a:solidFill>
                <a:srgbClr val="FFFF00"/>
              </a:solidFill>
              <a:effectLst/>
              <a:latin typeface="Times New Roman" panose="02020603050405020304" pitchFamily="18" charset="0"/>
              <a:ea typeface="Lucida Sans Unicode" panose="020B060203050402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800" b="1" i="1" kern="50" dirty="0">
                <a:solidFill>
                  <a:srgbClr val="FFFF00"/>
                </a:solidFill>
                <a:latin typeface="Times New Roman" panose="02020603050405020304" pitchFamily="18" charset="0"/>
                <a:ea typeface="Lucida Sans Unicode" panose="020B0602030504020204" pitchFamily="34" charset="0"/>
                <a:cs typeface="Times New Roman" panose="02020603050405020304" pitchFamily="18" charset="0"/>
              </a:rPr>
              <a:t>Руки, ноги поднимай!»</a:t>
            </a:r>
            <a:endParaRPr lang="ru-RU" b="1" i="1" kern="50" dirty="0">
              <a:solidFill>
                <a:srgbClr val="FFFF00"/>
              </a:solidFill>
              <a:effectLst/>
              <a:latin typeface="Times New Roman" panose="02020603050405020304" pitchFamily="18" charset="0"/>
              <a:ea typeface="Lucida Sans Unicode" panose="020B0602030504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2054" y="152399"/>
            <a:ext cx="10487891" cy="48118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60912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12192000" cy="686336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442852" y="4591339"/>
            <a:ext cx="5306293" cy="2062103"/>
          </a:xfrm>
          <a:prstGeom prst="rect">
            <a:avLst/>
          </a:prstGeom>
          <a:ln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3200" b="1" i="1" kern="50" dirty="0" smtClean="0">
                <a:solidFill>
                  <a:srgbClr val="FFFF00"/>
                </a:solidFill>
                <a:latin typeface="Times New Roman" panose="02020603050405020304" pitchFamily="18" charset="0"/>
                <a:ea typeface="Lucida Sans Unicode" panose="020B0602030504020204" pitchFamily="34" charset="0"/>
                <a:cs typeface="Times New Roman" panose="02020603050405020304" pitchFamily="18" charset="0"/>
              </a:rPr>
              <a:t>Нужно мыться непременно</a:t>
            </a:r>
          </a:p>
          <a:p>
            <a:pPr>
              <a:spcAft>
                <a:spcPts val="0"/>
              </a:spcAft>
            </a:pPr>
            <a:r>
              <a:rPr lang="ru-RU" sz="3200" b="1" i="1" kern="50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Lucida Sans Unicode" panose="020B0602030504020204" pitchFamily="34" charset="0"/>
                <a:cs typeface="Times New Roman" panose="02020603050405020304" pitchFamily="18" charset="0"/>
              </a:rPr>
              <a:t>Утром вечером и днем,</a:t>
            </a:r>
          </a:p>
          <a:p>
            <a:pPr>
              <a:spcAft>
                <a:spcPts val="0"/>
              </a:spcAft>
            </a:pPr>
            <a:r>
              <a:rPr lang="ru-RU" sz="3200" b="1" i="1" kern="50" dirty="0" smtClean="0">
                <a:solidFill>
                  <a:srgbClr val="FFFF00"/>
                </a:solidFill>
                <a:latin typeface="Times New Roman" panose="02020603050405020304" pitchFamily="18" charset="0"/>
                <a:ea typeface="Lucida Sans Unicode" panose="020B0602030504020204" pitchFamily="34" charset="0"/>
                <a:cs typeface="Times New Roman" panose="02020603050405020304" pitchFamily="18" charset="0"/>
              </a:rPr>
              <a:t>Перед каждою едой, </a:t>
            </a:r>
          </a:p>
          <a:p>
            <a:pPr>
              <a:spcAft>
                <a:spcPts val="0"/>
              </a:spcAft>
            </a:pPr>
            <a:r>
              <a:rPr lang="ru-RU" sz="3200" b="1" i="1" kern="50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Lucida Sans Unicode" panose="020B0602030504020204" pitchFamily="34" charset="0"/>
                <a:cs typeface="Times New Roman" panose="02020603050405020304" pitchFamily="18" charset="0"/>
              </a:rPr>
              <a:t>После сна и перед сном.</a:t>
            </a:r>
            <a:endParaRPr lang="ru-RU" sz="2000" b="1" i="1" kern="50" dirty="0">
              <a:solidFill>
                <a:srgbClr val="FFFF00"/>
              </a:solidFill>
              <a:effectLst/>
              <a:latin typeface="Times New Roman" panose="02020603050405020304" pitchFamily="18" charset="0"/>
              <a:ea typeface="Lucida Sans Unicode" panose="020B0602030504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40972" y="0"/>
            <a:ext cx="7710055" cy="47575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28491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5366"/>
            <a:ext cx="12192000" cy="686336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387435" y="5086833"/>
            <a:ext cx="5417129" cy="1815882"/>
          </a:xfrm>
          <a:prstGeom prst="rect">
            <a:avLst/>
          </a:prstGeom>
          <a:ln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FFFF00"/>
                </a:solidFill>
              </a:rPr>
              <a:t>Время </a:t>
            </a:r>
            <a:r>
              <a:rPr lang="ru-RU" sz="2800" b="1" i="1" dirty="0">
                <a:solidFill>
                  <a:srgbClr val="FFFF00"/>
                </a:solidFill>
              </a:rPr>
              <a:t>завтракать пришло.</a:t>
            </a:r>
          </a:p>
          <a:p>
            <a:r>
              <a:rPr lang="ru-RU" sz="2800" b="1" i="1" dirty="0">
                <a:solidFill>
                  <a:srgbClr val="FFFF00"/>
                </a:solidFill>
              </a:rPr>
              <a:t>«Кушай кашу! Хорошо?!</a:t>
            </a:r>
          </a:p>
          <a:p>
            <a:r>
              <a:rPr lang="ru-RU" sz="2800" b="1" i="1" dirty="0">
                <a:solidFill>
                  <a:srgbClr val="FFFF00"/>
                </a:solidFill>
              </a:rPr>
              <a:t>Вырастешь большой и сильный,</a:t>
            </a:r>
          </a:p>
          <a:p>
            <a:r>
              <a:rPr lang="ru-RU" sz="2800" b="1" i="1" dirty="0">
                <a:solidFill>
                  <a:srgbClr val="FFFF00"/>
                </a:solidFill>
              </a:rPr>
              <a:t>И здоровый, и красивый</a:t>
            </a:r>
            <a:r>
              <a:rPr lang="ru-RU" sz="2800" b="1" i="1" dirty="0" smtClean="0">
                <a:solidFill>
                  <a:srgbClr val="FFFF00"/>
                </a:solidFill>
              </a:rPr>
              <a:t>».</a:t>
            </a:r>
            <a:endParaRPr lang="ru-RU" sz="2800" b="1" i="1" dirty="0">
              <a:solidFill>
                <a:srgbClr val="FFFF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07126" y="0"/>
            <a:ext cx="8977746" cy="51261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38868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5366"/>
            <a:ext cx="12192000" cy="686336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792681" y="4981596"/>
            <a:ext cx="4606638" cy="1815882"/>
          </a:xfrm>
          <a:prstGeom prst="rect">
            <a:avLst/>
          </a:prstGeom>
          <a:ln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FFFF00"/>
                </a:solidFill>
              </a:rPr>
              <a:t>Дальше </a:t>
            </a:r>
            <a:r>
              <a:rPr lang="ru-RU" sz="2800" b="1" i="1" dirty="0">
                <a:solidFill>
                  <a:srgbClr val="FFFF00"/>
                </a:solidFill>
              </a:rPr>
              <a:t>будем заниматься.</a:t>
            </a:r>
          </a:p>
          <a:p>
            <a:r>
              <a:rPr lang="ru-RU" sz="2800" b="1" i="1" dirty="0">
                <a:solidFill>
                  <a:srgbClr val="FFFF00"/>
                </a:solidFill>
              </a:rPr>
              <a:t>И нельзя уж отвлекаться!</a:t>
            </a:r>
          </a:p>
          <a:p>
            <a:r>
              <a:rPr lang="ru-RU" sz="2800" b="1" i="1" dirty="0">
                <a:solidFill>
                  <a:srgbClr val="FFFF00"/>
                </a:solidFill>
              </a:rPr>
              <a:t>Учимся считать, писать,</a:t>
            </a:r>
          </a:p>
          <a:p>
            <a:r>
              <a:rPr lang="ru-RU" sz="2800" b="1" i="1" dirty="0">
                <a:solidFill>
                  <a:srgbClr val="FFFF00"/>
                </a:solidFill>
              </a:rPr>
              <a:t>Рисовать и </a:t>
            </a:r>
            <a:r>
              <a:rPr lang="ru-RU" sz="2800" b="1" i="1" dirty="0" smtClean="0">
                <a:solidFill>
                  <a:srgbClr val="FFFF00"/>
                </a:solidFill>
              </a:rPr>
              <a:t>вырезать.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43890" y="-154018"/>
            <a:ext cx="9725891" cy="50750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44304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5366"/>
            <a:ext cx="12192000" cy="686336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581400" y="4862945"/>
            <a:ext cx="4606638" cy="1815882"/>
          </a:xfrm>
          <a:prstGeom prst="rect">
            <a:avLst/>
          </a:prstGeom>
          <a:ln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FFFF00"/>
                </a:solidFill>
              </a:rPr>
              <a:t>Очень </a:t>
            </a:r>
            <a:r>
              <a:rPr lang="ru-RU" sz="2800" b="1" i="1" dirty="0">
                <a:solidFill>
                  <a:srgbClr val="FFFF00"/>
                </a:solidFill>
              </a:rPr>
              <a:t>рада детвора,</a:t>
            </a:r>
          </a:p>
          <a:p>
            <a:r>
              <a:rPr lang="ru-RU" sz="2800" b="1" i="1" dirty="0">
                <a:solidFill>
                  <a:srgbClr val="FFFF00"/>
                </a:solidFill>
              </a:rPr>
              <a:t>Им гулять пришла пора.</a:t>
            </a:r>
          </a:p>
          <a:p>
            <a:r>
              <a:rPr lang="ru-RU" sz="2800" b="1" i="1" dirty="0">
                <a:solidFill>
                  <a:srgbClr val="FFFF00"/>
                </a:solidFill>
              </a:rPr>
              <a:t>Не скучаем на прогулке –</a:t>
            </a:r>
          </a:p>
          <a:p>
            <a:r>
              <a:rPr lang="ru-RU" sz="2800" b="1" i="1" dirty="0">
                <a:solidFill>
                  <a:srgbClr val="FFFF00"/>
                </a:solidFill>
              </a:rPr>
              <a:t>Лепим куличи и </a:t>
            </a:r>
            <a:r>
              <a:rPr lang="ru-RU" sz="2800" b="1" i="1" dirty="0" smtClean="0">
                <a:solidFill>
                  <a:srgbClr val="FFFF00"/>
                </a:solidFill>
              </a:rPr>
              <a:t>булки</a:t>
            </a:r>
            <a:r>
              <a:rPr lang="ru-RU" dirty="0" smtClean="0">
                <a:solidFill>
                  <a:srgbClr val="FFFF00"/>
                </a:solidFill>
              </a:rPr>
              <a:t>.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42756" y="0"/>
            <a:ext cx="6483926" cy="48629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624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</TotalTime>
  <Words>251</Words>
  <Application>Microsoft Office PowerPoint</Application>
  <PresentationFormat>Широкоэкранный</PresentationFormat>
  <Paragraphs>44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Arial</vt:lpstr>
      <vt:lpstr>Calibri</vt:lpstr>
      <vt:lpstr>Calibri Light</vt:lpstr>
      <vt:lpstr>Lucida Sans Unicode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Acer</dc:creator>
  <cp:lastModifiedBy>Acer</cp:lastModifiedBy>
  <cp:revision>17</cp:revision>
  <dcterms:created xsi:type="dcterms:W3CDTF">2019-05-15T13:03:04Z</dcterms:created>
  <dcterms:modified xsi:type="dcterms:W3CDTF">2019-10-19T11:10:10Z</dcterms:modified>
</cp:coreProperties>
</file>