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5" r:id="rId7"/>
    <p:sldId id="266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06B589-3947-4A45-B81A-F3017D3953A8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430CCD-CA7C-41CE-92A4-8C66576BD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Физическое воспитание дошкольников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92D050"/>
                </a:solidFill>
              </a:rPr>
              <a:t>Правильная организация физического воспитания детей в повседневной жизни обеспечивает выполнение двигательного </a:t>
            </a:r>
            <a:r>
              <a:rPr lang="ru-RU" sz="1800" dirty="0" err="1" smtClean="0">
                <a:solidFill>
                  <a:srgbClr val="92D050"/>
                </a:solidFill>
              </a:rPr>
              <a:t>режима,необходимого</a:t>
            </a:r>
            <a:r>
              <a:rPr lang="ru-RU" sz="1800" dirty="0" smtClean="0">
                <a:solidFill>
                  <a:srgbClr val="92D050"/>
                </a:solidFill>
              </a:rPr>
              <a:t> для  здорового </a:t>
            </a:r>
            <a:r>
              <a:rPr lang="ru-RU" sz="1800" dirty="0" err="1" smtClean="0">
                <a:solidFill>
                  <a:srgbClr val="92D050"/>
                </a:solidFill>
              </a:rPr>
              <a:t>физ-ого</a:t>
            </a:r>
            <a:r>
              <a:rPr lang="ru-RU" sz="1800" dirty="0" smtClean="0">
                <a:solidFill>
                  <a:srgbClr val="92D050"/>
                </a:solidFill>
              </a:rPr>
              <a:t> воспитания  ребёнка и его психики в течении </a:t>
            </a:r>
            <a:r>
              <a:rPr lang="ru-RU" sz="1800" dirty="0" err="1" smtClean="0">
                <a:solidFill>
                  <a:srgbClr val="92D050"/>
                </a:solidFill>
              </a:rPr>
              <a:t>дня.Оздоровительные</a:t>
            </a:r>
            <a:r>
              <a:rPr lang="ru-RU" sz="1800" dirty="0" smtClean="0">
                <a:solidFill>
                  <a:srgbClr val="92D050"/>
                </a:solidFill>
              </a:rPr>
              <a:t> и воспитательно-образовательные задачи программы </a:t>
            </a:r>
            <a:r>
              <a:rPr lang="ru-RU" sz="1800" dirty="0" err="1" smtClean="0">
                <a:solidFill>
                  <a:srgbClr val="92D050"/>
                </a:solidFill>
              </a:rPr>
              <a:t>физ-ого</a:t>
            </a:r>
            <a:r>
              <a:rPr lang="ru-RU" sz="1800" dirty="0" smtClean="0">
                <a:solidFill>
                  <a:srgbClr val="92D050"/>
                </a:solidFill>
              </a:rPr>
              <a:t> воспитания детей осуществляется в различных </a:t>
            </a:r>
            <a:r>
              <a:rPr lang="ru-RU" sz="1800" dirty="0" err="1" smtClean="0">
                <a:solidFill>
                  <a:srgbClr val="92D050"/>
                </a:solidFill>
              </a:rPr>
              <a:t>форах:подвижные</a:t>
            </a:r>
            <a:r>
              <a:rPr lang="ru-RU" sz="1800" dirty="0" smtClean="0">
                <a:solidFill>
                  <a:srgbClr val="92D050"/>
                </a:solidFill>
              </a:rPr>
              <a:t> </a:t>
            </a:r>
            <a:r>
              <a:rPr lang="ru-RU" sz="1800" dirty="0" err="1" smtClean="0">
                <a:solidFill>
                  <a:srgbClr val="92D050"/>
                </a:solidFill>
              </a:rPr>
              <a:t>игры,прогулки,Физкультурные</a:t>
            </a:r>
            <a:r>
              <a:rPr lang="ru-RU" sz="1800" dirty="0" smtClean="0">
                <a:solidFill>
                  <a:srgbClr val="92D050"/>
                </a:solidFill>
              </a:rPr>
              <a:t> занятия, ежедневная </a:t>
            </a:r>
            <a:r>
              <a:rPr lang="ru-RU" sz="1800" dirty="0" err="1" smtClean="0">
                <a:solidFill>
                  <a:srgbClr val="92D050"/>
                </a:solidFill>
              </a:rPr>
              <a:t>гимнастика,туризм</a:t>
            </a:r>
            <a:endParaRPr lang="ru-RU" sz="18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Физическое воспитание детей д.в. Требует сегодня от воспитателей, творческого </a:t>
            </a:r>
            <a:r>
              <a:rPr lang="ru-RU" sz="1400" dirty="0" err="1" smtClean="0">
                <a:solidFill>
                  <a:srgbClr val="002060"/>
                </a:solidFill>
              </a:rPr>
              <a:t>подхода.Ведь</a:t>
            </a:r>
            <a:r>
              <a:rPr lang="ru-RU" sz="1400" dirty="0" smtClean="0">
                <a:solidFill>
                  <a:srgbClr val="002060"/>
                </a:solidFill>
              </a:rPr>
              <a:t> именно в этом возрасте </a:t>
            </a:r>
            <a:r>
              <a:rPr lang="ru-RU" sz="1400" dirty="0" err="1" smtClean="0">
                <a:solidFill>
                  <a:srgbClr val="002060"/>
                </a:solidFill>
              </a:rPr>
              <a:t>осущ-тся</a:t>
            </a:r>
            <a:r>
              <a:rPr lang="ru-RU" sz="1400" dirty="0" smtClean="0">
                <a:solidFill>
                  <a:srgbClr val="002060"/>
                </a:solidFill>
              </a:rPr>
              <a:t> наиболее интенсивный рост и развитие важнейших систем организма и их </a:t>
            </a:r>
            <a:r>
              <a:rPr lang="ru-RU" sz="1400" dirty="0" err="1" smtClean="0">
                <a:solidFill>
                  <a:srgbClr val="002060"/>
                </a:solidFill>
              </a:rPr>
              <a:t>функций,Закладывается</a:t>
            </a:r>
            <a:r>
              <a:rPr lang="ru-RU" sz="1400" dirty="0" smtClean="0">
                <a:solidFill>
                  <a:srgbClr val="002060"/>
                </a:solidFill>
              </a:rPr>
              <a:t> база для всестороннего развития ребенка в первые годы жизни </a:t>
            </a:r>
            <a:r>
              <a:rPr lang="ru-RU" sz="1400" dirty="0" err="1" smtClean="0">
                <a:solidFill>
                  <a:srgbClr val="002060"/>
                </a:solidFill>
              </a:rPr>
              <a:t>явл.ФИЗИЧЕСКОЕ</a:t>
            </a:r>
            <a:r>
              <a:rPr lang="ru-RU" sz="1400" dirty="0" smtClean="0">
                <a:solidFill>
                  <a:srgbClr val="002060"/>
                </a:solidFill>
              </a:rPr>
              <a:t> ВОСПИТАНИЕ</a:t>
            </a: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D:\подг.гр\P11402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643182"/>
            <a:ext cx="3143272" cy="1937550"/>
          </a:xfrm>
          <a:prstGeom prst="rect">
            <a:avLst/>
          </a:prstGeom>
          <a:noFill/>
        </p:spPr>
      </p:pic>
      <p:pic>
        <p:nvPicPr>
          <p:cNvPr id="4099" name="Picture 3" descr="D:\подг.гр\P114049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643182"/>
            <a:ext cx="2995634" cy="19970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92D050"/>
                </a:solidFill>
              </a:rPr>
              <a:t>Подвижные игры как основная двигательная деятельность детей. В течении дня.</a:t>
            </a:r>
            <a:endParaRPr lang="ru-RU" sz="1800" dirty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FFFF"/>
                </a:solidFill>
              </a:rPr>
              <a:t>Подвижные  игры  отличаются от </a:t>
            </a:r>
            <a:r>
              <a:rPr lang="ru-RU" sz="1600" dirty="0" err="1" smtClean="0">
                <a:solidFill>
                  <a:srgbClr val="FFFFFF"/>
                </a:solidFill>
              </a:rPr>
              <a:t>др.физ-их</a:t>
            </a:r>
            <a:r>
              <a:rPr lang="ru-RU" sz="1600" dirty="0" smtClean="0">
                <a:solidFill>
                  <a:srgbClr val="FFFFFF"/>
                </a:solidFill>
              </a:rPr>
              <a:t> упражнений особенностями организации  деятельности занимающихся и </a:t>
            </a:r>
            <a:r>
              <a:rPr lang="ru-RU" sz="1600" dirty="0" err="1" smtClean="0">
                <a:solidFill>
                  <a:srgbClr val="FFFFFF"/>
                </a:solidFill>
              </a:rPr>
              <a:t>руководста</a:t>
            </a:r>
            <a:r>
              <a:rPr lang="ru-RU" sz="1600" dirty="0" smtClean="0">
                <a:solidFill>
                  <a:srgbClr val="FFFFFF"/>
                </a:solidFill>
              </a:rPr>
              <a:t> </a:t>
            </a:r>
            <a:r>
              <a:rPr lang="ru-RU" sz="1600" dirty="0" err="1" smtClean="0">
                <a:solidFill>
                  <a:srgbClr val="FFFFFF"/>
                </a:solidFill>
              </a:rPr>
              <a:t>ею.Подвижные</a:t>
            </a:r>
            <a:r>
              <a:rPr lang="ru-RU" sz="1600" dirty="0" smtClean="0">
                <a:solidFill>
                  <a:srgbClr val="FFFFFF"/>
                </a:solidFill>
              </a:rPr>
              <a:t> игры способствуют всестороннему развитию детей, содействуют оздоровлению </a:t>
            </a:r>
            <a:r>
              <a:rPr lang="ru-RU" sz="1600" dirty="0" err="1" smtClean="0">
                <a:solidFill>
                  <a:srgbClr val="FFFFFF"/>
                </a:solidFill>
              </a:rPr>
              <a:t>организма,обогощают</a:t>
            </a:r>
            <a:r>
              <a:rPr lang="ru-RU" sz="1600" dirty="0" smtClean="0">
                <a:solidFill>
                  <a:srgbClr val="FFFFFF"/>
                </a:solidFill>
              </a:rPr>
              <a:t> жизнь детей новым </a:t>
            </a:r>
            <a:r>
              <a:rPr lang="ru-RU" sz="1600" dirty="0" err="1" smtClean="0">
                <a:solidFill>
                  <a:srgbClr val="FFFFFF"/>
                </a:solidFill>
              </a:rPr>
              <a:t>содержанием,воспитывают</a:t>
            </a:r>
            <a:r>
              <a:rPr lang="ru-RU" sz="1600" dirty="0" smtClean="0">
                <a:solidFill>
                  <a:srgbClr val="FFFFFF"/>
                </a:solidFill>
              </a:rPr>
              <a:t> их </a:t>
            </a:r>
            <a:r>
              <a:rPr lang="ru-RU" sz="1600" dirty="0" err="1" smtClean="0">
                <a:solidFill>
                  <a:srgbClr val="FFFFFF"/>
                </a:solidFill>
              </a:rPr>
              <a:t>чувства,поведение.ориентировку</a:t>
            </a:r>
            <a:r>
              <a:rPr lang="ru-RU" sz="1600" dirty="0" smtClean="0">
                <a:solidFill>
                  <a:srgbClr val="FFFFFF"/>
                </a:solidFill>
              </a:rPr>
              <a:t> в окружающей </a:t>
            </a:r>
            <a:r>
              <a:rPr lang="ru-RU" sz="1600" dirty="0" err="1" smtClean="0">
                <a:solidFill>
                  <a:srgbClr val="FFFFFF"/>
                </a:solidFill>
              </a:rPr>
              <a:t>среде.самостоятельность</a:t>
            </a:r>
            <a:r>
              <a:rPr lang="ru-RU" sz="1600" dirty="0" smtClean="0">
                <a:solidFill>
                  <a:srgbClr val="FFFFFF"/>
                </a:solidFill>
              </a:rPr>
              <a:t> и творческую инициативу </a:t>
            </a:r>
          </a:p>
          <a:p>
            <a:pPr algn="just"/>
            <a:r>
              <a:rPr lang="ru-RU" sz="1600" dirty="0" smtClean="0">
                <a:solidFill>
                  <a:srgbClr val="FFFFFF"/>
                </a:solidFill>
              </a:rPr>
              <a:t> Подвижные игры планируются воспитателем в течении всего дня в соответствии с режимом  в каждой возрастной группе.</a:t>
            </a:r>
            <a:endParaRPr lang="ru-RU" sz="1600" dirty="0">
              <a:solidFill>
                <a:srgbClr val="FFFFFF"/>
              </a:solidFill>
            </a:endParaRPr>
          </a:p>
        </p:txBody>
      </p:sp>
      <p:pic>
        <p:nvPicPr>
          <p:cNvPr id="1026" name="Picture 2" descr="D:\239\S63094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857364"/>
            <a:ext cx="3909490" cy="29321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Программа воспитания предусматривает применение закаливающих процедур во всех возрастных </a:t>
            </a:r>
            <a:r>
              <a:rPr lang="ru-RU" sz="2200" dirty="0" err="1" smtClean="0"/>
              <a:t>группах,начиная</a:t>
            </a:r>
            <a:r>
              <a:rPr lang="ru-RU" sz="2200" dirty="0" smtClean="0"/>
              <a:t> с первого года жизни: определены виды </a:t>
            </a:r>
            <a:r>
              <a:rPr lang="ru-RU" sz="2200" dirty="0" err="1" smtClean="0"/>
              <a:t>закаливания,время</a:t>
            </a:r>
            <a:r>
              <a:rPr lang="ru-RU" sz="2200" dirty="0" smtClean="0"/>
              <a:t> их проведения и продолжительност</a:t>
            </a:r>
            <a:r>
              <a:rPr lang="ru-RU" sz="1400" dirty="0" smtClean="0"/>
              <a:t>ь.</a:t>
            </a:r>
            <a:endParaRPr lang="ru-RU" sz="1400" dirty="0"/>
          </a:p>
        </p:txBody>
      </p:sp>
      <p:pic>
        <p:nvPicPr>
          <p:cNvPr id="2050" name="Picture 2" descr="C:\Users\111\Desktop\коррекция\S63082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348706"/>
            <a:ext cx="3209948" cy="2407461"/>
          </a:xfrm>
          <a:prstGeom prst="rect">
            <a:avLst/>
          </a:prstGeom>
          <a:noFill/>
        </p:spPr>
      </p:pic>
      <p:pic>
        <p:nvPicPr>
          <p:cNvPr id="2051" name="Picture 3" descr="C:\Users\111\Desktop\коррекция\S63082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600200"/>
            <a:ext cx="2864042" cy="381872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Естественные силы природы (</a:t>
            </a:r>
            <a:r>
              <a:rPr lang="ru-RU" sz="1600" dirty="0" err="1" smtClean="0"/>
              <a:t>солнце,возду,вода</a:t>
            </a:r>
            <a:r>
              <a:rPr lang="ru-RU" sz="1600" dirty="0" smtClean="0"/>
              <a:t>) являются важным средством укрепления здоровья </a:t>
            </a:r>
            <a:r>
              <a:rPr lang="ru-RU" sz="1600" dirty="0" err="1" smtClean="0"/>
              <a:t>ребенка,а</a:t>
            </a:r>
            <a:r>
              <a:rPr lang="ru-RU" sz="1600" dirty="0" smtClean="0"/>
              <a:t> так же повышения </a:t>
            </a:r>
            <a:r>
              <a:rPr lang="ru-RU" sz="1600" dirty="0" err="1" smtClean="0"/>
              <a:t>работоспособности.Вода</a:t>
            </a:r>
            <a:r>
              <a:rPr lang="ru-RU" sz="1600" dirty="0" smtClean="0"/>
              <a:t> очищает </a:t>
            </a:r>
            <a:r>
              <a:rPr lang="ru-RU" sz="1600" dirty="0" err="1" smtClean="0"/>
              <a:t>кожу,лучи</a:t>
            </a:r>
            <a:r>
              <a:rPr lang="ru-RU" sz="1600" dirty="0" smtClean="0"/>
              <a:t> убивают различные </a:t>
            </a:r>
            <a:r>
              <a:rPr lang="ru-RU" sz="1600" dirty="0" err="1" smtClean="0"/>
              <a:t>микробы,обогощает</a:t>
            </a:r>
            <a:r>
              <a:rPr lang="ru-RU" sz="1600" dirty="0" smtClean="0"/>
              <a:t> кровь кислородом.</a:t>
            </a:r>
            <a:endParaRPr lang="ru-RU" sz="1600" dirty="0"/>
          </a:p>
        </p:txBody>
      </p:sp>
      <p:pic>
        <p:nvPicPr>
          <p:cNvPr id="4098" name="Picture 2" descr="D:\развлечения\S63084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43116"/>
            <a:ext cx="2678651" cy="2008988"/>
          </a:xfrm>
          <a:prstGeom prst="rect">
            <a:avLst/>
          </a:prstGeom>
          <a:noFill/>
        </p:spPr>
      </p:pic>
      <p:pic>
        <p:nvPicPr>
          <p:cNvPr id="4099" name="Picture 3" descr="D:\развлечения\S63085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000504"/>
            <a:ext cx="2686040" cy="201453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Физические </a:t>
            </a:r>
            <a:r>
              <a:rPr lang="ru-RU" sz="1800" dirty="0" err="1" smtClean="0"/>
              <a:t>упражнения.-основное</a:t>
            </a:r>
            <a:r>
              <a:rPr lang="ru-RU" sz="1800" dirty="0" smtClean="0"/>
              <a:t> </a:t>
            </a:r>
            <a:r>
              <a:rPr lang="ru-RU" sz="1800" dirty="0" err="1" smtClean="0"/>
              <a:t>спецефическое</a:t>
            </a:r>
            <a:r>
              <a:rPr lang="ru-RU" sz="1800" dirty="0" smtClean="0"/>
              <a:t> средство </a:t>
            </a:r>
            <a:r>
              <a:rPr lang="ru-RU" sz="1800" dirty="0" err="1" smtClean="0"/>
              <a:t>физ-ого</a:t>
            </a:r>
            <a:r>
              <a:rPr lang="ru-RU" sz="1800" dirty="0" smtClean="0"/>
              <a:t> воспитания.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7" y="1484784"/>
            <a:ext cx="3168352" cy="4890195"/>
          </a:xfrm>
        </p:spPr>
        <p:txBody>
          <a:bodyPr/>
          <a:lstStyle/>
          <a:p>
            <a:r>
              <a:rPr lang="ru-RU" sz="1800" dirty="0" smtClean="0"/>
              <a:t>Это двигательные </a:t>
            </a:r>
            <a:r>
              <a:rPr lang="ru-RU" sz="1800" dirty="0" err="1" smtClean="0"/>
              <a:t>действия,а</a:t>
            </a:r>
            <a:r>
              <a:rPr lang="ru-RU" sz="1800" dirty="0" smtClean="0"/>
              <a:t> так же сложные виды двигательной </a:t>
            </a:r>
            <a:r>
              <a:rPr lang="ru-RU" sz="1800" dirty="0" err="1" smtClean="0"/>
              <a:t>деятельности.отобранные</a:t>
            </a:r>
            <a:r>
              <a:rPr lang="ru-RU" sz="1800" dirty="0" smtClean="0"/>
              <a:t> для решения задач </a:t>
            </a:r>
            <a:r>
              <a:rPr lang="ru-RU" sz="1800" dirty="0" err="1" smtClean="0"/>
              <a:t>физ.воспитания.Двигательной</a:t>
            </a:r>
            <a:r>
              <a:rPr lang="ru-RU" sz="1800" dirty="0" smtClean="0"/>
              <a:t> деятельностью называют всякую </a:t>
            </a:r>
            <a:r>
              <a:rPr lang="ru-RU" sz="1800" dirty="0" err="1" smtClean="0"/>
              <a:t>деятельнось,характерным</a:t>
            </a:r>
            <a:r>
              <a:rPr lang="ru-RU" sz="1800" dirty="0" smtClean="0"/>
              <a:t> компонентом которой </a:t>
            </a:r>
            <a:r>
              <a:rPr lang="ru-RU" sz="1800" dirty="0" err="1" smtClean="0"/>
              <a:t>явл</a:t>
            </a:r>
            <a:r>
              <a:rPr lang="ru-RU" sz="1800" dirty="0" smtClean="0"/>
              <a:t>.  Активность двигательного аппарата человека; к сложной </a:t>
            </a:r>
            <a:r>
              <a:rPr lang="ru-RU" sz="1800" dirty="0" err="1" smtClean="0"/>
              <a:t>двигат-ой</a:t>
            </a:r>
            <a:r>
              <a:rPr lang="ru-RU" sz="1800" dirty="0" smtClean="0"/>
              <a:t> деятельности относится –ПОДВИЖНАЯ ИГРА</a:t>
            </a:r>
            <a:endParaRPr lang="ru-RU" sz="1800" dirty="0"/>
          </a:p>
        </p:txBody>
      </p:sp>
      <p:pic>
        <p:nvPicPr>
          <p:cNvPr id="5122" name="Picture 2" descr="D:\239\S630939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357430"/>
            <a:ext cx="3471858" cy="2603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Спорт характеризуется достижением в каком –либо  виде физ.упр.наивысших </a:t>
            </a:r>
            <a:r>
              <a:rPr lang="ru-RU" sz="1800" dirty="0" err="1" smtClean="0"/>
              <a:t>результатов,выявляемых</a:t>
            </a:r>
            <a:r>
              <a:rPr lang="ru-RU" sz="1800" dirty="0" smtClean="0"/>
              <a:t> в процессе  соревнований.</a:t>
            </a:r>
            <a:endParaRPr lang="ru-RU" sz="1800" dirty="0"/>
          </a:p>
        </p:txBody>
      </p:sp>
      <p:pic>
        <p:nvPicPr>
          <p:cNvPr id="8194" name="Picture 2" descr="D:\подг.гр\P114048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500306"/>
            <a:ext cx="2852758" cy="1901839"/>
          </a:xfrm>
          <a:prstGeom prst="rect">
            <a:avLst/>
          </a:prstGeom>
          <a:noFill/>
        </p:spPr>
      </p:pic>
      <p:pic>
        <p:nvPicPr>
          <p:cNvPr id="8195" name="Picture 3" descr="D:\подг.гр\P11404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571745"/>
            <a:ext cx="2786050" cy="1857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err="1" smtClean="0"/>
              <a:t>Туризм</a:t>
            </a:r>
            <a:r>
              <a:rPr lang="ru-RU" sz="1600" dirty="0" err="1" smtClean="0"/>
              <a:t>.Позволяет</a:t>
            </a:r>
            <a:r>
              <a:rPr lang="ru-RU" sz="1600" dirty="0" smtClean="0"/>
              <a:t> закрепить двигательные навыки и развивать физ.качества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С детьми дошкольного возраста организуются прогулки с использованием </a:t>
            </a:r>
            <a:r>
              <a:rPr lang="ru-RU" sz="1600" dirty="0" err="1" smtClean="0"/>
              <a:t>различнымх</a:t>
            </a:r>
            <a:r>
              <a:rPr lang="ru-RU" sz="1600" dirty="0" smtClean="0"/>
              <a:t> способов передвижения( пешком на лыжах, велосипеде и др.)В пути ,на остановках могут применятся разнообразные физ.упр. (спрыгивание с пеньков </a:t>
            </a:r>
            <a:r>
              <a:rPr lang="ru-RU" sz="1600" dirty="0" err="1" smtClean="0"/>
              <a:t>ч\з</a:t>
            </a:r>
            <a:r>
              <a:rPr lang="ru-RU" sz="1600" dirty="0" smtClean="0"/>
              <a:t> канавку прыжки со скакалкой упр.с мячом ,подвижные </a:t>
            </a:r>
            <a:r>
              <a:rPr lang="ru-RU" sz="1600" dirty="0" err="1" smtClean="0"/>
              <a:t>иры</a:t>
            </a:r>
            <a:r>
              <a:rPr lang="ru-RU" sz="1600" dirty="0" smtClean="0"/>
              <a:t>) Прогулки  организуются тогда ,когда упр.разучено и закреплено в обычных </a:t>
            </a:r>
            <a:r>
              <a:rPr lang="ru-RU" sz="1600" dirty="0" err="1" smtClean="0"/>
              <a:t>условиях.Прогулки</a:t>
            </a:r>
            <a:r>
              <a:rPr lang="ru-RU" sz="1600" dirty="0" smtClean="0"/>
              <a:t> и экскурсии за пределы Д/С представляют собой простейший вид туризма.</a:t>
            </a:r>
            <a:endParaRPr lang="ru-RU" sz="1600" dirty="0"/>
          </a:p>
        </p:txBody>
      </p:sp>
      <p:pic>
        <p:nvPicPr>
          <p:cNvPr id="9218" name="Picture 2" descr="D:\развлечения\S63079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785926"/>
            <a:ext cx="3757610" cy="2818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Словестный</a:t>
            </a:r>
            <a:r>
              <a:rPr lang="ru-RU" dirty="0" smtClean="0"/>
              <a:t> метод – обращенный к сознанию  детей.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1556792"/>
            <a:ext cx="3008313" cy="4602163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Помогающий осмысливанию </a:t>
            </a:r>
            <a:r>
              <a:rPr lang="ru-RU" dirty="0" err="1" smtClean="0">
                <a:solidFill>
                  <a:srgbClr val="002060"/>
                </a:solidFill>
              </a:rPr>
              <a:t>поставленой</a:t>
            </a:r>
            <a:r>
              <a:rPr lang="ru-RU" dirty="0" smtClean="0">
                <a:solidFill>
                  <a:srgbClr val="002060"/>
                </a:solidFill>
              </a:rPr>
              <a:t> перед ними задачи и в связи с этим сознательному выполнению </a:t>
            </a:r>
            <a:r>
              <a:rPr lang="ru-RU" dirty="0" err="1" smtClean="0">
                <a:solidFill>
                  <a:srgbClr val="002060"/>
                </a:solidFill>
              </a:rPr>
              <a:t>двигат-ых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упр-ий,играющий</a:t>
            </a:r>
            <a:r>
              <a:rPr lang="ru-RU" dirty="0" smtClean="0">
                <a:solidFill>
                  <a:srgbClr val="002060"/>
                </a:solidFill>
              </a:rPr>
              <a:t> большую роль в усвоении содержания </a:t>
            </a:r>
            <a:r>
              <a:rPr lang="ru-RU" dirty="0" err="1" smtClean="0">
                <a:solidFill>
                  <a:srgbClr val="002060"/>
                </a:solidFill>
              </a:rPr>
              <a:t>упр-ий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самост-ом</a:t>
            </a:r>
            <a:r>
              <a:rPr lang="ru-RU" dirty="0" smtClean="0">
                <a:solidFill>
                  <a:srgbClr val="002060"/>
                </a:solidFill>
              </a:rPr>
              <a:t> их применении в </a:t>
            </a:r>
            <a:r>
              <a:rPr lang="ru-RU" dirty="0" err="1" smtClean="0">
                <a:solidFill>
                  <a:srgbClr val="002060"/>
                </a:solidFill>
              </a:rPr>
              <a:t>разл.ситуациях;ПРАКТИЧЕСКИЙ</a:t>
            </a:r>
            <a:r>
              <a:rPr lang="ru-RU" dirty="0" smtClean="0">
                <a:solidFill>
                  <a:srgbClr val="002060"/>
                </a:solidFill>
              </a:rPr>
              <a:t> МЕТОД: связанный с </a:t>
            </a:r>
            <a:r>
              <a:rPr lang="ru-RU" dirty="0" err="1" smtClean="0">
                <a:solidFill>
                  <a:srgbClr val="002060"/>
                </a:solidFill>
              </a:rPr>
              <a:t>практич-ой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двигат-ой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деят-стью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детей.,Обеспечивающий</a:t>
            </a:r>
            <a:r>
              <a:rPr lang="ru-RU" dirty="0" smtClean="0">
                <a:solidFill>
                  <a:srgbClr val="002060"/>
                </a:solidFill>
              </a:rPr>
              <a:t> действенную проверку правильности восприятия  </a:t>
            </a:r>
            <a:r>
              <a:rPr lang="ru-RU" dirty="0" err="1" smtClean="0">
                <a:solidFill>
                  <a:srgbClr val="002060"/>
                </a:solidFill>
              </a:rPr>
              <a:t>движениий</a:t>
            </a:r>
            <a:r>
              <a:rPr lang="ru-RU" dirty="0" smtClean="0">
                <a:solidFill>
                  <a:srgbClr val="002060"/>
                </a:solidFill>
              </a:rPr>
              <a:t> на собственных </a:t>
            </a:r>
            <a:r>
              <a:rPr lang="ru-RU" dirty="0" err="1" smtClean="0">
                <a:solidFill>
                  <a:srgbClr val="002060"/>
                </a:solidFill>
              </a:rPr>
              <a:t>мышечно</a:t>
            </a:r>
            <a:r>
              <a:rPr lang="ru-RU" dirty="0" smtClean="0">
                <a:solidFill>
                  <a:srgbClr val="002060"/>
                </a:solidFill>
              </a:rPr>
              <a:t>- моторных ощущениях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D:\подг.гр\P11403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643050"/>
            <a:ext cx="3337986" cy="25034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Игровой  </a:t>
            </a:r>
            <a:r>
              <a:rPr lang="ru-RU" dirty="0" err="1" smtClean="0"/>
              <a:t>метод-близкий</a:t>
            </a:r>
            <a:r>
              <a:rPr lang="ru-RU" dirty="0" smtClean="0"/>
              <a:t>   к </a:t>
            </a:r>
            <a:r>
              <a:rPr lang="ru-RU" dirty="0" err="1" smtClean="0"/>
              <a:t>вед-ей</a:t>
            </a:r>
            <a:r>
              <a:rPr lang="ru-RU" dirty="0" smtClean="0"/>
              <a:t> </a:t>
            </a:r>
            <a:r>
              <a:rPr lang="ru-RU" dirty="0" err="1" smtClean="0"/>
              <a:t>деят-сти</a:t>
            </a:r>
            <a:r>
              <a:rPr lang="ru-RU" dirty="0" smtClean="0"/>
              <a:t> детей.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Это наиболее  </a:t>
            </a:r>
            <a:r>
              <a:rPr lang="ru-RU" dirty="0" err="1" smtClean="0"/>
              <a:t>спецефичный</a:t>
            </a:r>
            <a:r>
              <a:rPr lang="ru-RU" dirty="0" smtClean="0"/>
              <a:t>   и эмоционально-эффективный в работе с </a:t>
            </a:r>
            <a:r>
              <a:rPr lang="ru-RU" dirty="0" err="1" smtClean="0"/>
              <a:t>ними,учитывающий</a:t>
            </a:r>
            <a:r>
              <a:rPr lang="ru-RU" dirty="0" smtClean="0"/>
              <a:t> элементы наглядно-образного и </a:t>
            </a:r>
            <a:r>
              <a:rPr lang="ru-RU" dirty="0" err="1" smtClean="0"/>
              <a:t>наглядно-действенног</a:t>
            </a:r>
            <a:r>
              <a:rPr lang="ru-RU" dirty="0" smtClean="0"/>
              <a:t> мышления И Плюс СОРЕВНОВАТЕЛЬНЫЙ МЕТОД- в процессе обучения детей д.в  может применяться при условии </a:t>
            </a:r>
            <a:r>
              <a:rPr lang="ru-RU" dirty="0" err="1" smtClean="0"/>
              <a:t>пед</a:t>
            </a:r>
            <a:r>
              <a:rPr lang="ru-RU" dirty="0" smtClean="0"/>
              <a:t>. Руководства. Этот метод используется  исключительно в ст.гр.В целях совершенствования уже </a:t>
            </a:r>
            <a:r>
              <a:rPr lang="ru-RU" dirty="0" err="1" smtClean="0"/>
              <a:t>пробретенных</a:t>
            </a:r>
            <a:r>
              <a:rPr lang="ru-RU" dirty="0" smtClean="0"/>
              <a:t> </a:t>
            </a:r>
            <a:r>
              <a:rPr lang="ru-RU" dirty="0" err="1" smtClean="0"/>
              <a:t>двигат-ых</a:t>
            </a:r>
            <a:r>
              <a:rPr lang="ru-RU" dirty="0" smtClean="0"/>
              <a:t> </a:t>
            </a:r>
            <a:r>
              <a:rPr lang="ru-RU" dirty="0" err="1" smtClean="0"/>
              <a:t>навыков.Особенно</a:t>
            </a:r>
            <a:r>
              <a:rPr lang="ru-RU" dirty="0" smtClean="0"/>
              <a:t> важным </a:t>
            </a:r>
            <a:r>
              <a:rPr lang="ru-RU" dirty="0" err="1" smtClean="0"/>
              <a:t>явл</a:t>
            </a:r>
            <a:r>
              <a:rPr lang="ru-RU" dirty="0" smtClean="0"/>
              <a:t>. Воспитание коллективных </a:t>
            </a:r>
            <a:r>
              <a:rPr lang="ru-RU" dirty="0" err="1" smtClean="0"/>
              <a:t>чувств,возможность</a:t>
            </a:r>
            <a:r>
              <a:rPr lang="ru-RU" dirty="0" smtClean="0"/>
              <a:t> </a:t>
            </a:r>
            <a:r>
              <a:rPr lang="ru-RU" dirty="0" err="1" smtClean="0"/>
              <a:t>радоватся</a:t>
            </a:r>
            <a:r>
              <a:rPr lang="ru-RU" dirty="0" smtClean="0"/>
              <a:t> успехам </a:t>
            </a:r>
            <a:r>
              <a:rPr lang="ru-RU" dirty="0" err="1" smtClean="0"/>
              <a:t>других.При</a:t>
            </a:r>
            <a:r>
              <a:rPr lang="ru-RU" dirty="0" smtClean="0"/>
              <a:t>  правильном  </a:t>
            </a:r>
            <a:r>
              <a:rPr lang="ru-RU" dirty="0" err="1" smtClean="0"/>
              <a:t>рук-ве</a:t>
            </a:r>
            <a:r>
              <a:rPr lang="ru-RU" dirty="0" smtClean="0"/>
              <a:t> соревнование может быть успешно использовано как воспитательное средство.</a:t>
            </a:r>
            <a:endParaRPr lang="ru-RU" dirty="0"/>
          </a:p>
        </p:txBody>
      </p:sp>
      <p:pic>
        <p:nvPicPr>
          <p:cNvPr id="3074" name="Picture 2" descr="D:\подг.гр\P114019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643050"/>
            <a:ext cx="3718989" cy="27892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216</TotalTime>
  <Words>448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Физическое воспитание дошкольников</vt:lpstr>
      <vt:lpstr>Подвижные игры как основная двигательная деятельность детей. В течении дня.</vt:lpstr>
      <vt:lpstr>Программа воспитания предусматривает применение закаливающих процедур во всех возрастных группах,начиная с первого года жизни: определены виды закаливания,время их проведения и продолжительность.</vt:lpstr>
      <vt:lpstr>Естественные силы природы (солнце,возду,вода) являются важным средством укрепления здоровья ребенка,а так же повышения работоспособности.Вода очищает кожу,лучи убивают различные микробы,обогощает кровь кислородом.</vt:lpstr>
      <vt:lpstr>Физические упражнения.-основное спецефическое средство физ-ого воспитания.</vt:lpstr>
      <vt:lpstr>Спорт характеризуется достижением в каком –либо  виде физ.упр.наивысших результатов,выявляемых в процессе  соревнований.</vt:lpstr>
      <vt:lpstr>Туризм.Позволяет закрепить двигательные навыки и развивать физ.качества</vt:lpstr>
      <vt:lpstr>Словестный метод – обращенный к сознанию  детей.</vt:lpstr>
      <vt:lpstr>Игровой  метод-близкий   к вед-ей деят-сти детей.</vt:lpstr>
      <vt:lpstr>Физическое воспитание детей д.в. Требует сегодня от воспитателей, творческого подхода.Ведь именно в этом возрасте осущ-тся наиболее интенсивный рост и развитие важнейших систем организма и их функций,Закладывается база для всестороннего развития ребенка в первые годы жизни явл.ФИЗИЧЕСКОЕ ВОСПИТАНИЕ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Физическое воспитание дошкольников</dc:title>
  <dc:creator>111</dc:creator>
  <cp:lastModifiedBy>Lenovo</cp:lastModifiedBy>
  <cp:revision>23</cp:revision>
  <dcterms:created xsi:type="dcterms:W3CDTF">2013-04-16T03:38:38Z</dcterms:created>
  <dcterms:modified xsi:type="dcterms:W3CDTF">2019-10-19T13:37:21Z</dcterms:modified>
</cp:coreProperties>
</file>