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C37BB7-8368-4E9F-AD72-C055B19B935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79C18C-590E-46FB-B209-2D2DF4E8D215}">
      <dgm:prSet phldrT="[Текст]" custT="1"/>
      <dgm:spPr/>
      <dgm:t>
        <a:bodyPr/>
        <a:lstStyle/>
        <a:p>
          <a:r>
            <a:rPr lang="ru-RU" sz="2000" dirty="0" smtClean="0"/>
            <a:t>Изучение  мыслительной деятельности дошкольников, показало, что у многих она имеет следующие особенности</a:t>
          </a:r>
          <a:endParaRPr lang="ru-RU" sz="2000" dirty="0"/>
        </a:p>
      </dgm:t>
    </dgm:pt>
    <dgm:pt modelId="{960F1484-D50C-48D9-A7EF-C9EE2A174418}" type="parTrans" cxnId="{C1917F00-2C14-49CB-96A6-909F5E8B3AFB}">
      <dgm:prSet/>
      <dgm:spPr/>
      <dgm:t>
        <a:bodyPr/>
        <a:lstStyle/>
        <a:p>
          <a:endParaRPr lang="ru-RU"/>
        </a:p>
      </dgm:t>
    </dgm:pt>
    <dgm:pt modelId="{5930D1E1-D155-49DC-A282-816B8A2331DD}" type="sibTrans" cxnId="{C1917F00-2C14-49CB-96A6-909F5E8B3AFB}">
      <dgm:prSet/>
      <dgm:spPr/>
      <dgm:t>
        <a:bodyPr/>
        <a:lstStyle/>
        <a:p>
          <a:endParaRPr lang="ru-RU"/>
        </a:p>
      </dgm:t>
    </dgm:pt>
    <dgm:pt modelId="{F8A02DD2-3611-4424-BCC4-12DF9C9A6256}">
      <dgm:prSet phldrT="[Текст]" custT="1"/>
      <dgm:spPr/>
      <dgm:t>
        <a:bodyPr/>
        <a:lstStyle/>
        <a:p>
          <a:r>
            <a:rPr lang="ru-RU" sz="2000" dirty="0" smtClean="0"/>
            <a:t>Поверхностный, непоследовательный анализ проблем и ситуаций, неумение выделить в них главное </a:t>
          </a:r>
          <a:endParaRPr lang="ru-RU" sz="2000" dirty="0"/>
        </a:p>
      </dgm:t>
    </dgm:pt>
    <dgm:pt modelId="{517B3F08-EAA2-4AB3-B266-AFD6F34FF3E0}" type="parTrans" cxnId="{A4F66909-BEAF-4DEF-8D23-F70E8934F483}">
      <dgm:prSet/>
      <dgm:spPr/>
      <dgm:t>
        <a:bodyPr/>
        <a:lstStyle/>
        <a:p>
          <a:endParaRPr lang="ru-RU"/>
        </a:p>
      </dgm:t>
    </dgm:pt>
    <dgm:pt modelId="{AE707BD2-E40C-4FCB-8D38-423CD213F3E6}" type="sibTrans" cxnId="{A4F66909-BEAF-4DEF-8D23-F70E8934F483}">
      <dgm:prSet/>
      <dgm:spPr/>
      <dgm:t>
        <a:bodyPr/>
        <a:lstStyle/>
        <a:p>
          <a:endParaRPr lang="ru-RU"/>
        </a:p>
      </dgm:t>
    </dgm:pt>
    <dgm:pt modelId="{12B6A03F-3717-4339-A9EE-EE5A160ADB11}">
      <dgm:prSet phldrT="[Текст]" custT="1"/>
      <dgm:spPr/>
      <dgm:t>
        <a:bodyPr/>
        <a:lstStyle/>
        <a:p>
          <a:r>
            <a:rPr lang="ru-RU" sz="2000" dirty="0" smtClean="0"/>
            <a:t>Неумение планировать</a:t>
          </a:r>
          <a:endParaRPr lang="ru-RU" sz="2000" dirty="0"/>
        </a:p>
      </dgm:t>
    </dgm:pt>
    <dgm:pt modelId="{A7CB5C30-C9B1-4463-BDF5-E2BD0FA82300}" type="parTrans" cxnId="{6F40C2C1-DB40-4205-908E-CC111B867AA1}">
      <dgm:prSet/>
      <dgm:spPr/>
      <dgm:t>
        <a:bodyPr/>
        <a:lstStyle/>
        <a:p>
          <a:endParaRPr lang="ru-RU"/>
        </a:p>
      </dgm:t>
    </dgm:pt>
    <dgm:pt modelId="{CE28E714-90B2-49C7-AA75-B99B6255AD4A}" type="sibTrans" cxnId="{6F40C2C1-DB40-4205-908E-CC111B867AA1}">
      <dgm:prSet/>
      <dgm:spPr/>
      <dgm:t>
        <a:bodyPr/>
        <a:lstStyle/>
        <a:p>
          <a:endParaRPr lang="ru-RU"/>
        </a:p>
      </dgm:t>
    </dgm:pt>
    <dgm:pt modelId="{48C3CC89-F550-4017-9584-0460E6C75B1D}">
      <dgm:prSet phldrT="[Текст]" custT="1"/>
      <dgm:spPr/>
      <dgm:t>
        <a:bodyPr/>
        <a:lstStyle/>
        <a:p>
          <a:r>
            <a:rPr lang="ru-RU" sz="2000" dirty="0" smtClean="0"/>
            <a:t>Неспособность отвлечься от внешнего и увидеть внутреннюю, глубинную сторону проблемы </a:t>
          </a:r>
          <a:endParaRPr lang="ru-RU" sz="2000" dirty="0"/>
        </a:p>
      </dgm:t>
    </dgm:pt>
    <dgm:pt modelId="{96A116F9-CE46-4070-A7F0-15EADB3307D6}" type="parTrans" cxnId="{BD131233-6A7D-4B10-8AD8-A67C178AB52E}">
      <dgm:prSet/>
      <dgm:spPr/>
      <dgm:t>
        <a:bodyPr/>
        <a:lstStyle/>
        <a:p>
          <a:endParaRPr lang="ru-RU"/>
        </a:p>
      </dgm:t>
    </dgm:pt>
    <dgm:pt modelId="{A09F590D-F2A7-4F3C-90EE-7F708F10B861}" type="sibTrans" cxnId="{BD131233-6A7D-4B10-8AD8-A67C178AB52E}">
      <dgm:prSet/>
      <dgm:spPr/>
      <dgm:t>
        <a:bodyPr/>
        <a:lstStyle/>
        <a:p>
          <a:endParaRPr lang="ru-RU"/>
        </a:p>
      </dgm:t>
    </dgm:pt>
    <dgm:pt modelId="{9CD6E027-B6D7-4EE1-9630-4E787A146BBD}">
      <dgm:prSet phldrT="[Текст]" custT="1"/>
      <dgm:spPr/>
      <dgm:t>
        <a:bodyPr/>
        <a:lstStyle/>
        <a:p>
          <a:r>
            <a:rPr lang="ru-RU" sz="2000" dirty="0" smtClean="0"/>
            <a:t>неспособность синтезировать информацию</a:t>
          </a:r>
          <a:endParaRPr lang="ru-RU" sz="2000" dirty="0"/>
        </a:p>
      </dgm:t>
    </dgm:pt>
    <dgm:pt modelId="{2A05B08C-B1F7-474B-A9F0-DE7636F8DA6C}" type="parTrans" cxnId="{99824343-2E6C-4040-BA69-8A742D0D2A1A}">
      <dgm:prSet/>
      <dgm:spPr/>
      <dgm:t>
        <a:bodyPr/>
        <a:lstStyle/>
        <a:p>
          <a:endParaRPr lang="ru-RU"/>
        </a:p>
      </dgm:t>
    </dgm:pt>
    <dgm:pt modelId="{7E00083E-F4FF-4697-8271-3BFB98125BB6}" type="sibTrans" cxnId="{99824343-2E6C-4040-BA69-8A742D0D2A1A}">
      <dgm:prSet/>
      <dgm:spPr/>
      <dgm:t>
        <a:bodyPr/>
        <a:lstStyle/>
        <a:p>
          <a:endParaRPr lang="ru-RU"/>
        </a:p>
      </dgm:t>
    </dgm:pt>
    <dgm:pt modelId="{D23040F1-3167-403B-8013-5B37162C7B03}">
      <dgm:prSet phldrT="[Текст]" custT="1"/>
      <dgm:spPr/>
      <dgm:t>
        <a:bodyPr/>
        <a:lstStyle/>
        <a:p>
          <a:r>
            <a:rPr lang="ru-RU" sz="2000" dirty="0" smtClean="0"/>
            <a:t>Трудности в формулировании плана логической операции, ее хода и результата</a:t>
          </a:r>
          <a:endParaRPr lang="ru-RU" sz="2000" dirty="0"/>
        </a:p>
      </dgm:t>
    </dgm:pt>
    <dgm:pt modelId="{BAF8049C-5414-4D78-B471-37723328067B}" type="parTrans" cxnId="{A488E298-A1AC-417F-A0DF-7E5996C4CA39}">
      <dgm:prSet/>
      <dgm:spPr/>
      <dgm:t>
        <a:bodyPr/>
        <a:lstStyle/>
        <a:p>
          <a:endParaRPr lang="ru-RU"/>
        </a:p>
      </dgm:t>
    </dgm:pt>
    <dgm:pt modelId="{89DEC16B-4693-422A-A46D-85622C192619}" type="sibTrans" cxnId="{A488E298-A1AC-417F-A0DF-7E5996C4CA39}">
      <dgm:prSet/>
      <dgm:spPr/>
      <dgm:t>
        <a:bodyPr/>
        <a:lstStyle/>
        <a:p>
          <a:endParaRPr lang="ru-RU"/>
        </a:p>
      </dgm:t>
    </dgm:pt>
    <dgm:pt modelId="{B0E58FE2-DC62-4B98-B37B-01CCF68D7A15}" type="pres">
      <dgm:prSet presAssocID="{87C37BB7-8368-4E9F-AD72-C055B19B93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10399E-9354-4E8D-A659-11BD8EBE032F}" type="pres">
      <dgm:prSet presAssocID="{D979C18C-590E-46FB-B209-2D2DF4E8D215}" presName="root1" presStyleCnt="0"/>
      <dgm:spPr/>
    </dgm:pt>
    <dgm:pt modelId="{AC986B49-626D-4149-A538-D2820FDCF3EB}" type="pres">
      <dgm:prSet presAssocID="{D979C18C-590E-46FB-B209-2D2DF4E8D215}" presName="LevelOneTextNode" presStyleLbl="node0" presStyleIdx="0" presStyleCnt="1" custScaleX="413441" custScaleY="748988" custLinFactY="-56213" custLinFactNeighborX="1928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07A76B-A738-4C24-9B1F-9BD2CF87F365}" type="pres">
      <dgm:prSet presAssocID="{D979C18C-590E-46FB-B209-2D2DF4E8D215}" presName="level2hierChild" presStyleCnt="0"/>
      <dgm:spPr/>
    </dgm:pt>
    <dgm:pt modelId="{D64EE22E-2295-4288-9E98-8A732B9A2CF7}" type="pres">
      <dgm:prSet presAssocID="{517B3F08-EAA2-4AB3-B266-AFD6F34FF3E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FC56650-BCC3-4915-AB44-282086856D4E}" type="pres">
      <dgm:prSet presAssocID="{517B3F08-EAA2-4AB3-B266-AFD6F34FF3E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6BDC913-DC1C-40F2-8C1B-A6DA528A4E33}" type="pres">
      <dgm:prSet presAssocID="{F8A02DD2-3611-4424-BCC4-12DF9C9A6256}" presName="root2" presStyleCnt="0"/>
      <dgm:spPr/>
    </dgm:pt>
    <dgm:pt modelId="{C26DB12C-A06C-4A7A-A54D-88C3413DB956}" type="pres">
      <dgm:prSet presAssocID="{F8A02DD2-3611-4424-BCC4-12DF9C9A6256}" presName="LevelTwoTextNode" presStyleLbl="node2" presStyleIdx="0" presStyleCnt="2" custScaleX="492999" custScaleY="584776" custLinFactNeighborX="-2282" custLinFactNeighborY="-702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3E9B6-2E1A-47D4-B48D-08E100371BC1}" type="pres">
      <dgm:prSet presAssocID="{F8A02DD2-3611-4424-BCC4-12DF9C9A6256}" presName="level3hierChild" presStyleCnt="0"/>
      <dgm:spPr/>
    </dgm:pt>
    <dgm:pt modelId="{8CE38E53-5B07-4F24-87E0-EBFB6D1FE7BD}" type="pres">
      <dgm:prSet presAssocID="{A7CB5C30-C9B1-4463-BDF5-E2BD0FA82300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87706DA-3B33-40D4-BE68-74EE731483EF}" type="pres">
      <dgm:prSet presAssocID="{A7CB5C30-C9B1-4463-BDF5-E2BD0FA82300}" presName="connTx" presStyleLbl="parChTrans1D3" presStyleIdx="0" presStyleCnt="3"/>
      <dgm:spPr/>
      <dgm:t>
        <a:bodyPr/>
        <a:lstStyle/>
        <a:p>
          <a:endParaRPr lang="ru-RU"/>
        </a:p>
      </dgm:t>
    </dgm:pt>
    <dgm:pt modelId="{16B5A372-C942-44BC-B254-F28CD197D28C}" type="pres">
      <dgm:prSet presAssocID="{12B6A03F-3717-4339-A9EE-EE5A160ADB11}" presName="root2" presStyleCnt="0"/>
      <dgm:spPr/>
    </dgm:pt>
    <dgm:pt modelId="{F1B2EB3F-8779-4B89-9DBA-9A63199423FE}" type="pres">
      <dgm:prSet presAssocID="{12B6A03F-3717-4339-A9EE-EE5A160ADB11}" presName="LevelTwoTextNode" presStyleLbl="node3" presStyleIdx="0" presStyleCnt="3" custScaleX="299677" custScaleY="305750" custLinFactNeighborX="-3776" custLinFactNeighborY="-45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CC49D6-528B-4D05-A4B1-8E54FF2B292E}" type="pres">
      <dgm:prSet presAssocID="{12B6A03F-3717-4339-A9EE-EE5A160ADB11}" presName="level3hierChild" presStyleCnt="0"/>
      <dgm:spPr/>
    </dgm:pt>
    <dgm:pt modelId="{C8631645-87FB-48A5-B734-FDBBDED731FF}" type="pres">
      <dgm:prSet presAssocID="{96A116F9-CE46-4070-A7F0-15EADB3307D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8B8AE6B3-E292-4CBA-80FE-50CE0DF06E07}" type="pres">
      <dgm:prSet presAssocID="{96A116F9-CE46-4070-A7F0-15EADB3307D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91346649-85C3-499A-9AE9-A5AF48A24016}" type="pres">
      <dgm:prSet presAssocID="{48C3CC89-F550-4017-9584-0460E6C75B1D}" presName="root2" presStyleCnt="0"/>
      <dgm:spPr/>
    </dgm:pt>
    <dgm:pt modelId="{F654CC50-D485-4BDB-A51C-14E849A63595}" type="pres">
      <dgm:prSet presAssocID="{48C3CC89-F550-4017-9584-0460E6C75B1D}" presName="LevelTwoTextNode" presStyleLbl="node3" presStyleIdx="1" presStyleCnt="3" custScaleX="410136" custScaleY="580701" custLinFactNeighborX="-10512" custLinFactNeighborY="-69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D93D17-2E91-4D2E-83B0-C3CE9BF93398}" type="pres">
      <dgm:prSet presAssocID="{48C3CC89-F550-4017-9584-0460E6C75B1D}" presName="level3hierChild" presStyleCnt="0"/>
      <dgm:spPr/>
    </dgm:pt>
    <dgm:pt modelId="{05F95060-C6BC-402E-AC7D-295BAA5EE3A0}" type="pres">
      <dgm:prSet presAssocID="{2A05B08C-B1F7-474B-A9F0-DE7636F8DA6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0811BC8-99D0-416F-A7D7-84AA5876293B}" type="pres">
      <dgm:prSet presAssocID="{2A05B08C-B1F7-474B-A9F0-DE7636F8DA6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67218DA-9851-45E9-BE20-AC40F17F21D9}" type="pres">
      <dgm:prSet presAssocID="{9CD6E027-B6D7-4EE1-9630-4E787A146BBD}" presName="root2" presStyleCnt="0"/>
      <dgm:spPr/>
    </dgm:pt>
    <dgm:pt modelId="{641D1FF8-BA57-4284-A845-27E298F5B63D}" type="pres">
      <dgm:prSet presAssocID="{9CD6E027-B6D7-4EE1-9630-4E787A146BBD}" presName="LevelTwoTextNode" presStyleLbl="node2" presStyleIdx="1" presStyleCnt="2" custScaleX="333103" custScaleY="552884" custLinFactNeighborX="-15244" custLinFactNeighborY="55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883FB-4E68-49D0-A256-1106AC3C6490}" type="pres">
      <dgm:prSet presAssocID="{9CD6E027-B6D7-4EE1-9630-4E787A146BBD}" presName="level3hierChild" presStyleCnt="0"/>
      <dgm:spPr/>
    </dgm:pt>
    <dgm:pt modelId="{7CFE4BAC-39D5-499A-8C3D-05DE26B92AE5}" type="pres">
      <dgm:prSet presAssocID="{BAF8049C-5414-4D78-B471-37723328067B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3C4FFF98-D3C0-4683-92DD-28D9AD615554}" type="pres">
      <dgm:prSet presAssocID="{BAF8049C-5414-4D78-B471-37723328067B}" presName="connTx" presStyleLbl="parChTrans1D3" presStyleIdx="2" presStyleCnt="3"/>
      <dgm:spPr/>
      <dgm:t>
        <a:bodyPr/>
        <a:lstStyle/>
        <a:p>
          <a:endParaRPr lang="ru-RU"/>
        </a:p>
      </dgm:t>
    </dgm:pt>
    <dgm:pt modelId="{37484300-F860-43C4-9712-6B13F8A171BB}" type="pres">
      <dgm:prSet presAssocID="{D23040F1-3167-403B-8013-5B37162C7B03}" presName="root2" presStyleCnt="0"/>
      <dgm:spPr/>
    </dgm:pt>
    <dgm:pt modelId="{02BD22B7-85D3-426C-B95D-C8CA31E2696F}" type="pres">
      <dgm:prSet presAssocID="{D23040F1-3167-403B-8013-5B37162C7B03}" presName="LevelTwoTextNode" presStyleLbl="node3" presStyleIdx="2" presStyleCnt="3" custScaleX="417451" custScaleY="489089" custLinFactNeighborX="32097" custLinFactNeighborY="601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FEA675-01A1-46C5-95D0-DB8853C384D8}" type="pres">
      <dgm:prSet presAssocID="{D23040F1-3167-403B-8013-5B37162C7B03}" presName="level3hierChild" presStyleCnt="0"/>
      <dgm:spPr/>
    </dgm:pt>
  </dgm:ptLst>
  <dgm:cxnLst>
    <dgm:cxn modelId="{AEB58598-DBFE-4F3F-B894-DB69C29C2055}" type="presOf" srcId="{A7CB5C30-C9B1-4463-BDF5-E2BD0FA82300}" destId="{A87706DA-3B33-40D4-BE68-74EE731483EF}" srcOrd="1" destOrd="0" presId="urn:microsoft.com/office/officeart/2005/8/layout/hierarchy2"/>
    <dgm:cxn modelId="{EE48069D-CB51-4154-9E5E-3C733A78A71D}" type="presOf" srcId="{BAF8049C-5414-4D78-B471-37723328067B}" destId="{7CFE4BAC-39D5-499A-8C3D-05DE26B92AE5}" srcOrd="0" destOrd="0" presId="urn:microsoft.com/office/officeart/2005/8/layout/hierarchy2"/>
    <dgm:cxn modelId="{48BDEF77-21E5-42A7-AC07-DAB31364D18C}" type="presOf" srcId="{2A05B08C-B1F7-474B-A9F0-DE7636F8DA6C}" destId="{70811BC8-99D0-416F-A7D7-84AA5876293B}" srcOrd="1" destOrd="0" presId="urn:microsoft.com/office/officeart/2005/8/layout/hierarchy2"/>
    <dgm:cxn modelId="{23F786C7-9BC2-4EC6-AE48-D312712446BB}" type="presOf" srcId="{2A05B08C-B1F7-474B-A9F0-DE7636F8DA6C}" destId="{05F95060-C6BC-402E-AC7D-295BAA5EE3A0}" srcOrd="0" destOrd="0" presId="urn:microsoft.com/office/officeart/2005/8/layout/hierarchy2"/>
    <dgm:cxn modelId="{C8BBCB79-F75F-4F0F-BA44-84C413BAA04A}" type="presOf" srcId="{9CD6E027-B6D7-4EE1-9630-4E787A146BBD}" destId="{641D1FF8-BA57-4284-A845-27E298F5B63D}" srcOrd="0" destOrd="0" presId="urn:microsoft.com/office/officeart/2005/8/layout/hierarchy2"/>
    <dgm:cxn modelId="{2DDCCFB3-A1D9-4364-8DB2-B61F82D1D1A8}" type="presOf" srcId="{A7CB5C30-C9B1-4463-BDF5-E2BD0FA82300}" destId="{8CE38E53-5B07-4F24-87E0-EBFB6D1FE7BD}" srcOrd="0" destOrd="0" presId="urn:microsoft.com/office/officeart/2005/8/layout/hierarchy2"/>
    <dgm:cxn modelId="{A488E298-A1AC-417F-A0DF-7E5996C4CA39}" srcId="{9CD6E027-B6D7-4EE1-9630-4E787A146BBD}" destId="{D23040F1-3167-403B-8013-5B37162C7B03}" srcOrd="0" destOrd="0" parTransId="{BAF8049C-5414-4D78-B471-37723328067B}" sibTransId="{89DEC16B-4693-422A-A46D-85622C192619}"/>
    <dgm:cxn modelId="{DC6D5ACF-A210-4DF6-AEDA-FAD54D902187}" type="presOf" srcId="{D979C18C-590E-46FB-B209-2D2DF4E8D215}" destId="{AC986B49-626D-4149-A538-D2820FDCF3EB}" srcOrd="0" destOrd="0" presId="urn:microsoft.com/office/officeart/2005/8/layout/hierarchy2"/>
    <dgm:cxn modelId="{C1917F00-2C14-49CB-96A6-909F5E8B3AFB}" srcId="{87C37BB7-8368-4E9F-AD72-C055B19B935C}" destId="{D979C18C-590E-46FB-B209-2D2DF4E8D215}" srcOrd="0" destOrd="0" parTransId="{960F1484-D50C-48D9-A7EF-C9EE2A174418}" sibTransId="{5930D1E1-D155-49DC-A282-816B8A2331DD}"/>
    <dgm:cxn modelId="{E4C1DC4D-133A-4BF3-BCBD-70DC51BFFC5E}" type="presOf" srcId="{96A116F9-CE46-4070-A7F0-15EADB3307D6}" destId="{8B8AE6B3-E292-4CBA-80FE-50CE0DF06E07}" srcOrd="1" destOrd="0" presId="urn:microsoft.com/office/officeart/2005/8/layout/hierarchy2"/>
    <dgm:cxn modelId="{A8F596B7-6B62-401F-A299-9350CEFB2FF0}" type="presOf" srcId="{48C3CC89-F550-4017-9584-0460E6C75B1D}" destId="{F654CC50-D485-4BDB-A51C-14E849A63595}" srcOrd="0" destOrd="0" presId="urn:microsoft.com/office/officeart/2005/8/layout/hierarchy2"/>
    <dgm:cxn modelId="{14DF26EE-06A0-4C36-BDE1-5F2DE58BD433}" type="presOf" srcId="{517B3F08-EAA2-4AB3-B266-AFD6F34FF3E0}" destId="{BFC56650-BCC3-4915-AB44-282086856D4E}" srcOrd="1" destOrd="0" presId="urn:microsoft.com/office/officeart/2005/8/layout/hierarchy2"/>
    <dgm:cxn modelId="{0D3552AC-7284-4F64-8BDF-64E4F950DDA7}" type="presOf" srcId="{517B3F08-EAA2-4AB3-B266-AFD6F34FF3E0}" destId="{D64EE22E-2295-4288-9E98-8A732B9A2CF7}" srcOrd="0" destOrd="0" presId="urn:microsoft.com/office/officeart/2005/8/layout/hierarchy2"/>
    <dgm:cxn modelId="{6F40C2C1-DB40-4205-908E-CC111B867AA1}" srcId="{F8A02DD2-3611-4424-BCC4-12DF9C9A6256}" destId="{12B6A03F-3717-4339-A9EE-EE5A160ADB11}" srcOrd="0" destOrd="0" parTransId="{A7CB5C30-C9B1-4463-BDF5-E2BD0FA82300}" sibTransId="{CE28E714-90B2-49C7-AA75-B99B6255AD4A}"/>
    <dgm:cxn modelId="{A4F66909-BEAF-4DEF-8D23-F70E8934F483}" srcId="{D979C18C-590E-46FB-B209-2D2DF4E8D215}" destId="{F8A02DD2-3611-4424-BCC4-12DF9C9A6256}" srcOrd="0" destOrd="0" parTransId="{517B3F08-EAA2-4AB3-B266-AFD6F34FF3E0}" sibTransId="{AE707BD2-E40C-4FCB-8D38-423CD213F3E6}"/>
    <dgm:cxn modelId="{DEDBA46D-2B41-485C-8DE1-808F251E986F}" type="presOf" srcId="{BAF8049C-5414-4D78-B471-37723328067B}" destId="{3C4FFF98-D3C0-4683-92DD-28D9AD615554}" srcOrd="1" destOrd="0" presId="urn:microsoft.com/office/officeart/2005/8/layout/hierarchy2"/>
    <dgm:cxn modelId="{BD131233-6A7D-4B10-8AD8-A67C178AB52E}" srcId="{F8A02DD2-3611-4424-BCC4-12DF9C9A6256}" destId="{48C3CC89-F550-4017-9584-0460E6C75B1D}" srcOrd="1" destOrd="0" parTransId="{96A116F9-CE46-4070-A7F0-15EADB3307D6}" sibTransId="{A09F590D-F2A7-4F3C-90EE-7F708F10B861}"/>
    <dgm:cxn modelId="{5662786A-931A-4748-A9FF-7C7835DF89C3}" type="presOf" srcId="{12B6A03F-3717-4339-A9EE-EE5A160ADB11}" destId="{F1B2EB3F-8779-4B89-9DBA-9A63199423FE}" srcOrd="0" destOrd="0" presId="urn:microsoft.com/office/officeart/2005/8/layout/hierarchy2"/>
    <dgm:cxn modelId="{B2DFCD76-10DF-4FB9-BDA5-87B19EC1FE0D}" type="presOf" srcId="{96A116F9-CE46-4070-A7F0-15EADB3307D6}" destId="{C8631645-87FB-48A5-B734-FDBBDED731FF}" srcOrd="0" destOrd="0" presId="urn:microsoft.com/office/officeart/2005/8/layout/hierarchy2"/>
    <dgm:cxn modelId="{A1982BC6-DC7A-402D-837A-E376CEC4419A}" type="presOf" srcId="{F8A02DD2-3611-4424-BCC4-12DF9C9A6256}" destId="{C26DB12C-A06C-4A7A-A54D-88C3413DB956}" srcOrd="0" destOrd="0" presId="urn:microsoft.com/office/officeart/2005/8/layout/hierarchy2"/>
    <dgm:cxn modelId="{99824343-2E6C-4040-BA69-8A742D0D2A1A}" srcId="{D979C18C-590E-46FB-B209-2D2DF4E8D215}" destId="{9CD6E027-B6D7-4EE1-9630-4E787A146BBD}" srcOrd="1" destOrd="0" parTransId="{2A05B08C-B1F7-474B-A9F0-DE7636F8DA6C}" sibTransId="{7E00083E-F4FF-4697-8271-3BFB98125BB6}"/>
    <dgm:cxn modelId="{AD38403B-7BD3-45D3-AD5A-96A6D4C284E6}" type="presOf" srcId="{87C37BB7-8368-4E9F-AD72-C055B19B935C}" destId="{B0E58FE2-DC62-4B98-B37B-01CCF68D7A15}" srcOrd="0" destOrd="0" presId="urn:microsoft.com/office/officeart/2005/8/layout/hierarchy2"/>
    <dgm:cxn modelId="{7D3F6293-20C6-4286-A84C-E3DD1FB41BCD}" type="presOf" srcId="{D23040F1-3167-403B-8013-5B37162C7B03}" destId="{02BD22B7-85D3-426C-B95D-C8CA31E2696F}" srcOrd="0" destOrd="0" presId="urn:microsoft.com/office/officeart/2005/8/layout/hierarchy2"/>
    <dgm:cxn modelId="{1291194E-B088-4AFF-9300-DFE1328F4641}" type="presParOf" srcId="{B0E58FE2-DC62-4B98-B37B-01CCF68D7A15}" destId="{3F10399E-9354-4E8D-A659-11BD8EBE032F}" srcOrd="0" destOrd="0" presId="urn:microsoft.com/office/officeart/2005/8/layout/hierarchy2"/>
    <dgm:cxn modelId="{61C7BCCD-628F-417E-883A-6BBFE5AC4654}" type="presParOf" srcId="{3F10399E-9354-4E8D-A659-11BD8EBE032F}" destId="{AC986B49-626D-4149-A538-D2820FDCF3EB}" srcOrd="0" destOrd="0" presId="urn:microsoft.com/office/officeart/2005/8/layout/hierarchy2"/>
    <dgm:cxn modelId="{3DD40E26-9AF6-4114-BDC8-501564A84E37}" type="presParOf" srcId="{3F10399E-9354-4E8D-A659-11BD8EBE032F}" destId="{FF07A76B-A738-4C24-9B1F-9BD2CF87F365}" srcOrd="1" destOrd="0" presId="urn:microsoft.com/office/officeart/2005/8/layout/hierarchy2"/>
    <dgm:cxn modelId="{D47A6EB8-2B87-46E3-AC98-30A8C3D4674D}" type="presParOf" srcId="{FF07A76B-A738-4C24-9B1F-9BD2CF87F365}" destId="{D64EE22E-2295-4288-9E98-8A732B9A2CF7}" srcOrd="0" destOrd="0" presId="urn:microsoft.com/office/officeart/2005/8/layout/hierarchy2"/>
    <dgm:cxn modelId="{45708EFF-E4CC-40DF-8D25-8B050157C1F6}" type="presParOf" srcId="{D64EE22E-2295-4288-9E98-8A732B9A2CF7}" destId="{BFC56650-BCC3-4915-AB44-282086856D4E}" srcOrd="0" destOrd="0" presId="urn:microsoft.com/office/officeart/2005/8/layout/hierarchy2"/>
    <dgm:cxn modelId="{F899D9CA-9C3A-45FA-B9B7-0794FD2C7F8A}" type="presParOf" srcId="{FF07A76B-A738-4C24-9B1F-9BD2CF87F365}" destId="{26BDC913-DC1C-40F2-8C1B-A6DA528A4E33}" srcOrd="1" destOrd="0" presId="urn:microsoft.com/office/officeart/2005/8/layout/hierarchy2"/>
    <dgm:cxn modelId="{FEA9804D-D820-4A27-8473-4AFF7BCBFA63}" type="presParOf" srcId="{26BDC913-DC1C-40F2-8C1B-A6DA528A4E33}" destId="{C26DB12C-A06C-4A7A-A54D-88C3413DB956}" srcOrd="0" destOrd="0" presId="urn:microsoft.com/office/officeart/2005/8/layout/hierarchy2"/>
    <dgm:cxn modelId="{436C4642-C87E-465F-BCEE-4FB477705965}" type="presParOf" srcId="{26BDC913-DC1C-40F2-8C1B-A6DA528A4E33}" destId="{53C3E9B6-2E1A-47D4-B48D-08E100371BC1}" srcOrd="1" destOrd="0" presId="urn:microsoft.com/office/officeart/2005/8/layout/hierarchy2"/>
    <dgm:cxn modelId="{C03737C8-790B-4B82-8E78-4C5D5D47E01D}" type="presParOf" srcId="{53C3E9B6-2E1A-47D4-B48D-08E100371BC1}" destId="{8CE38E53-5B07-4F24-87E0-EBFB6D1FE7BD}" srcOrd="0" destOrd="0" presId="urn:microsoft.com/office/officeart/2005/8/layout/hierarchy2"/>
    <dgm:cxn modelId="{7281A17F-47A0-41E2-BF5C-7395911279EC}" type="presParOf" srcId="{8CE38E53-5B07-4F24-87E0-EBFB6D1FE7BD}" destId="{A87706DA-3B33-40D4-BE68-74EE731483EF}" srcOrd="0" destOrd="0" presId="urn:microsoft.com/office/officeart/2005/8/layout/hierarchy2"/>
    <dgm:cxn modelId="{490D2BC8-A8A8-4297-B3F3-03DB0D426DB6}" type="presParOf" srcId="{53C3E9B6-2E1A-47D4-B48D-08E100371BC1}" destId="{16B5A372-C942-44BC-B254-F28CD197D28C}" srcOrd="1" destOrd="0" presId="urn:microsoft.com/office/officeart/2005/8/layout/hierarchy2"/>
    <dgm:cxn modelId="{10B58460-EB46-4081-8D98-DD4ADABE3BF0}" type="presParOf" srcId="{16B5A372-C942-44BC-B254-F28CD197D28C}" destId="{F1B2EB3F-8779-4B89-9DBA-9A63199423FE}" srcOrd="0" destOrd="0" presId="urn:microsoft.com/office/officeart/2005/8/layout/hierarchy2"/>
    <dgm:cxn modelId="{EEDB8EDE-BCF8-4024-A58D-9953237D0D47}" type="presParOf" srcId="{16B5A372-C942-44BC-B254-F28CD197D28C}" destId="{DBCC49D6-528B-4D05-A4B1-8E54FF2B292E}" srcOrd="1" destOrd="0" presId="urn:microsoft.com/office/officeart/2005/8/layout/hierarchy2"/>
    <dgm:cxn modelId="{92AF1315-5647-45B6-A4B4-0DFFF165EF82}" type="presParOf" srcId="{53C3E9B6-2E1A-47D4-B48D-08E100371BC1}" destId="{C8631645-87FB-48A5-B734-FDBBDED731FF}" srcOrd="2" destOrd="0" presId="urn:microsoft.com/office/officeart/2005/8/layout/hierarchy2"/>
    <dgm:cxn modelId="{8227EAD1-94EF-4702-9A73-F6BB55DF28AB}" type="presParOf" srcId="{C8631645-87FB-48A5-B734-FDBBDED731FF}" destId="{8B8AE6B3-E292-4CBA-80FE-50CE0DF06E07}" srcOrd="0" destOrd="0" presId="urn:microsoft.com/office/officeart/2005/8/layout/hierarchy2"/>
    <dgm:cxn modelId="{37D59FBC-451B-44F2-8DE5-E0933BFAF044}" type="presParOf" srcId="{53C3E9B6-2E1A-47D4-B48D-08E100371BC1}" destId="{91346649-85C3-499A-9AE9-A5AF48A24016}" srcOrd="3" destOrd="0" presId="urn:microsoft.com/office/officeart/2005/8/layout/hierarchy2"/>
    <dgm:cxn modelId="{7AA8C657-E225-4F3C-8B39-D455CE02C1C3}" type="presParOf" srcId="{91346649-85C3-499A-9AE9-A5AF48A24016}" destId="{F654CC50-D485-4BDB-A51C-14E849A63595}" srcOrd="0" destOrd="0" presId="urn:microsoft.com/office/officeart/2005/8/layout/hierarchy2"/>
    <dgm:cxn modelId="{4336BD28-26BA-4B5C-8E0C-56181351DEA3}" type="presParOf" srcId="{91346649-85C3-499A-9AE9-A5AF48A24016}" destId="{FED93D17-2E91-4D2E-83B0-C3CE9BF93398}" srcOrd="1" destOrd="0" presId="urn:microsoft.com/office/officeart/2005/8/layout/hierarchy2"/>
    <dgm:cxn modelId="{23BDEBF5-618F-4079-A395-F45C8007D5DC}" type="presParOf" srcId="{FF07A76B-A738-4C24-9B1F-9BD2CF87F365}" destId="{05F95060-C6BC-402E-AC7D-295BAA5EE3A0}" srcOrd="2" destOrd="0" presId="urn:microsoft.com/office/officeart/2005/8/layout/hierarchy2"/>
    <dgm:cxn modelId="{68516B3B-6D02-47FF-B2DD-0B753D178620}" type="presParOf" srcId="{05F95060-C6BC-402E-AC7D-295BAA5EE3A0}" destId="{70811BC8-99D0-416F-A7D7-84AA5876293B}" srcOrd="0" destOrd="0" presId="urn:microsoft.com/office/officeart/2005/8/layout/hierarchy2"/>
    <dgm:cxn modelId="{4DFBC7FD-7D2C-401C-BDD0-9B3F25264009}" type="presParOf" srcId="{FF07A76B-A738-4C24-9B1F-9BD2CF87F365}" destId="{567218DA-9851-45E9-BE20-AC40F17F21D9}" srcOrd="3" destOrd="0" presId="urn:microsoft.com/office/officeart/2005/8/layout/hierarchy2"/>
    <dgm:cxn modelId="{964FA77B-30E5-4D71-BF00-33C1BDB4EC8D}" type="presParOf" srcId="{567218DA-9851-45E9-BE20-AC40F17F21D9}" destId="{641D1FF8-BA57-4284-A845-27E298F5B63D}" srcOrd="0" destOrd="0" presId="urn:microsoft.com/office/officeart/2005/8/layout/hierarchy2"/>
    <dgm:cxn modelId="{BD675311-2E8D-4752-9EA6-D275DBA19F7D}" type="presParOf" srcId="{567218DA-9851-45E9-BE20-AC40F17F21D9}" destId="{965883FB-4E68-49D0-A256-1106AC3C6490}" srcOrd="1" destOrd="0" presId="urn:microsoft.com/office/officeart/2005/8/layout/hierarchy2"/>
    <dgm:cxn modelId="{993F5ADB-39C6-4044-AEF9-B76EA944C59A}" type="presParOf" srcId="{965883FB-4E68-49D0-A256-1106AC3C6490}" destId="{7CFE4BAC-39D5-499A-8C3D-05DE26B92AE5}" srcOrd="0" destOrd="0" presId="urn:microsoft.com/office/officeart/2005/8/layout/hierarchy2"/>
    <dgm:cxn modelId="{2717E105-6F36-421F-B107-4DCE69493FCD}" type="presParOf" srcId="{7CFE4BAC-39D5-499A-8C3D-05DE26B92AE5}" destId="{3C4FFF98-D3C0-4683-92DD-28D9AD615554}" srcOrd="0" destOrd="0" presId="urn:microsoft.com/office/officeart/2005/8/layout/hierarchy2"/>
    <dgm:cxn modelId="{3BAC4C03-C853-4097-954D-702A82C7FCF3}" type="presParOf" srcId="{965883FB-4E68-49D0-A256-1106AC3C6490}" destId="{37484300-F860-43C4-9712-6B13F8A171BB}" srcOrd="1" destOrd="0" presId="urn:microsoft.com/office/officeart/2005/8/layout/hierarchy2"/>
    <dgm:cxn modelId="{D1D877D0-568D-4EA1-9519-1BB524155409}" type="presParOf" srcId="{37484300-F860-43C4-9712-6B13F8A171BB}" destId="{02BD22B7-85D3-426C-B95D-C8CA31E2696F}" srcOrd="0" destOrd="0" presId="urn:microsoft.com/office/officeart/2005/8/layout/hierarchy2"/>
    <dgm:cxn modelId="{A1DBD9C2-8782-456A-AAE1-08CA0E96F6FA}" type="presParOf" srcId="{37484300-F860-43C4-9712-6B13F8A171BB}" destId="{1FFEA675-01A1-46C5-95D0-DB8853C384D8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5DE01E-B625-4296-A670-D6AEBBBE7905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8980DE-94B8-4121-AE0A-3BCEC41FEA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gif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17" Type="http://schemas.openxmlformats.org/officeDocument/2006/relationships/image" Target="../media/image65.jpeg"/><Relationship Id="rId2" Type="http://schemas.openxmlformats.org/officeDocument/2006/relationships/image" Target="../media/image50.jpeg"/><Relationship Id="rId16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5" Type="http://schemas.openxmlformats.org/officeDocument/2006/relationships/image" Target="../media/image6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43086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/>
              <a:t>Развитие словесно-логического мышления у </a:t>
            </a:r>
            <a:r>
              <a:rPr lang="ru-RU" sz="4400" i="1" dirty="0" smtClean="0"/>
              <a:t>дошкольников</a:t>
            </a:r>
            <a:br>
              <a:rPr lang="ru-RU" sz="4400" i="1" dirty="0" smtClean="0"/>
            </a:br>
            <a:r>
              <a:rPr lang="ru-RU" sz="3200" i="1" dirty="0" smtClean="0"/>
              <a:t>(консультация для родителей)</a:t>
            </a:r>
            <a:r>
              <a:rPr lang="ru-RU" sz="4400" i="1" dirty="0" smtClean="0"/>
              <a:t/>
            </a:r>
            <a:br>
              <a:rPr lang="ru-RU" sz="4400" i="1" dirty="0" smtClean="0"/>
            </a:b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072074"/>
            <a:ext cx="7854696" cy="14287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Учитель-логопед ГБДОУ № 49</a:t>
            </a:r>
          </a:p>
          <a:p>
            <a:r>
              <a:rPr lang="ru-RU" sz="2000" dirty="0" smtClean="0"/>
              <a:t>Елизарова Т.В.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000099" y="785794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Подробно рассказать, что разного у 2-х сходных объектов .Главное отличие(птица живая, а </a:t>
            </a:r>
            <a:r>
              <a:rPr lang="ru-RU" dirty="0" err="1" smtClean="0"/>
              <a:t>самолет-неживой</a:t>
            </a:r>
            <a:r>
              <a:rPr lang="ru-RU" dirty="0" smtClean="0"/>
              <a:t>),голова(у птицы есть голова, у </a:t>
            </a:r>
            <a:r>
              <a:rPr lang="ru-RU" dirty="0" err="1" smtClean="0"/>
              <a:t>самолета-нет</a:t>
            </a:r>
            <a:r>
              <a:rPr lang="ru-RU" dirty="0" smtClean="0"/>
              <a:t>). </a:t>
            </a:r>
            <a:endParaRPr lang="ru-RU" dirty="0"/>
          </a:p>
        </p:txBody>
      </p:sp>
      <p:pic>
        <p:nvPicPr>
          <p:cNvPr id="3" name="Рисунок 2" descr="refrigera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643050"/>
            <a:ext cx="1047742" cy="1457317"/>
          </a:xfrm>
          <a:prstGeom prst="rect">
            <a:avLst/>
          </a:prstGeom>
        </p:spPr>
      </p:pic>
      <p:pic>
        <p:nvPicPr>
          <p:cNvPr id="4" name="Рисунок 3" descr="shkaf-6_picture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571612"/>
            <a:ext cx="1329425" cy="1571612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3571876"/>
            <a:ext cx="1428760" cy="928694"/>
          </a:xfrm>
          <a:prstGeom prst="rect">
            <a:avLst/>
          </a:prstGeom>
        </p:spPr>
      </p:pic>
      <p:pic>
        <p:nvPicPr>
          <p:cNvPr id="6" name="Рисунок 5" descr="6176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3571876"/>
            <a:ext cx="2071702" cy="1071570"/>
          </a:xfrm>
          <a:prstGeom prst="rect">
            <a:avLst/>
          </a:prstGeom>
        </p:spPr>
      </p:pic>
      <p:pic>
        <p:nvPicPr>
          <p:cNvPr id="7" name="Рисунок 6" descr="komp_c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57356" y="5214950"/>
            <a:ext cx="1643074" cy="1047744"/>
          </a:xfrm>
          <a:prstGeom prst="rect">
            <a:avLst/>
          </a:prstGeom>
        </p:spPr>
      </p:pic>
      <p:pic>
        <p:nvPicPr>
          <p:cNvPr id="8" name="Рисунок 7" descr="109016145_1_1000x700_telemaster-stavropol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8" y="5000636"/>
            <a:ext cx="1486848" cy="1327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785794"/>
            <a:ext cx="683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Придумать несколько возможных причин названному явлению.</a:t>
            </a:r>
            <a:endParaRPr lang="ru-RU" dirty="0"/>
          </a:p>
        </p:txBody>
      </p:sp>
      <p:pic>
        <p:nvPicPr>
          <p:cNvPr id="4" name="Рисунок 3" descr="26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357298"/>
            <a:ext cx="1635124" cy="104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874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500306"/>
            <a:ext cx="1414466" cy="1114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a8e1bd3835e1f3ab72de78a66aa76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3929066"/>
            <a:ext cx="1071570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_64029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5429264"/>
            <a:ext cx="1571620" cy="1142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лево 7"/>
          <p:cNvSpPr/>
          <p:nvPr/>
        </p:nvSpPr>
        <p:spPr>
          <a:xfrm>
            <a:off x="3643306" y="164305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3643306" y="264318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3643306" y="42862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6286512" y="4786322"/>
            <a:ext cx="71438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6215074" y="4786322"/>
            <a:ext cx="142876" cy="714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3714744" y="571501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496"/>
            <a:ext cx="7474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71546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Выбрать из трех объектов один лишний, с учетом выделенного признака, и подробно объяснить свой  выбор (по цвету, величине, вкусу)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65868491_0_c9fb_ed3c67a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1847712" cy="1136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57156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928802"/>
            <a:ext cx="1857388" cy="1393041"/>
          </a:xfrm>
          <a:prstGeom prst="rect">
            <a:avLst/>
          </a:prstGeom>
        </p:spPr>
      </p:pic>
      <p:pic>
        <p:nvPicPr>
          <p:cNvPr id="6" name="Рисунок 5" descr="marselllka_2010_12_17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2000240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500438"/>
            <a:ext cx="2024058" cy="1518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tetr_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3429000"/>
            <a:ext cx="2135303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338153373_myrave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3504" y="3500438"/>
            <a:ext cx="180976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5b19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282" y="5072074"/>
            <a:ext cx="2143140" cy="1253737"/>
          </a:xfrm>
          <a:prstGeom prst="rect">
            <a:avLst/>
          </a:prstGeom>
        </p:spPr>
      </p:pic>
      <p:pic>
        <p:nvPicPr>
          <p:cNvPr id="11" name="Рисунок 10" descr="konfiety-mishka-kosolapyi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14612" y="5072074"/>
            <a:ext cx="1486107" cy="1557554"/>
          </a:xfrm>
          <a:prstGeom prst="rect">
            <a:avLst/>
          </a:prstGeom>
        </p:spPr>
      </p:pic>
      <p:pic>
        <p:nvPicPr>
          <p:cNvPr id="12" name="Рисунок 11" descr="169656_36624-640x48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86314" y="4929198"/>
            <a:ext cx="1232306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 указанному подобрать слово, которое будет логически с ним связано, и подробно объяснить свой выбор. </a:t>
            </a:r>
            <a:r>
              <a:rPr lang="ru-RU" sz="2000" b="1" dirty="0" smtClean="0">
                <a:solidFill>
                  <a:schemeClr val="tx1"/>
                </a:solidFill>
              </a:rPr>
              <a:t>Пример:</a:t>
            </a:r>
            <a:r>
              <a:rPr lang="ru-RU" sz="2000" dirty="0" smtClean="0">
                <a:solidFill>
                  <a:schemeClr val="tx1"/>
                </a:solidFill>
              </a:rPr>
              <a:t> стрелка-часы, колесо-? Стрелка – это часть часов, значит к слову «колесо» я подберу слово «машина», потому что колесо -  часть машины.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832101856cc50e5b575c7d731b552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1785950" cy="1340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post-9860-12387569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785926"/>
            <a:ext cx="164307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8889_file_bear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785926"/>
            <a:ext cx="196454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he-den-under-the-sno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92" y="1785926"/>
            <a:ext cx="2004081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vBQR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3500438"/>
            <a:ext cx="2071686" cy="1553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oto-rabota18big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3571876"/>
            <a:ext cx="1998264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940868_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2066" y="3571876"/>
            <a:ext cx="1785950" cy="1332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009ty2y[1]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72396" y="3286124"/>
            <a:ext cx="1119182" cy="1678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36QU6sfRSz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7158" y="5286388"/>
            <a:ext cx="1809763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erevo-na-belom-fone-00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714612" y="5143488"/>
            <a:ext cx="1322624" cy="1714512"/>
          </a:xfrm>
          <a:prstGeom prst="rect">
            <a:avLst/>
          </a:prstGeom>
        </p:spPr>
      </p:pic>
      <p:pic>
        <p:nvPicPr>
          <p:cNvPr id="14" name="Рисунок 13" descr="8a95545ded7c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929190" y="5072075"/>
            <a:ext cx="1905013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1297951860_1297586745_morning-grass-1024-768-24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43768" y="5072074"/>
            <a:ext cx="1738306" cy="1303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Подобрать к каждой картинке из первого ряда соответствующую ей из второго ряда. По каждой паре слов составить предложение.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fishing_rod_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1071570" cy="1510991"/>
          </a:xfrm>
        </p:spPr>
      </p:pic>
      <p:pic>
        <p:nvPicPr>
          <p:cNvPr id="5" name="Рисунок 4" descr="1336017770_red_and_white_tul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071678"/>
            <a:ext cx="1571636" cy="117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ae-m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2071678"/>
            <a:ext cx="977507" cy="1071570"/>
          </a:xfrm>
          <a:prstGeom prst="rect">
            <a:avLst/>
          </a:prstGeom>
        </p:spPr>
      </p:pic>
      <p:pic>
        <p:nvPicPr>
          <p:cNvPr id="7" name="Рисунок 6" descr="p_cab78e2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2143116"/>
            <a:ext cx="1238836" cy="928694"/>
          </a:xfrm>
          <a:prstGeom prst="rect">
            <a:avLst/>
          </a:prstGeom>
        </p:spPr>
      </p:pic>
      <p:pic>
        <p:nvPicPr>
          <p:cNvPr id="8" name="Рисунок 7" descr="destornillado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8560" y="2143116"/>
            <a:ext cx="1615440" cy="1014984"/>
          </a:xfrm>
          <a:prstGeom prst="rect">
            <a:avLst/>
          </a:prstGeom>
        </p:spPr>
      </p:pic>
      <p:pic>
        <p:nvPicPr>
          <p:cNvPr id="9" name="Рисунок 8" descr="25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4714884"/>
            <a:ext cx="1071570" cy="1891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woo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53312" y="4857760"/>
            <a:ext cx="1333530" cy="884837"/>
          </a:xfrm>
          <a:prstGeom prst="rect">
            <a:avLst/>
          </a:prstGeom>
        </p:spPr>
      </p:pic>
      <p:pic>
        <p:nvPicPr>
          <p:cNvPr id="11" name="Рисунок 10" descr="lovlia_iazia_na_donku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4744" y="4786323"/>
            <a:ext cx="1928826" cy="1004452"/>
          </a:xfrm>
          <a:prstGeom prst="rect">
            <a:avLst/>
          </a:prstGeom>
        </p:spPr>
      </p:pic>
      <p:pic>
        <p:nvPicPr>
          <p:cNvPr id="12" name="Рисунок 11" descr="6067_image_big.jpe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0034" y="4643446"/>
            <a:ext cx="1000132" cy="1000132"/>
          </a:xfrm>
          <a:prstGeom prst="rect">
            <a:avLst/>
          </a:prstGeom>
        </p:spPr>
      </p:pic>
      <p:pic>
        <p:nvPicPr>
          <p:cNvPr id="13" name="Рисунок 12" descr="full_d5467a0a5cbf4793867206b2487ebf4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00761" y="5000636"/>
            <a:ext cx="1285884" cy="912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1332 L 0.80018 -0.15542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9 -0.12396 L -0.40538 -0.13436 " pathEditMode="relative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7 -0.11703 L -0.25798 -0.19034 " pathEditMode="relative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10453 L -0.20694 -0.16744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16767 L 0.00243 -0.24098 " pathEditMode="relative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Для каждого сказочного персонажа подобрать самый нужный для него предмет. Открыв шторку убедиться, что предмет назван правильно.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1fab3dbac7568822348f431703681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1419537" cy="10641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a47f1_3a129c09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214686"/>
            <a:ext cx="1000132" cy="955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9e9ac331ca0b8e421e61fe7b768948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143380"/>
            <a:ext cx="1095367" cy="1445433"/>
          </a:xfrm>
          <a:prstGeom prst="rect">
            <a:avLst/>
          </a:prstGeom>
        </p:spPr>
      </p:pic>
      <p:pic>
        <p:nvPicPr>
          <p:cNvPr id="7" name="Рисунок 6" descr="82424687_cinderella_by_liaselinad33d8g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5662077"/>
            <a:ext cx="1619238" cy="11959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6b5140b3c0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6512" y="1928803"/>
            <a:ext cx="1333509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953e763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57884" y="3143248"/>
            <a:ext cx="1857388" cy="1158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ae-mai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388" y="4500570"/>
            <a:ext cx="807720" cy="885444"/>
          </a:xfrm>
          <a:prstGeom prst="rect">
            <a:avLst/>
          </a:prstGeom>
        </p:spPr>
      </p:pic>
      <p:pic>
        <p:nvPicPr>
          <p:cNvPr id="11" name="Рисунок 10" descr="70964093_ln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72264" y="5715016"/>
            <a:ext cx="1114420" cy="83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5500694" y="2000240"/>
            <a:ext cx="2714644" cy="4643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079" y="1000108"/>
            <a:ext cx="8797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Проанализировав 3 логически связанных понятия, выделить одно, отличающееся</a:t>
            </a:r>
          </a:p>
          <a:p>
            <a:r>
              <a:rPr lang="ru-RU" dirty="0" smtClean="0"/>
              <a:t>От других по каким-либо признакам. Объяснить свой выбор.</a:t>
            </a:r>
            <a:endParaRPr lang="ru-RU" dirty="0"/>
          </a:p>
        </p:txBody>
      </p:sp>
      <p:pic>
        <p:nvPicPr>
          <p:cNvPr id="5" name="Рисунок 4" descr="FL8401.01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714488"/>
            <a:ext cx="1391161" cy="1357322"/>
          </a:xfrm>
          <a:prstGeom prst="rect">
            <a:avLst/>
          </a:prstGeom>
        </p:spPr>
      </p:pic>
      <p:pic>
        <p:nvPicPr>
          <p:cNvPr id="6" name="Рисунок 5" descr="wind-up-lamp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2000240"/>
            <a:ext cx="672610" cy="785818"/>
          </a:xfrm>
          <a:prstGeom prst="rect">
            <a:avLst/>
          </a:prstGeom>
        </p:spPr>
      </p:pic>
      <p:pic>
        <p:nvPicPr>
          <p:cNvPr id="7" name="Рисунок 6" descr="04a9772377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2000240"/>
            <a:ext cx="1071570" cy="785818"/>
          </a:xfrm>
          <a:prstGeom prst="rect">
            <a:avLst/>
          </a:prstGeom>
        </p:spPr>
      </p:pic>
      <p:pic>
        <p:nvPicPr>
          <p:cNvPr id="8" name="Рисунок 7" descr="1325144379_yablok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3500438"/>
            <a:ext cx="1285884" cy="1143008"/>
          </a:xfrm>
          <a:prstGeom prst="rect">
            <a:avLst/>
          </a:prstGeom>
        </p:spPr>
      </p:pic>
      <p:pic>
        <p:nvPicPr>
          <p:cNvPr id="9" name="Рисунок 8" descr="130616732869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3786190"/>
            <a:ext cx="1000132" cy="646738"/>
          </a:xfrm>
          <a:prstGeom prst="rect">
            <a:avLst/>
          </a:prstGeom>
        </p:spPr>
      </p:pic>
      <p:pic>
        <p:nvPicPr>
          <p:cNvPr id="10" name="Рисунок 9" descr="75413474394008512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818" y="3357562"/>
            <a:ext cx="1714512" cy="1285884"/>
          </a:xfrm>
          <a:prstGeom prst="rect">
            <a:avLst/>
          </a:prstGeom>
        </p:spPr>
      </p:pic>
      <p:pic>
        <p:nvPicPr>
          <p:cNvPr id="11" name="Рисунок 10" descr="i (7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100" y="5286388"/>
            <a:ext cx="1643074" cy="1357298"/>
          </a:xfrm>
          <a:prstGeom prst="rect">
            <a:avLst/>
          </a:prstGeom>
        </p:spPr>
      </p:pic>
      <p:pic>
        <p:nvPicPr>
          <p:cNvPr id="12" name="Рисунок 11" descr="10ed29cb-ed7c-4425-bbde-c58af0c0dd30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86182" y="5429264"/>
            <a:ext cx="785818" cy="1071570"/>
          </a:xfrm>
          <a:prstGeom prst="rect">
            <a:avLst/>
          </a:prstGeom>
        </p:spPr>
      </p:pic>
      <p:pic>
        <p:nvPicPr>
          <p:cNvPr id="13" name="Рисунок 12" descr="125499597049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8" y="5500702"/>
            <a:ext cx="13716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357298"/>
            <a:ext cx="7857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Проанализировав свойства изображенных предметов, назвать, а затем </a:t>
            </a:r>
          </a:p>
          <a:p>
            <a:r>
              <a:rPr lang="ru-RU" dirty="0" smtClean="0"/>
              <a:t>Рассказать о том общем, что их всех объединяет .Все движется по воздуху</a:t>
            </a:r>
          </a:p>
          <a:p>
            <a:r>
              <a:rPr lang="ru-RU" dirty="0" smtClean="0"/>
              <a:t>(самолет, мяч, стрела, бабочка)</a:t>
            </a:r>
            <a:endParaRPr lang="ru-RU" dirty="0"/>
          </a:p>
        </p:txBody>
      </p:sp>
      <p:pic>
        <p:nvPicPr>
          <p:cNvPr id="3" name="Рисунок 2" descr="avia_089-cr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500306"/>
            <a:ext cx="1285884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18308056_euro_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357430"/>
            <a:ext cx="1214446" cy="785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rt-01-027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428868"/>
            <a:ext cx="928694" cy="714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arrow_eeaxml7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2357430"/>
            <a:ext cx="751049" cy="629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6b7bc998-6fcb-45d6-8fa9-55fcf2bce6d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3357562"/>
            <a:ext cx="1357322" cy="928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057156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71802" y="3286124"/>
            <a:ext cx="1531918" cy="881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325144379_yablok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29190" y="3286124"/>
            <a:ext cx="1000132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99873631_3925073_16632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388" y="3286124"/>
            <a:ext cx="142876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komp_c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643042" y="4500570"/>
            <a:ext cx="1398262" cy="785818"/>
          </a:xfrm>
          <a:prstGeom prst="rect">
            <a:avLst/>
          </a:prstGeom>
        </p:spPr>
      </p:pic>
      <p:pic>
        <p:nvPicPr>
          <p:cNvPr id="12" name="Рисунок 11" descr="109016145_1_1000x700_telemaster-stavropol (1)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86182" y="4286256"/>
            <a:ext cx="928694" cy="928694"/>
          </a:xfrm>
          <a:prstGeom prst="rect">
            <a:avLst/>
          </a:prstGeom>
        </p:spPr>
      </p:pic>
      <p:pic>
        <p:nvPicPr>
          <p:cNvPr id="13" name="Рисунок 12" descr="post-5961-1236364047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14942" y="4572008"/>
            <a:ext cx="642942" cy="428628"/>
          </a:xfrm>
          <a:prstGeom prst="rect">
            <a:avLst/>
          </a:prstGeom>
        </p:spPr>
      </p:pic>
      <p:pic>
        <p:nvPicPr>
          <p:cNvPr id="14" name="Рисунок 13" descr="1368269449_book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286512" y="4214818"/>
            <a:ext cx="928694" cy="857256"/>
          </a:xfrm>
          <a:prstGeom prst="rect">
            <a:avLst/>
          </a:prstGeom>
        </p:spPr>
      </p:pic>
      <p:pic>
        <p:nvPicPr>
          <p:cNvPr id="15" name="Рисунок 14" descr="boy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43042" y="5500702"/>
            <a:ext cx="1317612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erevo-na-belom-fone-005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428992" y="5357826"/>
            <a:ext cx="1071570" cy="1357322"/>
          </a:xfrm>
          <a:prstGeom prst="rect">
            <a:avLst/>
          </a:prstGeom>
        </p:spPr>
      </p:pic>
      <p:pic>
        <p:nvPicPr>
          <p:cNvPr id="17" name="Рисунок 16" descr="1x640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143504" y="5786454"/>
            <a:ext cx="714380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80687686_________________________________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572264" y="5643578"/>
            <a:ext cx="1214446" cy="10001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14422"/>
            <a:ext cx="7847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Отыскать сходное в разных объектах и предметах. Подробно объяснить. </a:t>
            </a:r>
          </a:p>
          <a:p>
            <a:r>
              <a:rPr lang="ru-RU" dirty="0" smtClean="0"/>
              <a:t>Пример: пилотка и лодка похожи по форме.</a:t>
            </a:r>
            <a:endParaRPr lang="ru-RU" dirty="0"/>
          </a:p>
        </p:txBody>
      </p:sp>
      <p:pic>
        <p:nvPicPr>
          <p:cNvPr id="3" name="Рисунок 2" descr="kardan adamlar2 (23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785926"/>
            <a:ext cx="1785950" cy="1643073"/>
          </a:xfrm>
          <a:prstGeom prst="rect">
            <a:avLst/>
          </a:prstGeom>
        </p:spPr>
      </p:pic>
      <p:pic>
        <p:nvPicPr>
          <p:cNvPr id="4" name="Рисунок 3" descr="12731076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1785926"/>
            <a:ext cx="1428760" cy="1500198"/>
          </a:xfrm>
          <a:prstGeom prst="rect">
            <a:avLst/>
          </a:prstGeom>
        </p:spPr>
      </p:pic>
      <p:pic>
        <p:nvPicPr>
          <p:cNvPr id="5" name="Рисунок 4" descr="cloc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3286124"/>
            <a:ext cx="1357322" cy="1071570"/>
          </a:xfrm>
          <a:prstGeom prst="rect">
            <a:avLst/>
          </a:prstGeom>
        </p:spPr>
      </p:pic>
      <p:pic>
        <p:nvPicPr>
          <p:cNvPr id="6" name="Рисунок 5" descr="1318328204_gradusn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1" y="3286125"/>
            <a:ext cx="1285884" cy="1000132"/>
          </a:xfrm>
          <a:prstGeom prst="rect">
            <a:avLst/>
          </a:prstGeom>
        </p:spPr>
      </p:pic>
      <p:pic>
        <p:nvPicPr>
          <p:cNvPr id="7" name="Рисунок 6" descr="43785_A2_Color_Spectrum_Umbrella_Stic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85918" y="4643446"/>
            <a:ext cx="1552572" cy="1552572"/>
          </a:xfrm>
          <a:prstGeom prst="rect">
            <a:avLst/>
          </a:prstGeom>
        </p:spPr>
      </p:pic>
      <p:pic>
        <p:nvPicPr>
          <p:cNvPr id="8" name="Рисунок 7" descr="80687686________________________________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43636" y="4643446"/>
            <a:ext cx="1485888" cy="1185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500</TotalTime>
  <Words>287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Развитие словесно-логического мышления у дошкольников (консультация для родителей) </vt:lpstr>
      <vt:lpstr>Слайд 2</vt:lpstr>
      <vt:lpstr>Выбрать из трех объектов один лишний, с учетом выделенного признака, и подробно объяснить свой  выбор (по цвету, величине, вкусу)</vt:lpstr>
      <vt:lpstr>К указанному подобрать слово, которое будет логически с ним связано, и подробно объяснить свой выбор. Пример: стрелка-часы, колесо-? Стрелка – это часть часов, значит к слову «колесо» я подберу слово «машина», потому что колесо -  часть машины.</vt:lpstr>
      <vt:lpstr>Подобрать к каждой картинке из первого ряда соответствующую ей из второго ряда. По каждой паре слов составить предложение.</vt:lpstr>
      <vt:lpstr>Для каждого сказочного персонажа подобрать самый нужный для него предмет. Открыв шторку убедиться, что предмет назван правильно.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словесно-логического мышления у дошкольников</dc:title>
  <dc:creator>Tanja</dc:creator>
  <cp:lastModifiedBy>804684</cp:lastModifiedBy>
  <cp:revision>54</cp:revision>
  <dcterms:created xsi:type="dcterms:W3CDTF">2014-02-25T19:09:49Z</dcterms:created>
  <dcterms:modified xsi:type="dcterms:W3CDTF">2014-11-28T17:51:04Z</dcterms:modified>
</cp:coreProperties>
</file>