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7" r:id="rId2"/>
    <p:sldId id="259" r:id="rId3"/>
    <p:sldId id="269" r:id="rId4"/>
    <p:sldId id="265" r:id="rId5"/>
    <p:sldId id="270" r:id="rId6"/>
    <p:sldId id="271" r:id="rId7"/>
    <p:sldId id="272" r:id="rId8"/>
    <p:sldId id="264" r:id="rId9"/>
    <p:sldId id="275" r:id="rId10"/>
    <p:sldId id="273" r:id="rId11"/>
    <p:sldId id="276" r:id="rId12"/>
    <p:sldId id="277" r:id="rId13"/>
    <p:sldId id="274" r:id="rId14"/>
    <p:sldId id="266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422" autoAdjust="0"/>
    <p:restoredTop sz="70994" autoAdjust="0"/>
  </p:normalViewPr>
  <p:slideViewPr>
    <p:cSldViewPr>
      <p:cViewPr varScale="1">
        <p:scale>
          <a:sx n="75" d="100"/>
          <a:sy n="75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62BEDAA-AE24-4843-B295-413255661370}" type="datetimeFigureOut">
              <a:rPr lang="ru-RU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24CC492-A3D6-4424-A53A-42BB8025C8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18693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2EB34-3D08-4C8D-8362-6730989214A9}" type="datetimeFigureOut">
              <a:rPr lang="ru-RU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B0A7C-0656-40AB-83CA-6B502610E0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61E64-581C-4241-AFC0-F260A4915295}" type="datetimeFigureOut">
              <a:rPr lang="ru-RU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2B044-7859-498E-9005-DD412D1D6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60BB1-98F0-470C-8CBB-961D565F4E71}" type="datetimeFigureOut">
              <a:rPr lang="ru-RU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3943F-B2D9-4CCC-8F54-B78E2B4180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BF167-ACE9-49FE-BC54-94BBAA00E51E}" type="datetimeFigureOut">
              <a:rPr lang="ru-RU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322F6-C5E7-4889-93BA-B070EE90C6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3B4F2-E3B5-4D2E-BEA6-FCA279D47C52}" type="datetimeFigureOut">
              <a:rPr lang="ru-RU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139D4-763F-4A1B-BE44-CA9E755359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5D934-B8E2-471F-A350-42308A8B4A58}" type="datetimeFigureOut">
              <a:rPr lang="ru-RU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48BD4-E302-406D-A8E2-F22FDD2B0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7C5E9-7A73-4760-9E96-30C82274965C}" type="datetimeFigureOut">
              <a:rPr lang="ru-RU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E900A-91B9-407E-8274-B8C592D1F2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80E3C-659B-4FBE-B56E-B799AB36F7E5}" type="datetimeFigureOut">
              <a:rPr lang="ru-RU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4BE0E-6A8A-42AA-8EB3-56FC8DF2B6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F3FFB-7A63-46D6-9765-1B281A0B710E}" type="datetimeFigureOut">
              <a:rPr lang="ru-RU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D944A-88F5-459B-98D2-7004B92CE3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5A657-61A8-415F-BAFE-0EB42E322870}" type="datetimeFigureOut">
              <a:rPr lang="ru-RU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A91A2-6C8D-413D-8DAB-400FBB8756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513C6-37A1-475E-8A53-BEF08163A2E8}" type="datetimeFigureOut">
              <a:rPr lang="ru-RU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37E5A-5C7C-417A-9D49-C2D57227F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B44F6F-46FC-42AC-8565-FB8DCAEEC530}" type="datetimeFigureOut">
              <a:rPr lang="ru-RU"/>
              <a:pPr>
                <a:defRPr/>
              </a:pPr>
              <a:t>19.10.2019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83E6AD-3A85-4FC9-A867-46AE0713C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960992" y="285728"/>
            <a:ext cx="7488832" cy="2286016"/>
          </a:xfrm>
          <a:prstGeom prst="rect">
            <a:avLst/>
          </a:prstGeom>
          <a:gradFill>
            <a:gsLst>
              <a:gs pos="0">
                <a:srgbClr val="5E9EFF">
                  <a:lumMod val="97000"/>
                  <a:alpha val="0"/>
                </a:srgb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270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marL="342900" indent="-342900" algn="ctr">
              <a:lnSpc>
                <a:spcPct val="80000"/>
              </a:lnSpc>
              <a:spcBef>
                <a:spcPct val="20000"/>
              </a:spcBef>
              <a:buFontTx/>
              <a:buNone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  <a:ea typeface="+mj-ea"/>
              <a:cs typeface="Tahoma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j-ea"/>
                <a:cs typeface="Tahoma" pitchFamily="34" charset="0"/>
              </a:rPr>
              <a:t>Проект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j-ea"/>
                <a:cs typeface="Tahoma" pitchFamily="34" charset="0"/>
              </a:rPr>
              <a:t>«Государственный природный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j-ea"/>
                <a:cs typeface="Tahoma" pitchFamily="34" charset="0"/>
              </a:rPr>
              <a:t> заказник регионального значения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j-ea"/>
                <a:cs typeface="Tahoma" pitchFamily="34" charset="0"/>
              </a:rPr>
              <a:t>«Магдагачинский»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  <a:ea typeface="+mj-ea"/>
              <a:cs typeface="Tahoma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50" y="6343988"/>
            <a:ext cx="9144000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П</a:t>
            </a:r>
            <a:r>
              <a:rPr lang="ru-RU" sz="2800" b="1" dirty="0" smtClean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</a:t>
            </a:r>
            <a:r>
              <a:rPr lang="ru-RU" sz="2800" b="1" dirty="0" smtClean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Магдагачи 2018г.</a:t>
            </a:r>
            <a:endParaRPr lang="ru-RU" sz="2800" b="1" dirty="0">
              <a:ln w="12700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AutoShape 2"/>
          <p:cNvSpPr>
            <a:spLocks noChangeArrowheads="1"/>
          </p:cNvSpPr>
          <p:nvPr/>
        </p:nvSpPr>
        <p:spPr bwMode="auto">
          <a:xfrm>
            <a:off x="3786182" y="4143380"/>
            <a:ext cx="5357817" cy="2022471"/>
          </a:xfrm>
          <a:prstGeom prst="roundRect">
            <a:avLst>
              <a:gd name="adj" fmla="val 16667"/>
            </a:avLst>
          </a:prstGeom>
          <a:solidFill>
            <a:schemeClr val="bg1">
              <a:alpha val="8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600" b="1" i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+mn-cs"/>
              </a:rPr>
              <a:t>Марасан</a:t>
            </a:r>
            <a:r>
              <a:rPr lang="ru-RU" altLang="ru-RU" sz="26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+mn-cs"/>
              </a:rPr>
              <a:t> Ирина Александровна,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6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+mn-cs"/>
              </a:rPr>
              <a:t>воспитатель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6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+mn-cs"/>
              </a:rPr>
              <a:t>первой квалификационной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6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+mn-cs"/>
              </a:rPr>
              <a:t>категории</a:t>
            </a:r>
            <a:endParaRPr lang="ru-RU" altLang="ru-RU" sz="2600" b="1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259632" y="0"/>
            <a:ext cx="6994525" cy="55503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ru-RU" altLang="ru-RU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EEECE1">
                  <a:lumMod val="50000"/>
                </a:srgb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"/>
            <a:ext cx="857256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FFFF00"/>
                </a:solidFill>
                <a:latin typeface="Georgia" pitchFamily="18" charset="0"/>
              </a:rPr>
              <a:t>Животный  мир заказника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В заказнике встречаются представители 3-х типов фаун: </a:t>
            </a:r>
            <a:r>
              <a:rPr lang="ru-RU" dirty="0" err="1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восточно-сибирской</a:t>
            </a: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, охотской и приамурской. Типичные лесные животные – это…</a:t>
            </a:r>
          </a:p>
          <a:p>
            <a:pPr>
              <a:defRPr/>
            </a:pPr>
            <a:endParaRPr lang="ru-RU" dirty="0" smtClean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  <a:p>
            <a:pPr>
              <a:defRPr/>
            </a:pPr>
            <a:endParaRPr lang="ru-RU" sz="2400" b="1" dirty="0" smtClean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</a:t>
            </a:r>
            <a:endParaRPr lang="ru-RU" sz="2400" dirty="0" smtClean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135729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ru-RU" dirty="0"/>
          </a:p>
        </p:txBody>
      </p:sp>
      <p:pic>
        <p:nvPicPr>
          <p:cNvPr id="6" name="Рисунок 5" descr="izyubr_1_2013481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85720" y="1000108"/>
            <a:ext cx="2714612" cy="2357453"/>
          </a:xfrm>
          <a:prstGeom prst="ellipse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" y="2967335"/>
            <a:ext cx="235742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</a:t>
            </a: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изюбр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Рисунок 8" descr="czech_hunter_by_bigcats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143240" y="1000108"/>
            <a:ext cx="2746380" cy="2357454"/>
          </a:xfrm>
          <a:prstGeom prst="ellipse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571868" y="2967335"/>
            <a:ext cx="14306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</a:t>
            </a: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рысь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1" name="Рисунок 10" descr="bearvs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000760" y="1000108"/>
            <a:ext cx="2857520" cy="2428892"/>
          </a:xfrm>
          <a:prstGeom prst="ellipse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6215074" y="2967335"/>
            <a:ext cx="250032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</a:t>
            </a: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бурый медведь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3" name="Рисунок 12" descr="kabarog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85720" y="3714752"/>
            <a:ext cx="2857488" cy="3143248"/>
          </a:xfrm>
          <a:prstGeom prst="ellipse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57159" y="2967335"/>
            <a:ext cx="214314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</a:t>
            </a: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кабарга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5" name="Рисунок 14" descr="157648_1000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3286116" y="3786190"/>
            <a:ext cx="2786082" cy="2928958"/>
          </a:xfrm>
          <a:prstGeom prst="ellipse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3796276" y="2967335"/>
            <a:ext cx="1551451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</a:t>
            </a: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косуля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7" name="Рисунок 16" descr="Rosomaha_1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6286512" y="3786190"/>
            <a:ext cx="2643206" cy="2857353"/>
          </a:xfrm>
          <a:prstGeom prst="ellipse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6143636" y="2967335"/>
            <a:ext cx="2786082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</a:t>
            </a: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росомаха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259632" y="0"/>
            <a:ext cx="6994525" cy="55503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ru-RU" altLang="ru-RU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EEECE1">
                  <a:lumMod val="50000"/>
                </a:srgb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154610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2400" b="1" dirty="0" smtClean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</a:t>
            </a:r>
            <a:endParaRPr lang="ru-RU" sz="2400" dirty="0" smtClean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135729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ru-RU" dirty="0"/>
          </a:p>
        </p:txBody>
      </p:sp>
      <p:pic>
        <p:nvPicPr>
          <p:cNvPr id="6" name="Рисунок 5" descr="f3e35956c0f61058045246061e141f7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0"/>
            <a:ext cx="2714644" cy="2500306"/>
          </a:xfrm>
          <a:prstGeom prst="ellipse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14283" y="1857364"/>
            <a:ext cx="242889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</a:t>
            </a: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кабан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Рисунок 8" descr="1268820715_00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286116" y="0"/>
            <a:ext cx="2714644" cy="2428868"/>
          </a:xfrm>
          <a:prstGeom prst="ellipse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119792" y="2143116"/>
            <a:ext cx="116658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ласка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1" name="Рисунок 10" descr="f8e415369a88df5f365ab2866ed84d5c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286512" y="142852"/>
            <a:ext cx="2571768" cy="2428868"/>
          </a:xfrm>
          <a:prstGeom prst="ellipse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7000892" y="2643182"/>
            <a:ext cx="1643073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соболь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4" name="Рисунок 13" descr="206801682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0" y="3357562"/>
            <a:ext cx="2786050" cy="2928958"/>
          </a:xfrm>
          <a:prstGeom prst="ellipse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428596" y="2967335"/>
            <a:ext cx="1714512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белка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6" name="Рисунок 15" descr="Processed2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3286116" y="3286124"/>
            <a:ext cx="2714644" cy="3013769"/>
          </a:xfrm>
          <a:prstGeom prst="ellipse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3570285" y="2967335"/>
            <a:ext cx="2003433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</a:t>
            </a: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бурундук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8" name="Рисунок 17" descr="1313490493_799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6215074" y="3429000"/>
            <a:ext cx="2786082" cy="2857520"/>
          </a:xfrm>
          <a:prstGeom prst="ellipse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6572264" y="2967335"/>
            <a:ext cx="214314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глухарь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259632" y="0"/>
            <a:ext cx="6994525" cy="55503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ru-RU" altLang="ru-RU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EEECE1">
                  <a:lumMod val="50000"/>
                </a:srgb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154610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2400" b="1" dirty="0" smtClean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</a:t>
            </a:r>
            <a:endParaRPr lang="ru-RU" sz="2400" dirty="0" smtClean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135729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4283" y="1857364"/>
            <a:ext cx="242889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" name="Рисунок 19" descr="74e3ec97ad6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642918"/>
            <a:ext cx="2595564" cy="1643074"/>
          </a:xfrm>
          <a:prstGeom prst="ellipse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500035" y="1643050"/>
            <a:ext cx="242889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ротан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2" name="Рисунок 21" descr="karas_sab_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143240" y="642918"/>
            <a:ext cx="2643206" cy="1357322"/>
          </a:xfrm>
          <a:prstGeom prst="ellipse">
            <a:avLst/>
          </a:prstGeom>
        </p:spPr>
      </p:pic>
      <p:pic>
        <p:nvPicPr>
          <p:cNvPr id="24" name="Рисунок 23" descr="phoxinus_czekanowskii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7158" y="2714620"/>
            <a:ext cx="2719398" cy="1414466"/>
          </a:xfrm>
          <a:prstGeom prst="ellipse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4044452" y="1643050"/>
            <a:ext cx="13133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карась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7" name="Рисунок 26" descr="nalim_by_max_vocknerflickr.com_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6000760" y="428604"/>
            <a:ext cx="3000364" cy="1428760"/>
          </a:xfrm>
          <a:prstGeom prst="ellipse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571473" y="2928934"/>
            <a:ext cx="2071701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</a:t>
            </a: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гольян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42910" y="0"/>
            <a:ext cx="757242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600" b="1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FFFF00"/>
                </a:solidFill>
                <a:latin typeface="Georgia" pitchFamily="18" charset="0"/>
              </a:rPr>
              <a:t>Обитатели рек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643702" y="642918"/>
            <a:ext cx="1857388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налим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1" name="Рисунок 30" descr="53815825df5a646efd744d96ebc4fc30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286116" y="2714620"/>
            <a:ext cx="2643206" cy="1500198"/>
          </a:xfrm>
          <a:prstGeom prst="ellipse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4107866" y="4214818"/>
            <a:ext cx="110707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ленок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3" name="Рисунок 32" descr="wm_6b804d7c4421803866d78a00ff342456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6143636" y="2714620"/>
            <a:ext cx="2857520" cy="1643074"/>
          </a:xfrm>
          <a:prstGeom prst="ellipse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6429388" y="4000504"/>
            <a:ext cx="242889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чебак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5" name="Рисунок 34" descr="Var03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214282" y="4857760"/>
            <a:ext cx="2786082" cy="1414009"/>
          </a:xfrm>
          <a:prstGeom prst="ellipse">
            <a:avLst/>
          </a:prstGeom>
        </p:spPr>
      </p:pic>
      <p:sp>
        <p:nvSpPr>
          <p:cNvPr id="36" name="Прямоугольник 35"/>
          <p:cNvSpPr/>
          <p:nvPr/>
        </p:nvSpPr>
        <p:spPr>
          <a:xfrm>
            <a:off x="428596" y="2967335"/>
            <a:ext cx="2286017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щука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7" name="Рисунок 36" descr="1-24.jp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>
          <a:xfrm>
            <a:off x="3214678" y="4929198"/>
            <a:ext cx="2857520" cy="1428760"/>
          </a:xfrm>
          <a:prstGeom prst="ellipse">
            <a:avLst/>
          </a:prstGeom>
        </p:spPr>
      </p:pic>
      <p:sp>
        <p:nvSpPr>
          <p:cNvPr id="38" name="Прямоугольник 37"/>
          <p:cNvSpPr/>
          <p:nvPr/>
        </p:nvSpPr>
        <p:spPr>
          <a:xfrm>
            <a:off x="3968405" y="2967335"/>
            <a:ext cx="1675165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пескарь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9" name="Рисунок 38" descr="taimen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>
          <a:xfrm>
            <a:off x="6429388" y="4929198"/>
            <a:ext cx="2500330" cy="1276350"/>
          </a:xfrm>
          <a:prstGeom prst="ellipse">
            <a:avLst/>
          </a:prstGeom>
        </p:spPr>
      </p:pic>
      <p:sp>
        <p:nvSpPr>
          <p:cNvPr id="40" name="Прямоугольник 39"/>
          <p:cNvSpPr/>
          <p:nvPr/>
        </p:nvSpPr>
        <p:spPr>
          <a:xfrm>
            <a:off x="6357950" y="3214686"/>
            <a:ext cx="2500330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таймень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259632" y="0"/>
            <a:ext cx="6994525" cy="55503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ru-RU" altLang="ru-RU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EEECE1">
                  <a:lumMod val="50000"/>
                </a:srgb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0"/>
            <a:ext cx="8604448" cy="7386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FFFF00"/>
                </a:solidFill>
                <a:latin typeface="Georgia" pitchFamily="18" charset="0"/>
              </a:rPr>
              <a:t>Режим территории заказника.</a:t>
            </a:r>
          </a:p>
          <a:p>
            <a:pPr>
              <a:defRPr/>
            </a:pPr>
            <a:endParaRPr lang="ru-RU" sz="2400" b="1" dirty="0" smtClean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b="1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</a:t>
            </a: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На территории заказника «Магдагачинский» запрещено: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1. Проведение любых работ, которые могут привести к нарушению гидрологического режима местности, почвенного покрова.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2. Выполнение работ по изучению недр, разработки месторождений полезных ископаемых.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3. Строительство зданий, сооружений, линий связи, электропередач, трубопроводов и т.д.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4. Нарушение местообитаний видов животных, являющихся редкими на территории заказника, а также включенных в Красную книгу РФ и Амурской области.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5. Загрязнение почв, захоронение отходов, устройство свалок.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6. Незаконное выжигание естественной растительности.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7. Проведение незаконной вырубки насаждений.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8. Использование токсичных химических препаратов при проведении работ.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9. Умышленное причинение беспокойства диким животным, их отлов и уничтожение, разорение их гнезд и нор.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10. Рыболовство с использованием сетевых орудий добычи.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</a:t>
            </a:r>
          </a:p>
          <a:p>
            <a:pPr>
              <a:defRPr/>
            </a:pPr>
            <a:endParaRPr lang="ru-RU" dirty="0" smtClean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  <a:p>
            <a:pPr>
              <a:defRPr/>
            </a:pPr>
            <a:endParaRPr lang="ru-RU" dirty="0" smtClean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  <a:p>
            <a:pPr>
              <a:defRPr/>
            </a:pPr>
            <a:endParaRPr lang="ru-RU" sz="2400" dirty="0" smtClean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1142976" y="571480"/>
            <a:ext cx="750099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FFFF00"/>
                </a:solidFill>
                <a:latin typeface="Georgia" pitchFamily="18" charset="0"/>
                <a:cs typeface="+mn-cs"/>
              </a:rPr>
              <a:t>Цель проекта -  </a:t>
            </a:r>
          </a:p>
          <a:p>
            <a:pPr algn="ctr">
              <a:defRPr/>
            </a:pPr>
            <a:endParaRPr lang="ru-RU" sz="4000" b="1" dirty="0" smtClean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  <a:cs typeface="+mn-cs"/>
            </a:endParaRPr>
          </a:p>
          <a:p>
            <a:pPr>
              <a:defRPr/>
            </a:pPr>
            <a:r>
              <a:rPr lang="ru-RU" sz="3600" b="1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  <a:cs typeface="+mn-cs"/>
              </a:rPr>
              <a:t>            создание альбома</a:t>
            </a:r>
          </a:p>
          <a:p>
            <a:pPr>
              <a:defRPr/>
            </a:pPr>
            <a:r>
              <a:rPr lang="ru-RU" sz="3600" b="1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  <a:cs typeface="+mn-cs"/>
              </a:rPr>
              <a:t>«Магдагачинский заказник».</a:t>
            </a:r>
            <a:endParaRPr lang="ru-RU" sz="3600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chemeClr val="accent3">
                  <a:lumMod val="75000"/>
                </a:schemeClr>
              </a:solidFill>
              <a:latin typeface="Georgia" pitchFamily="18" charset="0"/>
              <a:cs typeface="+mn-cs"/>
            </a:endParaRPr>
          </a:p>
        </p:txBody>
      </p:sp>
      <p:sp>
        <p:nvSpPr>
          <p:cNvPr id="34" name="Rectangle 2"/>
          <p:cNvSpPr>
            <a:spLocks noChangeArrowheads="1"/>
          </p:cNvSpPr>
          <p:nvPr/>
        </p:nvSpPr>
        <p:spPr bwMode="auto">
          <a:xfrm>
            <a:off x="2843213" y="3870325"/>
            <a:ext cx="3924300" cy="1584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buFontTx/>
              <a:buBlip>
                <a:blip r:embed="rId3"/>
              </a:buBlip>
              <a:defRPr/>
            </a:pPr>
            <a:endParaRPr lang="ru-RU" alt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1262807" y="456034"/>
            <a:ext cx="6552728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FFFF00"/>
                </a:solidFill>
                <a:latin typeface="Georgia" pitchFamily="18" charset="0"/>
                <a:cs typeface="+mn-cs"/>
              </a:rPr>
              <a:t>Задачи проекта:</a:t>
            </a:r>
            <a:endParaRPr lang="ru-RU" sz="4000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FFFF00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24" name="Text Box 18"/>
          <p:cNvSpPr txBox="1">
            <a:spLocks noChangeArrowheads="1"/>
          </p:cNvSpPr>
          <p:nvPr/>
        </p:nvSpPr>
        <p:spPr bwMode="gray">
          <a:xfrm>
            <a:off x="571472" y="1581150"/>
            <a:ext cx="8072494" cy="310854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alt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найти в интернете, а также других официальных источниках информация о заказнике, его территории, флоре </a:t>
            </a:r>
            <a:r>
              <a:rPr lang="ru-RU" altLang="ru-RU" sz="2800" b="1" i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фауне;</a:t>
            </a:r>
            <a:endParaRPr lang="ru-RU" altLang="ru-RU" sz="28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отобрать и систематизировать информацию;</a:t>
            </a:r>
          </a:p>
          <a:p>
            <a:pPr>
              <a:defRPr/>
            </a:pPr>
            <a:r>
              <a:rPr lang="ru-RU" alt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оформить материал в виде альбома;</a:t>
            </a:r>
          </a:p>
          <a:p>
            <a:pPr>
              <a:defRPr/>
            </a:pPr>
            <a:r>
              <a:rPr lang="ru-RU" alt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познакомить учащихся класса с содержанием альбома.</a:t>
            </a:r>
            <a:endParaRPr lang="en-US" altLang="ru-RU" sz="28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 Box 18"/>
          <p:cNvSpPr txBox="1">
            <a:spLocks noChangeArrowheads="1"/>
          </p:cNvSpPr>
          <p:nvPr/>
        </p:nvSpPr>
        <p:spPr bwMode="gray">
          <a:xfrm>
            <a:off x="1127125" y="2355850"/>
            <a:ext cx="4841875" cy="4619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altLang="ru-RU" sz="24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 Box 18"/>
          <p:cNvSpPr txBox="1">
            <a:spLocks noChangeArrowheads="1"/>
          </p:cNvSpPr>
          <p:nvPr/>
        </p:nvSpPr>
        <p:spPr bwMode="gray">
          <a:xfrm>
            <a:off x="1177925" y="3203575"/>
            <a:ext cx="4618038" cy="46166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n-US" altLang="ru-RU" sz="2400" b="1" dirty="0">
              <a:solidFill>
                <a:schemeClr val="tx2">
                  <a:lumMod val="50000"/>
                </a:schemeClr>
              </a:solidFill>
              <a:cs typeface="+mn-cs"/>
            </a:endParaRPr>
          </a:p>
        </p:txBody>
      </p:sp>
      <p:sp>
        <p:nvSpPr>
          <p:cNvPr id="34" name="Rectangle 2"/>
          <p:cNvSpPr>
            <a:spLocks noChangeArrowheads="1"/>
          </p:cNvSpPr>
          <p:nvPr/>
        </p:nvSpPr>
        <p:spPr bwMode="auto">
          <a:xfrm>
            <a:off x="2843213" y="3870325"/>
            <a:ext cx="3924300" cy="1584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buFontTx/>
              <a:buBlip>
                <a:blip r:embed="rId3"/>
              </a:buBlip>
              <a:defRPr/>
            </a:pPr>
            <a:endParaRPr lang="ru-RU" alt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259632" y="0"/>
            <a:ext cx="6994525" cy="55503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ru-RU" altLang="ru-RU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EEECE1">
                  <a:lumMod val="50000"/>
                </a:srgb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0"/>
            <a:ext cx="842493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FFFF00"/>
                </a:solidFill>
                <a:latin typeface="Georgia" pitchFamily="18" charset="0"/>
              </a:rPr>
              <a:t>Государственный природный заказник регионального значения «Магдагачинский» </a:t>
            </a:r>
          </a:p>
          <a:p>
            <a:pPr algn="ctr">
              <a:defRPr/>
            </a:pPr>
            <a:r>
              <a:rPr lang="ru-RU" sz="2400" b="1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FFFF00"/>
                </a:solidFill>
                <a:latin typeface="Georgia" pitchFamily="18" charset="0"/>
              </a:rPr>
              <a:t>Общая характеристика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Заказник был создан в 1963 году. Его площадь составляет 104500 га.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Заказник был создан с целью сохранения и восстановления редких и исчезающих видов животных.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Заказник «Магдагачинский» обеспечивает решение следующих задач: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- сохранение природных комплексов и их компонентов в естественном состоянии;</a:t>
            </a:r>
          </a:p>
          <a:p>
            <a:pPr>
              <a:defRPr/>
            </a:pPr>
            <a:r>
              <a:rPr lang="ru-RU" sz="2400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</a:t>
            </a: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- охрана и восстановление ценных в хозяйственном, научном и культурном отношения видов животных и растений;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- осуществление экологического мониторинга, включая учет зверей и птиц;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- проведение биотехнических мероприятий;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- регулирование численности диких животных;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- выполнение научно – исследовательских работ по изучению объектов растительного и животного мира заказника;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- восстановление нарушенных ландшафтов, природных комплексов и их компонентов;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- экологическое просвещение населения.</a:t>
            </a:r>
          </a:p>
          <a:p>
            <a:pPr>
              <a:defRPr/>
            </a:pPr>
            <a:endParaRPr lang="ru-RU" sz="2400" dirty="0" smtClean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259632" y="0"/>
            <a:ext cx="6994525" cy="55503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ru-RU" altLang="ru-RU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EEECE1">
                  <a:lumMod val="50000"/>
                </a:srgb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0"/>
            <a:ext cx="58579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FFFF00"/>
                </a:solidFill>
                <a:latin typeface="Georgia" pitchFamily="18" charset="0"/>
              </a:rPr>
              <a:t>Территория природного заказника «Магдагачинский» </a:t>
            </a:r>
          </a:p>
          <a:p>
            <a:pPr>
              <a:defRPr/>
            </a:pPr>
            <a:endParaRPr lang="ru-RU" sz="2400" b="1" dirty="0" smtClean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</a:t>
            </a:r>
            <a:endParaRPr lang="ru-RU" sz="2400" dirty="0" smtClean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7" name="Рисунок 6" descr="Magdagachinskiy-723x1024.jpg"/>
          <p:cNvPicPr>
            <a:picLocks noChangeAspect="1"/>
          </p:cNvPicPr>
          <p:nvPr/>
        </p:nvPicPr>
        <p:blipFill>
          <a:blip r:embed="rId3" cstate="email">
            <a:lum contrast="-10000"/>
          </a:blip>
          <a:stretch>
            <a:fillRect/>
          </a:stretch>
        </p:blipFill>
        <p:spPr>
          <a:xfrm>
            <a:off x="2643174" y="857232"/>
            <a:ext cx="4572032" cy="5857916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259632" y="0"/>
            <a:ext cx="6994525" cy="55503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ru-RU" altLang="ru-RU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EEECE1">
                  <a:lumMod val="50000"/>
                </a:srgb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0"/>
            <a:ext cx="788842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FFFF00"/>
                </a:solidFill>
                <a:latin typeface="Georgia" pitchFamily="18" charset="0"/>
              </a:rPr>
              <a:t>Физико-географическая характеристика  территории заказника</a:t>
            </a:r>
          </a:p>
          <a:p>
            <a:pPr>
              <a:defRPr/>
            </a:pPr>
            <a:endParaRPr lang="ru-RU" sz="2400" b="1" dirty="0" smtClean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b="1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FFFF00"/>
                </a:solidFill>
                <a:latin typeface="Georgia" pitchFamily="18" charset="0"/>
              </a:rPr>
              <a:t>     Рельеф </a:t>
            </a: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– холмисто-волнисто-увалистый с широкими отлогими заболоченными долинами.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</a:t>
            </a:r>
            <a:r>
              <a:rPr lang="ru-RU" b="1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FFFF00"/>
                </a:solidFill>
                <a:latin typeface="Georgia" pitchFamily="18" charset="0"/>
              </a:rPr>
              <a:t>Климат</a:t>
            </a: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– континентальный с чертами муссонного. Зима длится с конца октября до середины апреля. Температура воздуха от -18 до -25 С. Основная масса снега выпадает во второй половине зимы.  Весна очень короткая с середины апреля до конца мая. Лето длится с конца мая до начала сентября. Лето теплое, дождливое. Температура воздуха от +20 до +24 С. Осень очень короткая, она длится с середины сентября до конца октября. Осень сухая, преимущественно с ясной погодой.</a:t>
            </a:r>
          </a:p>
          <a:p>
            <a:pPr>
              <a:defRPr/>
            </a:pPr>
            <a:r>
              <a:rPr lang="ru-RU" b="1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</a:t>
            </a:r>
            <a:r>
              <a:rPr lang="ru-RU" b="1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FFFF00"/>
                </a:solidFill>
                <a:latin typeface="Georgia" pitchFamily="18" charset="0"/>
              </a:rPr>
              <a:t>Гидрография</a:t>
            </a: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FFFF00"/>
                </a:solidFill>
                <a:latin typeface="Georgia" pitchFamily="18" charset="0"/>
              </a:rPr>
              <a:t>.</a:t>
            </a: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На территории заказника протекают реки: </a:t>
            </a:r>
            <a:r>
              <a:rPr lang="ru-RU" dirty="0" err="1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Уркан</a:t>
            </a: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, </a:t>
            </a:r>
            <a:r>
              <a:rPr lang="ru-RU" dirty="0" err="1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Бекет</a:t>
            </a: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, </a:t>
            </a:r>
            <a:r>
              <a:rPr lang="ru-RU" dirty="0" err="1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Гонжа</a:t>
            </a: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и другие мелкие речушки. Крупных озер нет, встречаются только небольшие, пойменный озера – старицы.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</a:t>
            </a:r>
            <a:r>
              <a:rPr lang="ru-RU" b="1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FFFF00"/>
                </a:solidFill>
                <a:latin typeface="Georgia" pitchFamily="18" charset="0"/>
              </a:rPr>
              <a:t>Почвы</a:t>
            </a: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. На территории заказника преобладают буротаежные типы почв.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</a:t>
            </a:r>
          </a:p>
          <a:p>
            <a:pPr>
              <a:defRPr/>
            </a:pPr>
            <a:endParaRPr lang="ru-RU" dirty="0" smtClean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  <a:p>
            <a:pPr>
              <a:defRPr/>
            </a:pPr>
            <a:endParaRPr lang="ru-RU" sz="2400" dirty="0" smtClean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259632" y="0"/>
            <a:ext cx="6994525" cy="55503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ru-RU" altLang="ru-RU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EEECE1">
                  <a:lumMod val="50000"/>
                </a:srgb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"/>
            <a:ext cx="857256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FFFF00"/>
                </a:solidFill>
                <a:latin typeface="Georgia" pitchFamily="18" charset="0"/>
              </a:rPr>
              <a:t>Растительный мир заказника</a:t>
            </a: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Основу растительного покрова заказника составляю большие массивы лесов, в которых встречаются следующие виды растений:</a:t>
            </a:r>
          </a:p>
          <a:p>
            <a:pPr>
              <a:defRPr/>
            </a:pPr>
            <a:endParaRPr lang="ru-RU" dirty="0" smtClean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  <a:p>
            <a:pPr>
              <a:defRPr/>
            </a:pPr>
            <a:endParaRPr lang="ru-RU" sz="2400" b="1" dirty="0" smtClean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    </a:t>
            </a:r>
            <a:endParaRPr lang="ru-RU" sz="2400" dirty="0" smtClean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135729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n w="12700"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ru-RU" dirty="0"/>
          </a:p>
        </p:txBody>
      </p:sp>
      <p:pic>
        <p:nvPicPr>
          <p:cNvPr id="6" name="Рисунок 5" descr="0011-008-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3786190"/>
            <a:ext cx="2500315" cy="2714620"/>
          </a:xfrm>
          <a:prstGeom prst="ellipse">
            <a:avLst/>
          </a:prstGeom>
        </p:spPr>
      </p:pic>
      <p:pic>
        <p:nvPicPr>
          <p:cNvPr id="8" name="Рисунок 7" descr="Pinus_nigra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715132" y="4000504"/>
            <a:ext cx="2428868" cy="2714620"/>
          </a:xfrm>
          <a:prstGeom prst="ellipse">
            <a:avLst/>
          </a:prstGeom>
        </p:spPr>
      </p:pic>
      <p:pic>
        <p:nvPicPr>
          <p:cNvPr id="9" name="Рисунок 8" descr="7208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357950" y="785794"/>
            <a:ext cx="2539593" cy="2612571"/>
          </a:xfrm>
          <a:prstGeom prst="ellipse">
            <a:avLst/>
          </a:prstGeom>
        </p:spPr>
      </p:pic>
      <p:pic>
        <p:nvPicPr>
          <p:cNvPr id="10" name="Рисунок 9" descr="Dub_mongolskij_2_HQ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500430" y="3571876"/>
            <a:ext cx="2214578" cy="2786058"/>
          </a:xfrm>
          <a:prstGeom prst="ellipse">
            <a:avLst/>
          </a:prstGeom>
        </p:spPr>
      </p:pic>
      <p:pic>
        <p:nvPicPr>
          <p:cNvPr id="11" name="Рисунок 10" descr="1431933066_2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571868" y="1071546"/>
            <a:ext cx="2428892" cy="2000264"/>
          </a:xfrm>
          <a:prstGeom prst="ellipse">
            <a:avLst/>
          </a:prstGeom>
        </p:spPr>
      </p:pic>
      <p:pic>
        <p:nvPicPr>
          <p:cNvPr id="12" name="Рисунок 11" descr="g040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57158" y="1000108"/>
            <a:ext cx="2679696" cy="2357454"/>
          </a:xfrm>
          <a:prstGeom prst="ellipse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14282" y="3071809"/>
            <a:ext cx="271464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береза черная </a:t>
            </a:r>
            <a:r>
              <a:rPr lang="ru-RU" sz="2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даурская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29058" y="3071810"/>
            <a:ext cx="174943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осина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572264" y="2428869"/>
            <a:ext cx="2286016" cy="15388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береза плосколистная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81035" y="4500570"/>
            <a:ext cx="2381935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дуб монгольский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43636" y="2967334"/>
            <a:ext cx="3000364" cy="3908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сосна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5535" y="2714620"/>
            <a:ext cx="2088233" cy="422454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</a:t>
            </a: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лиственница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5"/>
          <p:cNvSpPr txBox="1">
            <a:spLocks noChangeArrowheads="1"/>
          </p:cNvSpPr>
          <p:nvPr/>
        </p:nvSpPr>
        <p:spPr bwMode="auto">
          <a:xfrm>
            <a:off x="414338" y="5492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ru-RU" alt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6342_7749653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0"/>
            <a:ext cx="2524116" cy="2214558"/>
          </a:xfrm>
          <a:prstGeom prst="ellipse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721" y="2285992"/>
            <a:ext cx="228601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лещина </a:t>
            </a: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разнолистная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 descr="img1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214678" y="0"/>
            <a:ext cx="2786082" cy="2357454"/>
          </a:xfrm>
          <a:prstGeom prst="ellipse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000232" y="2428868"/>
            <a:ext cx="407196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береза </a:t>
            </a:r>
            <a:r>
              <a:rPr lang="ru-RU" sz="2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Миддендорфа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" name="Рисунок 7" descr="DSC_0973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85720" y="3071810"/>
            <a:ext cx="2705697" cy="2928934"/>
          </a:xfrm>
          <a:prstGeom prst="ellipse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14282" y="2967335"/>
            <a:ext cx="228601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береза </a:t>
            </a: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кустарниковая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" name="Рисунок 9" descr="spiraeaivolistnaya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143240" y="3500438"/>
            <a:ext cx="2928958" cy="2571748"/>
          </a:xfrm>
          <a:prstGeom prst="ellipse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243850" y="2967334"/>
            <a:ext cx="2899785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спирея </a:t>
            </a:r>
            <a:r>
              <a:rPr lang="ru-RU" sz="2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иволистная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2" name="Рисунок 11" descr="Rosa acicularis33 - копия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072198" y="1714488"/>
            <a:ext cx="2857519" cy="2643206"/>
          </a:xfrm>
          <a:prstGeom prst="ellipse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6215074" y="2967335"/>
            <a:ext cx="264320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роза иглистая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5"/>
          <p:cNvSpPr txBox="1">
            <a:spLocks noChangeArrowheads="1"/>
          </p:cNvSpPr>
          <p:nvPr/>
        </p:nvSpPr>
        <p:spPr bwMode="auto">
          <a:xfrm>
            <a:off x="414338" y="5492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ru-RU" alt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75983_55e6c7e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0"/>
            <a:ext cx="2643174" cy="2571744"/>
          </a:xfrm>
          <a:prstGeom prst="ellipse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5721" y="2643182"/>
            <a:ext cx="2357453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</a:t>
            </a: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купена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Рисунок 4" descr="Lileynik-4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86116" y="142852"/>
            <a:ext cx="2786082" cy="2285992"/>
          </a:xfrm>
          <a:prstGeom prst="ellipse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428992" y="2357430"/>
            <a:ext cx="221457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красоднев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Рисунок 6" descr="vasilistnik-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357950" y="142852"/>
            <a:ext cx="2643206" cy="2286016"/>
          </a:xfrm>
          <a:prstGeom prst="ellipse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00034" y="2357430"/>
            <a:ext cx="864396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                                                              </a:t>
            </a:r>
            <a:r>
              <a:rPr lang="ru-RU" sz="2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василистник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Рисунок 8" descr="geran_0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85720" y="3143248"/>
            <a:ext cx="2928926" cy="2714644"/>
          </a:xfrm>
          <a:prstGeom prst="ellipse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14283" y="2967335"/>
            <a:ext cx="2500330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</a:t>
            </a: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герань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1" name="Рисунок 10" descr="img20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3214678" y="2928934"/>
            <a:ext cx="2928926" cy="3143248"/>
          </a:xfrm>
          <a:prstGeom prst="ellipse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444932" y="2967335"/>
            <a:ext cx="2254143" cy="34778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ландыш </a:t>
            </a:r>
            <a:r>
              <a:rPr lang="ru-RU" sz="2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Кейске</a:t>
            </a: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3" name="Рисунок 12" descr="rastenie_krovohlebka_3_17114750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215074" y="3000372"/>
            <a:ext cx="2714644" cy="2713480"/>
          </a:xfrm>
          <a:prstGeom prst="ellipse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6286512" y="2967335"/>
            <a:ext cx="2714644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</a:t>
            </a:r>
          </a:p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кровохлебка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886</TotalTime>
  <Words>665</Words>
  <Application>Microsoft Office PowerPoint</Application>
  <PresentationFormat>Экран (4:3)</PresentationFormat>
  <Paragraphs>323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ЛЕСНАЯ ПРОМЫШЛЕННОСТЬ</dc:title>
  <dc:creator>пользователь</dc:creator>
  <cp:lastModifiedBy>IRINA</cp:lastModifiedBy>
  <cp:revision>106</cp:revision>
  <dcterms:created xsi:type="dcterms:W3CDTF">2014-08-08T12:26:52Z</dcterms:created>
  <dcterms:modified xsi:type="dcterms:W3CDTF">2019-10-19T10:34:40Z</dcterms:modified>
</cp:coreProperties>
</file>