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7" r:id="rId14"/>
    <p:sldId id="275" r:id="rId15"/>
    <p:sldId id="273" r:id="rId16"/>
    <p:sldId id="268" r:id="rId17"/>
    <p:sldId id="269" r:id="rId18"/>
    <p:sldId id="270" r:id="rId19"/>
    <p:sldId id="272" r:id="rId20"/>
    <p:sldId id="271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62EBE6F-14EC-4A80-A94B-E92CBE980397}">
          <p14:sldIdLst>
            <p14:sldId id="256"/>
            <p14:sldId id="257"/>
            <p14:sldId id="274"/>
            <p14:sldId id="258"/>
            <p14:sldId id="259"/>
            <p14:sldId id="260"/>
          </p14:sldIdLst>
        </p14:section>
        <p14:section name="Раздел без заголовка" id="{B9A28C22-9528-4C0A-9F66-DB8B0F3B7626}">
          <p14:sldIdLst>
            <p14:sldId id="261"/>
            <p14:sldId id="262"/>
            <p14:sldId id="263"/>
            <p14:sldId id="264"/>
            <p14:sldId id="265"/>
            <p14:sldId id="266"/>
            <p14:sldId id="277"/>
            <p14:sldId id="275"/>
            <p14:sldId id="273"/>
            <p14:sldId id="268"/>
            <p14:sldId id="269"/>
            <p14:sldId id="270"/>
            <p14:sldId id="272"/>
            <p14:sldId id="271"/>
            <p14:sldId id="2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E09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C6CCF5-CB9A-4DDD-8160-112FDD681A2A}" type="doc">
      <dgm:prSet loTypeId="urn:microsoft.com/office/officeart/2011/layout/HexagonRadial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570FB19-879F-4079-B0E7-5A91B1026471}" type="pres">
      <dgm:prSet presAssocID="{8DC6CCF5-CB9A-4DDD-8160-112FDD681A2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BEEBB2D2-BD5B-441E-AE58-B90A4B7F7D85}" type="presOf" srcId="{8DC6CCF5-CB9A-4DDD-8160-112FDD681A2A}" destId="{4570FB19-879F-4079-B0E7-5A91B1026471}" srcOrd="0" destOrd="0" presId="urn:microsoft.com/office/officeart/2011/layout/HexagonRadial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F216F-AA96-4EA8-BFDC-EEF3FB2C60D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AE4D2-AF92-4391-8587-32E798A3EB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7934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AE4D2-AF92-4391-8587-32E798A3EB2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1198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 smtClean="0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B1530D3-511C-4B54-ADD1-26E4A84C04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4.png"/><Relationship Id="rId7" Type="http://schemas.openxmlformats.org/officeDocument/2006/relationships/image" Target="../media/image4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0.jpeg"/><Relationship Id="rId12" Type="http://schemas.openxmlformats.org/officeDocument/2006/relationships/image" Target="../media/image6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3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62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6.jpeg"/><Relationship Id="rId7" Type="http://schemas.openxmlformats.org/officeDocument/2006/relationships/image" Target="../media/image69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8.jpeg"/><Relationship Id="rId5" Type="http://schemas.openxmlformats.org/officeDocument/2006/relationships/image" Target="../media/image15.png"/><Relationship Id="rId4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mailto:doshkolenok2015@yandex.ru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110.kidolimp.ru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numi.ru/40480" TargetMode="External"/><Relationship Id="rId5" Type="http://schemas.openxmlformats.org/officeDocument/2006/relationships/hyperlink" Target="https://ok.ru/drevoznany" TargetMode="External"/><Relationship Id="rId4" Type="http://schemas.openxmlformats.org/officeDocument/2006/relationships/image" Target="../media/image78.png"/><Relationship Id="rId9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5.pn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5.pn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5.pn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589240"/>
            <a:ext cx="2952328" cy="936104"/>
          </a:xfrm>
        </p:spPr>
        <p:txBody>
          <a:bodyPr rtlCol="0">
            <a:normAutofit fontScale="4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sz="3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МБДОУ д/с№15: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3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Писанец</a:t>
            </a:r>
            <a:r>
              <a:rPr lang="ru-RU" sz="3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Надежда Владимировна</a:t>
            </a:r>
            <a:endParaRPr lang="ru-RU" sz="3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endParaRPr lang="ru-RU" sz="1800" dirty="0" smtClean="0"/>
          </a:p>
        </p:txBody>
      </p:sp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51520" y="2060848"/>
            <a:ext cx="8712968" cy="1470025"/>
          </a:xfrm>
        </p:spPr>
        <p:txBody>
          <a:bodyPr/>
          <a:lstStyle/>
          <a:p>
            <a:r>
              <a:rPr lang="ru-RU" alt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детей дошкольного возраста </a:t>
            </a:r>
            <a:r>
              <a:rPr lang="ru-RU" alt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навыков безопасного </a:t>
            </a:r>
            <a:r>
              <a:rPr lang="ru-RU" alt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поведения </a:t>
            </a:r>
            <a:r>
              <a:rPr lang="ru-RU" alt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дороге </a:t>
            </a:r>
            <a:r>
              <a:rPr lang="ru-RU" alt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посредством ознакомления с ПДД.</a:t>
            </a:r>
            <a:endParaRPr lang="ru-RU" sz="4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admin\Desktop\распечатать\img0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3056" y="3573016"/>
            <a:ext cx="3705264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untitled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9373"/>
            <a:ext cx="1619672" cy="186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3996">
        <p:circle/>
      </p:transition>
    </mc:Choice>
    <mc:Fallback>
      <p:transition spd="slow" advTm="3996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7667" y="-99393"/>
            <a:ext cx="6652685" cy="1440161"/>
          </a:xfrm>
        </p:spPr>
        <p:txBody>
          <a:bodyPr/>
          <a:lstStyle/>
          <a:p>
            <a:pPr algn="ctr"/>
            <a: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Дидактические игры требуют умения расшифровывать, распутывать, разгадывать</a:t>
            </a: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.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C:\Users\admin\Desktop\апрель фото дорожн\121___04\IMG_39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86" y="4365104"/>
            <a:ext cx="2987824" cy="209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dmin\Desktop\апрель фото дорожн\121___04\IMG_39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9655" y="4356583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admin\Desktop\фото затейники\IMG_20170227_1630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7364" y="1916832"/>
            <a:ext cx="2736304" cy="200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admin\Desktop\фото затейники\дорожное фото\IMG_331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934026"/>
            <a:ext cx="2888076" cy="198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admin\Desktop\220px-VzKat.sv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3" y="40995"/>
            <a:ext cx="979484" cy="9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Писанец\фото\DSC_077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9820" y="4368795"/>
            <a:ext cx="3059832" cy="209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Писанец\фото\DSC_077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65" y="1916832"/>
            <a:ext cx="2990630" cy="200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2214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4528">
        <p:circle/>
      </p:transition>
    </mc:Choice>
    <mc:Fallback>
      <p:transition spd="slow" advTm="452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Для анализа опасной ситуации на дороге используется разнообразный наглядный материал: макеты, альбомы, слайды, детскую художественную литературу, настольно – печатные игры.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56992"/>
            <a:ext cx="8229600" cy="31292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Людмила\Pictures\PC1601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3840001" cy="2880000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D1D~1\AppData\Local\Temp\Rar$DI90.324\шаблон 2 б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98" y="-41077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7" y="116632"/>
            <a:ext cx="63664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процессе игровой деятельности у детей закрепляются полученные знания, умения и навыки, углубляется </a:t>
            </a:r>
            <a:r>
              <a:rPr lang="ru-RU" sz="24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потребность в познании нового, совместных действиях и переживаниях, расширяется кругозор.</a:t>
            </a:r>
          </a:p>
        </p:txBody>
      </p:sp>
      <p:pic>
        <p:nvPicPr>
          <p:cNvPr id="16" name="Picture 3" descr="C:\Users\admin\Desktop\image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46" y="11699"/>
            <a:ext cx="1482866" cy="207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admin\Desktop\220px-VzKat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0117" y="-3964"/>
            <a:ext cx="143330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Писанец\фото\DSC_07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97" y="2852936"/>
            <a:ext cx="4350048" cy="319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исанец\фото\DSC_077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5751" y="2852936"/>
            <a:ext cx="4678794" cy="319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113" y="-41077"/>
            <a:ext cx="1548026" cy="209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185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783">
        <p:circle/>
      </p:transition>
    </mc:Choice>
    <mc:Fallback>
      <p:transition spd="slow" advTm="278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1"/>
            <a:ext cx="6976892" cy="1748776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7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Проявить себя, показать чему научились, дети могут в познавательных играх. Подбор игр объединяется одним сюжетом, тематикой </a:t>
            </a:r>
            <a:r>
              <a:rPr lang="ru-RU" sz="27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2700" i="1" dirty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2700" i="1" dirty="0">
                <a:solidFill>
                  <a:srgbClr val="002060"/>
                </a:solidFill>
                <a:ea typeface="Calibri"/>
                <a:cs typeface="Times New Roman"/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6" name="Picture 3" descr="C:\Users\admin\Desktop\image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321396" cy="147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dmin\Desktop\фото затейники\дорожное фото\IMG_339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68102" y="2492896"/>
            <a:ext cx="394361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admin\Desktop\220px-VzKat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64516" y="-1"/>
            <a:ext cx="979484" cy="9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:\Писанец\фото\DSC_07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538" y="2492896"/>
            <a:ext cx="478950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4619" y="5805264"/>
            <a:ext cx="820608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6389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415">
        <p:circle/>
      </p:transition>
    </mc:Choice>
    <mc:Fallback>
      <p:transition spd="slow" advTm="241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Писанец\фото\DSC_07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0456" y="2877247"/>
            <a:ext cx="4583544" cy="33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исанец\фото\DSC_07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77247"/>
            <a:ext cx="4569220" cy="333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untitled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8336" y="-2274"/>
            <a:ext cx="1185664" cy="179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65" y="1060"/>
            <a:ext cx="1394250" cy="184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-315416"/>
            <a:ext cx="662669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+mn-lt"/>
            </a:endParaRPr>
          </a:p>
          <a:p>
            <a:pPr algn="ctr"/>
            <a:r>
              <a:rPr lang="ru-RU" sz="2000" b="1" i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ea typeface="Calibri"/>
                <a:cs typeface="Times New Roman"/>
              </a:rPr>
              <a:t>В результате целенаправленной и систематической работы появилась положительная динамика по  формированию у детей навыков безопасного поведения на дороге</a:t>
            </a:r>
            <a:r>
              <a:rPr lang="ru-RU" sz="2000" b="1" i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000" b="1" i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/>
                <a:cs typeface="Times New Roman"/>
              </a:rPr>
            </a:br>
            <a:r>
              <a:rPr lang="ru-RU" sz="20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Расширились </a:t>
            </a:r>
            <a:r>
              <a:rPr lang="ru-RU" sz="2000" b="1" i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представления детей об окружающей дорожной среде и правилах дорожного движения: умение правильно переходить проезжую </a:t>
            </a:r>
            <a:r>
              <a:rPr lang="ru-RU" sz="2000" b="1" i="1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часть </a:t>
            </a:r>
            <a:r>
              <a:rPr lang="ru-RU" sz="2000" b="1" i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дороги.</a:t>
            </a:r>
            <a:endParaRPr lang="ru-RU" sz="2000" b="1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9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310">
        <p:circle/>
      </p:transition>
    </mc:Choice>
    <mc:Fallback>
      <p:transition spd="slow" advTm="231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MG_39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416" y="2132856"/>
            <a:ext cx="69939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untitled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0995"/>
            <a:ext cx="1185664" cy="179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image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728192" cy="192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14497"/>
            <a:ext cx="55446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 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процессе последовательного обсуждения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иллюстраций мы с детьми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вместе с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отбираем </a:t>
            </a:r>
          </a:p>
          <a:p>
            <a:pPr algn="ctr"/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интересные высказывания и объединяют их в целостный рассказ.</a:t>
            </a:r>
          </a:p>
        </p:txBody>
      </p:sp>
    </p:spTree>
    <p:extLst>
      <p:ext uri="{BB962C8B-B14F-4D97-AF65-F5344CB8AC3E}">
        <p14:creationId xmlns:p14="http://schemas.microsoft.com/office/powerpoint/2010/main" xmlns="" val="3181111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863">
        <p:circle/>
      </p:transition>
    </mc:Choice>
    <mc:Fallback>
      <p:transition spd="slow" advTm="186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V="1">
            <a:off x="0" y="-357807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организации работы по профилактике детского дорожно – транспортного травматизма  огромное внимание уделяем использованию информационно – коммуникативным технологиям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Они включают в себя: занимательные вопросы, анимационные картинки,  проблемные ситуации, в которых дети помогают   героям, попавшим  в трудную ситуацию и нуждающимся в помощи. Темы   презентаций  охватывают большой объем программного материала по изучению правил дорожного движения.</a:t>
            </a:r>
          </a:p>
          <a:p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E09B7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C:\Users\admin\Desktop\Новая папка (2)\SAM_35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38" y="3297588"/>
            <a:ext cx="4372954" cy="3254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admin\Desktop\Новая папка (2)\P1060944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8281" y="2852936"/>
            <a:ext cx="3149009" cy="416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admin\Desktop\untitled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5907" y="2876401"/>
            <a:ext cx="1185664" cy="206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847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323">
        <p:circle/>
      </p:transition>
    </mc:Choice>
    <mc:Fallback>
      <p:transition spd="slow" advTm="132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497"/>
            <a:ext cx="6840760" cy="1270367"/>
          </a:xfrm>
        </p:spPr>
        <p:txBody>
          <a:bodyPr>
            <a:normAutofit/>
          </a:bodyPr>
          <a:lstStyle/>
          <a:p>
            <a: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 пропаганде правил безопасного поведения на дороге  широко используются различные формы работы с семьями воспитанников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23529211"/>
              </p:ext>
            </p:extLst>
          </p:nvPr>
        </p:nvGraphicFramePr>
        <p:xfrm>
          <a:off x="1043608" y="3140968"/>
          <a:ext cx="7124700" cy="339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2446" y="0"/>
            <a:ext cx="1001553" cy="128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admin\Desktop\images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141721" cy="127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admin\Desktop\120___03\IMG_3914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544" y="1296769"/>
            <a:ext cx="3635897" cy="286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admin\Desktop\120___03\IMG_3922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92080" y="4096891"/>
            <a:ext cx="2950606" cy="2756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C:\Users\admin\Desktop\март\P108000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3273" y="4141322"/>
            <a:ext cx="2790168" cy="2712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F:\Писанец\фото\DSC_0790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92738"/>
            <a:ext cx="3758944" cy="280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713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318">
        <p:circle/>
      </p:transition>
    </mc:Choice>
    <mc:Fallback>
      <p:transition spd="slow" advTm="231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0705" y="1"/>
            <a:ext cx="1157390" cy="148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C:\Users\admin\Desktop\фото затейники\щ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91" y="4653767"/>
            <a:ext cx="5298637" cy="2204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P10200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2749" y="4309763"/>
            <a:ext cx="3397862" cy="254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C:\Users\admin\Desktop\image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321396" cy="147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dmin\Desktop\апрель фото дорожн\121___04\IMG_397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2204864"/>
            <a:ext cx="3299123" cy="223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admin\Desktop\апрель фото дорожн\121___04\IMG_397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62212" y="2252805"/>
            <a:ext cx="3097942" cy="182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5" descr="C:\Users\admin\Desktop\P105036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3018" y="2250796"/>
            <a:ext cx="2689194" cy="217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37991" y="0"/>
            <a:ext cx="71183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пропаганде правил безопасного поведения на дороге  широко используются различные формы работы с семьями воспитанников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E09B7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8764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839">
        <p:circle/>
      </p:transition>
    </mc:Choice>
    <mc:Fallback>
      <p:transition spd="slow" advTm="183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301608" cy="1431032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 результате целенаправленной и систематической работы появилась положительная динамика по  формированию у детей навыков безопасного поведения на дороге</a:t>
            </a:r>
            <a: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sz="44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admin\Desktop\imag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728192" cy="192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dmin\Desktop\220px-VzKat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4112" y="40995"/>
            <a:ext cx="979484" cy="9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untitled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4091" y="3933056"/>
            <a:ext cx="1041965" cy="157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ФОТО Пдд\пдд\IMG_080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87670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 Пдд\IMG_136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760" y="3933056"/>
            <a:ext cx="3936474" cy="287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3175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607">
        <p:circle/>
      </p:transition>
    </mc:Choice>
    <mc:Fallback>
      <p:transition spd="slow" advTm="160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476673"/>
            <a:ext cx="614810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40A832"/>
              </a:solidFill>
            </a:endParaRPr>
          </a:p>
          <a:p>
            <a:pPr algn="ctr"/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Играя с ребёнком в игры по правилам дорожной безопасности, мы сохраняем ему жизнь!</a:t>
            </a:r>
            <a:b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2E09B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2E09B7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admin\Desktop\Новая папка (2)\IMG_14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1239" y="1966976"/>
            <a:ext cx="3201022" cy="230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admin\Desktop\imag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563595" cy="173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:\Писанец\фото\DSC_07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80583"/>
            <a:ext cx="3182487" cy="240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143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ФОТО Пдд\P10700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365585"/>
            <a:ext cx="3600400" cy="250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705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957">
        <p:circle/>
      </p:transition>
    </mc:Choice>
    <mc:Fallback>
      <p:transition spd="slow" advTm="1957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95536" y="637864"/>
            <a:ext cx="7632848" cy="2071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Известно, что привычки, закреплённые в детстве, остаются на всю жизнь, поэтому одной из важных проблем в обеспечении безопасности дорожного движения является профилактика детского дорожно-транспортного травматизма.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0070C0"/>
              </a:solidFill>
            </a:endParaRPr>
          </a:p>
        </p:txBody>
      </p:sp>
      <p:pic>
        <p:nvPicPr>
          <p:cNvPr id="2051" name="Picture 3" descr="C:\Users\admin\Desktop\49ad3547244b404aa22a67c916ac2a36.jp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33" y="25795"/>
            <a:ext cx="1095283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Светофор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1331" y="25795"/>
            <a:ext cx="1393711" cy="138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3677132"/>
            <a:ext cx="4283968" cy="31808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24" y="3645023"/>
            <a:ext cx="4495776" cy="31472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622">
        <p:circle/>
      </p:transition>
    </mc:Choice>
    <mc:Fallback>
      <p:transition spd="slow" advTm="2622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4754" y="2967335"/>
            <a:ext cx="85689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admin\Desktop\imag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728192" cy="192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admin\Desktop\220px-VzKat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4340" y="-12152"/>
            <a:ext cx="1035163" cy="98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974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269">
        <p:circle/>
      </p:transition>
    </mc:Choice>
    <mc:Fallback>
      <p:transition spd="slow" advTm="226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admin\Desktop\image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728192" cy="192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C:\Users\admin\Desktop\220px-VzKat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4340" y="-12152"/>
            <a:ext cx="1035163" cy="98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95536" y="2274838"/>
            <a:ext cx="87225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Принимаем с детьми участие в викторинах,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конкурсах: 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https://ok.ru/drevoznany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hlinkClick r:id="rId6"/>
              </a:rPr>
              <a:t>http://numi.ru/40480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hlinkClick r:id="rId7"/>
              </a:rPr>
              <a:t>http://110.kidolimp.ru/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8"/>
              </a:rPr>
              <a:t>mailto:doshkolenok2015@yandex.ru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https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://kopilkaurokov.ru</a:t>
            </a:r>
            <a:r>
              <a:rPr lang="ru-RU" b="1" dirty="0"/>
              <a:t>/</a:t>
            </a:r>
            <a:endParaRPr lang="ru-RU" dirty="0"/>
          </a:p>
          <a:p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</p:txBody>
      </p:sp>
      <p:pic>
        <p:nvPicPr>
          <p:cNvPr id="1026" name="Picture 2" descr="D:\ФОТО Пдд\instruk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8538" y="3645024"/>
            <a:ext cx="422964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8146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484">
        <p:circle/>
      </p:transition>
    </mc:Choice>
    <mc:Fallback>
      <p:transition spd="slow" advTm="1484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8846"/>
            <a:ext cx="871296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Поставленную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решаем  через следующие образовательные задачи: 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закрепляем 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детей знания правил дорожного движения;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повторяем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названия и значение дорожных знаков;  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активизируем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словарь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детей, развиваем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навыки творческого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рассказывания; развиваем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логическое мышление,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отгадывать загадки по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ПДД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доводим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сознания детей, к чему может привести нарушение правил дорожного движения; </a:t>
            </a: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воспитываем </a:t>
            </a:r>
            <a:r>
              <a:rPr lang="ru-RU" sz="2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внимание, сосредоточенность, чуткость, отзывчивость, умение оказать помощь другому.  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5" name="Picture 3" descr="C:\Users\admin\Desktop\untitled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9373"/>
            <a:ext cx="1619672" cy="186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admin\Desktop\220px-VzKat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4112" y="40995"/>
            <a:ext cx="979484" cy="9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9012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3205">
        <p:circle/>
      </p:transition>
    </mc:Choice>
    <mc:Fallback>
      <p:transition spd="slow" advTm="320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32848" cy="86409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2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— это искра, зажигающая огонек пытливости и любознательности.</a:t>
            </a:r>
            <a:br>
              <a:rPr lang="ru-RU" sz="22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Сухомлинский В. А</a:t>
            </a:r>
            <a:r>
              <a:rPr lang="ru-RU" sz="2000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i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Самым действенным методом доведения до детей элементарных правил поведения на дороге является игра, в которой они сами участвуют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3" y="1051240"/>
            <a:ext cx="675257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  <a:defRPr/>
            </a:pPr>
            <a:endParaRPr lang="ru-RU" b="1" dirty="0" smtClean="0">
              <a:solidFill>
                <a:srgbClr val="34343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ru-RU" b="1" dirty="0" smtClean="0">
              <a:solidFill>
                <a:srgbClr val="34343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ru-RU" b="1" dirty="0">
              <a:solidFill>
                <a:srgbClr val="34343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admin\Desktop\untitl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2245" y="2728"/>
            <a:ext cx="771755" cy="198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admin\Desktop\untitled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28"/>
            <a:ext cx="1000886" cy="13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-6013177" y="9045624"/>
            <a:ext cx="457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691" y="3737080"/>
            <a:ext cx="4625655" cy="30965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5964" y="3573016"/>
            <a:ext cx="4548036" cy="32605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3098">
        <p:circle/>
      </p:transition>
    </mc:Choice>
    <mc:Fallback>
      <p:transition spd="slow" advTm="309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39552" y="577030"/>
            <a:ext cx="8136904" cy="306799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При обучении детей правилам дорожной безопасности широко можно использовать самые разнообразные игры: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>-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с элементами физических упражнений и спорта;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- ролевые и ситуативные игры;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- театрализованные и игры-драматизации;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- дидактические;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>-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с использованием макетов;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>-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компьютерные;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>-</a:t>
            </a:r>
            <a:r>
              <a:rPr lang="ru-RU" sz="2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интеллектуально-познавательные</a:t>
            </a:r>
            <a:endParaRPr lang="ru-RU" sz="2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0"/>
            <a:ext cx="899592" cy="115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admin\Desktop\фото затейники\image(34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4920" y="4221088"/>
            <a:ext cx="3495416" cy="262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image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933100" cy="103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:\Писанец\фото\DSC_07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3125" y="3762454"/>
            <a:ext cx="4257211" cy="308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3762454"/>
            <a:ext cx="4601282" cy="30801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645">
        <p:circle/>
      </p:transition>
    </mc:Choice>
    <mc:Fallback>
      <p:transition spd="slow" advTm="264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696744" cy="1800200"/>
          </a:xfrm>
        </p:spPr>
        <p:txBody>
          <a:bodyPr>
            <a:normAutofit fontScale="90000"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Для активизации самостоятельной деятельности детей в данном направлении работы особое внимание уделяю созданию предметной развивающей среды,  так как она стимулирует ребенка к активной творческой деятельности</a:t>
            </a:r>
            <a:r>
              <a:rPr lang="ru-RU" sz="22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/>
            </a:r>
            <a:br>
              <a:rPr lang="ru-RU" sz="2200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</a:br>
            <a:endParaRPr lang="ru-RU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admin\Desktop\imag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4" y="14497"/>
            <a:ext cx="1316974" cy="168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Писанец\фото\DSC_07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90" y="4108109"/>
            <a:ext cx="3607455" cy="271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Писанец\фото\DSC_07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42180"/>
            <a:ext cx="3511610" cy="269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ФОТО Пдд\IMG_396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91" y="1960735"/>
            <a:ext cx="3538697" cy="225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D:\ФОТО Пдд\IMG_398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30125"/>
            <a:ext cx="3425353" cy="222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admin\Desktop\untitled(2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974163"/>
            <a:ext cx="1653534" cy="298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702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3409">
        <p:circle/>
      </p:transition>
    </mc:Choice>
    <mc:Fallback>
      <p:transition spd="slow" advTm="340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6336704" cy="2808312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 уголке дорожной безопасности </a:t>
            </a:r>
            <a: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находятся дидактические, настольно-печатные игры, атрибуты к сюжетно-ролевым и подвижным играм, напольные и настольные дорожные знаки, объемные макеты улиц, иллюстративный материал</a:t>
            </a:r>
            <a:r>
              <a:rPr lang="ru-RU" sz="2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.</a:t>
            </a:r>
            <a:r>
              <a:rPr lang="ru-RU" sz="2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3200" dirty="0">
                <a:solidFill>
                  <a:prstClr val="black"/>
                </a:solidFill>
              </a:rPr>
              <a:t/>
            </a:r>
            <a:br>
              <a:rPr lang="ru-RU" sz="3200" dirty="0">
                <a:solidFill>
                  <a:prstClr val="black"/>
                </a:solidFill>
              </a:rPr>
            </a:br>
            <a:endParaRPr lang="ru-RU" dirty="0"/>
          </a:p>
        </p:txBody>
      </p:sp>
      <p:pic>
        <p:nvPicPr>
          <p:cNvPr id="8" name="Picture 3" descr="C:\Users\admin\Desktop\imag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728192" cy="192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admin\Desktop\апрель фото дорожн\121___04\IMG_39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3501008"/>
            <a:ext cx="4307971" cy="323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апрель фото дорожн\121___04\IMG_39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4920" y="3501008"/>
            <a:ext cx="4441244" cy="323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dmin\Desktop\untitled(2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33006" y="14497"/>
            <a:ext cx="1310994" cy="181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8171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3058">
        <p:circle/>
      </p:transition>
    </mc:Choice>
    <mc:Fallback>
      <p:transition spd="slow" advTm="3058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92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admin\Desktop\imag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"/>
            <a:ext cx="1148300" cy="19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admin\Desktop\апрель фото дорожн\121___04\IMG_39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901" y="4668626"/>
            <a:ext cx="2884948" cy="218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апрель фото дорожн\121___04\IMG_39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9065" y="4569150"/>
            <a:ext cx="3419872" cy="228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admin\Desktop\фото затейники\IMG_03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5047" y="4668626"/>
            <a:ext cx="3111281" cy="218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admin\Desktop\фото затейники\IMG_039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25706"/>
            <a:ext cx="4644008" cy="264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admin\Desktop\фото затейники\IMG_038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12265"/>
            <a:ext cx="4410687" cy="273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70567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уголке дорожной безопасности находятся дидактические, настольно-печатные игры, атрибуты к сюжетно-ролевым и подвижным играм, напольные и настольные дорожные знаки, объемные макеты улиц, иллюстративный материал</a:t>
            </a:r>
            <a:r>
              <a:rPr lang="ru-RU" sz="1600" b="1" i="1" dirty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1600" b="1" i="1" dirty="0">
                <a:solidFill>
                  <a:prstClr val="white"/>
                </a:solidFill>
                <a:ea typeface="Calibri"/>
                <a:cs typeface="Times New Roman"/>
              </a:rPr>
              <a:t/>
            </a:r>
            <a:br>
              <a:rPr lang="ru-RU" sz="1600" b="1" i="1" dirty="0">
                <a:solidFill>
                  <a:prstClr val="white"/>
                </a:solidFill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754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2949">
        <p:circle/>
      </p:transition>
    </mc:Choice>
    <mc:Fallback>
      <p:transition spd="slow" advTm="294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264696" cy="1684068"/>
          </a:xfrm>
        </p:spPr>
        <p:txBody>
          <a:bodyPr/>
          <a:lstStyle/>
          <a:p>
            <a:pPr algn="ctr"/>
            <a:r>
              <a:rPr lang="ru-RU" sz="24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В ситуативных и ролевых играх дети разыгрывают самые разнообразные проблемные ситуации 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4" descr="http://mdou24balahna.edusite.ru/images/p189_mal-chikspalk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8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admin\Desktop\imag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105" y="14497"/>
            <a:ext cx="1728192" cy="192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admin\Desktop\апрель фото дорожн\121___04\IMG_39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9883" y="4725144"/>
            <a:ext cx="3091117" cy="216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dmin\Desktop\фото затейники\IMG_34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1000" y="4763158"/>
            <a:ext cx="295300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admin\Desktop\фото затейники\дорожное фото\IMG_34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913" y="4725144"/>
            <a:ext cx="3317265" cy="209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admin\Desktop\фото затейники\P104011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73558"/>
            <a:ext cx="3312368" cy="259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Писанец\фото\DSC_077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574" y="2158329"/>
            <a:ext cx="4018377" cy="251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8921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3126">
        <p:circle/>
      </p:transition>
    </mc:Choice>
    <mc:Fallback>
      <p:transition spd="slow" advTm="3126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837</TotalTime>
  <Words>315</Words>
  <Application>Microsoft Office PowerPoint</Application>
  <PresentationFormat>Экран (4:3)</PresentationFormat>
  <Paragraphs>51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Формирование у детей дошкольного возраста навыков безопасного поведения на дороге посредством ознакомления с ПДД.</vt:lpstr>
      <vt:lpstr>Известно, что привычки, закреплённые в детстве, остаются на всю жизнь, поэтому одной из важных проблем в обеспечении безопасности дорожного движения является профилактика детского дорожно-транспортного травматизма. </vt:lpstr>
      <vt:lpstr>Слайд 3</vt:lpstr>
      <vt:lpstr>Игра — это искра, зажигающая огонек пытливости и любознательности.                                            Сухомлинский В. А.  Самым действенным методом доведения до детей элементарных правил поведения на дороге является игра, в которой они сами участвуют.           </vt:lpstr>
      <vt:lpstr>При обучении детей правилам дорожной безопасности широко можно использовать самые разнообразные игры: - с элементами физических упражнений и спорта;  - ролевые и ситуативные игры;  - театрализованные и игры-драматизации;  - дидактические; - с использованием макетов; - компьютерные; - интеллектуально-познавательные</vt:lpstr>
      <vt:lpstr>Для активизации самостоятельной деятельности детей в данном направлении работы особое внимание уделяю созданию предметной развивающей среды,  так как она стимулирует ребенка к активной творческой деятельности </vt:lpstr>
      <vt:lpstr> В уголке дорожной безопасности находятся дидактические, настольно-печатные игры, атрибуты к сюжетно-ролевым и подвижным играм, напольные и настольные дорожные знаки, объемные макеты улиц, иллюстративный материал.  </vt:lpstr>
      <vt:lpstr>Слайд 8</vt:lpstr>
      <vt:lpstr>В ситуативных и ролевых играх дети разыгрывают самые разнообразные проблемные ситуации </vt:lpstr>
      <vt:lpstr>Дидактические игры требуют умения расшифровывать, распутывать, разгадывать.</vt:lpstr>
      <vt:lpstr>Для анализа опасной ситуации на дороге используется разнообразный наглядный материал: макеты, альбомы, слайды, детскую художественную литературу, настольно – печатные игры.</vt:lpstr>
      <vt:lpstr>Проявить себя, показать чему научились, дети могут в познавательных играх. Подбор игр объединяется одним сюжетом, тематикой .     </vt:lpstr>
      <vt:lpstr>Слайд 13</vt:lpstr>
      <vt:lpstr>Слайд 14</vt:lpstr>
      <vt:lpstr>Слайд 15</vt:lpstr>
      <vt:lpstr>В пропаганде правил безопасного поведения на дороге  широко используются различные формы работы с семьями воспитанников</vt:lpstr>
      <vt:lpstr>Слайд 17</vt:lpstr>
      <vt:lpstr>В результате целенаправленной и систематической работы появилась положительная динамика по  формированию у детей навыков безопасного поведения на дороге 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дошкольников правил безопасного поведения на дороге, через игровую деятельность</dc:title>
  <dc:creator>Людмила</dc:creator>
  <cp:lastModifiedBy>User</cp:lastModifiedBy>
  <cp:revision>99</cp:revision>
  <dcterms:created xsi:type="dcterms:W3CDTF">2013-12-16T13:59:39Z</dcterms:created>
  <dcterms:modified xsi:type="dcterms:W3CDTF">2019-10-16T16:18:35Z</dcterms:modified>
</cp:coreProperties>
</file>