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10"/>
  </p:notesMasterIdLst>
  <p:sldIdLst>
    <p:sldId id="268" r:id="rId2"/>
    <p:sldId id="266" r:id="rId3"/>
    <p:sldId id="256" r:id="rId4"/>
    <p:sldId id="264" r:id="rId5"/>
    <p:sldId id="259" r:id="rId6"/>
    <p:sldId id="270" r:id="rId7"/>
    <p:sldId id="267" r:id="rId8"/>
    <p:sldId id="269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4767" autoAdjust="0"/>
  </p:normalViewPr>
  <p:slideViewPr>
    <p:cSldViewPr>
      <p:cViewPr>
        <p:scale>
          <a:sx n="76" d="100"/>
          <a:sy n="76" d="100"/>
        </p:scale>
        <p:origin x="-1206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7E50ACB-1C31-47F6-BBE7-27A4E2C525A3}" type="doc">
      <dgm:prSet loTypeId="urn:microsoft.com/office/officeart/2005/8/layout/chevron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F6C150D2-172E-4307-9F97-3F9AB84A096D}">
      <dgm:prSet phldrT="[Текст]"/>
      <dgm:spPr/>
      <dgm:t>
        <a:bodyPr/>
        <a:lstStyle/>
        <a:p>
          <a:r>
            <a:rPr lang="ru-RU" dirty="0" smtClean="0"/>
            <a:t>-</a:t>
          </a:r>
          <a:endParaRPr lang="ru-RU" dirty="0"/>
        </a:p>
      </dgm:t>
    </dgm:pt>
    <dgm:pt modelId="{D1B21353-5026-40C2-BA31-0FCBC37D1F3B}" type="parTrans" cxnId="{15EB835B-8DA6-4F47-90BD-5CBD10553551}">
      <dgm:prSet/>
      <dgm:spPr/>
      <dgm:t>
        <a:bodyPr/>
        <a:lstStyle/>
        <a:p>
          <a:endParaRPr lang="ru-RU"/>
        </a:p>
      </dgm:t>
    </dgm:pt>
    <dgm:pt modelId="{F39F2D65-C40B-4441-8CE5-F31DBCA03D8A}" type="sibTrans" cxnId="{15EB835B-8DA6-4F47-90BD-5CBD10553551}">
      <dgm:prSet/>
      <dgm:spPr/>
      <dgm:t>
        <a:bodyPr/>
        <a:lstStyle/>
        <a:p>
          <a:endParaRPr lang="ru-RU"/>
        </a:p>
      </dgm:t>
    </dgm:pt>
    <dgm:pt modelId="{A34F1FC6-9AE4-4314-A907-09D264CFFECD}">
      <dgm:prSet phldrT="[Текст]"/>
      <dgm:spPr/>
      <dgm:t>
        <a:bodyPr/>
        <a:lstStyle/>
        <a:p>
          <a:pPr rtl="0"/>
          <a:r>
            <a: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rPr>
            <a:t>создать благоприятную атмосферу на уроке;</a:t>
          </a:r>
          <a:endParaRPr lang="ru-RU" dirty="0"/>
        </a:p>
      </dgm:t>
    </dgm:pt>
    <dgm:pt modelId="{30690150-A57C-441C-AF70-7EA4AE722534}" type="parTrans" cxnId="{EBAFE099-C78D-401C-A43D-E68EB2E2DE78}">
      <dgm:prSet/>
      <dgm:spPr/>
      <dgm:t>
        <a:bodyPr/>
        <a:lstStyle/>
        <a:p>
          <a:endParaRPr lang="ru-RU"/>
        </a:p>
      </dgm:t>
    </dgm:pt>
    <dgm:pt modelId="{41C227F0-DA57-4AD8-8917-DDA4A7AF89DF}" type="sibTrans" cxnId="{EBAFE099-C78D-401C-A43D-E68EB2E2DE78}">
      <dgm:prSet/>
      <dgm:spPr/>
      <dgm:t>
        <a:bodyPr/>
        <a:lstStyle/>
        <a:p>
          <a:endParaRPr lang="ru-RU"/>
        </a:p>
      </dgm:t>
    </dgm:pt>
    <dgm:pt modelId="{C5FEA12F-7274-44DD-858D-5692B0D161C6}">
      <dgm:prSet phldrT="[Текст]"/>
      <dgm:spPr/>
      <dgm:t>
        <a:bodyPr/>
        <a:lstStyle/>
        <a:p>
          <a:r>
            <a:rPr lang="ru-RU" dirty="0" smtClean="0"/>
            <a:t>-</a:t>
          </a:r>
          <a:endParaRPr lang="ru-RU" dirty="0"/>
        </a:p>
      </dgm:t>
    </dgm:pt>
    <dgm:pt modelId="{B82EDA5A-2BC7-464B-A1FA-64D7E620CE9A}" type="parTrans" cxnId="{0CFCD6B6-D101-4425-AC56-BDDADA16CE5A}">
      <dgm:prSet/>
      <dgm:spPr/>
      <dgm:t>
        <a:bodyPr/>
        <a:lstStyle/>
        <a:p>
          <a:endParaRPr lang="ru-RU"/>
        </a:p>
      </dgm:t>
    </dgm:pt>
    <dgm:pt modelId="{E61A3B2F-40DD-4C86-A474-7279B8CD867F}" type="sibTrans" cxnId="{0CFCD6B6-D101-4425-AC56-BDDADA16CE5A}">
      <dgm:prSet/>
      <dgm:spPr/>
      <dgm:t>
        <a:bodyPr/>
        <a:lstStyle/>
        <a:p>
          <a:endParaRPr lang="ru-RU"/>
        </a:p>
      </dgm:t>
    </dgm:pt>
    <dgm:pt modelId="{F9E88D39-E03E-4A47-A9C1-792F64E8D000}">
      <dgm:prSet phldrT="[Текст]"/>
      <dgm:spPr/>
      <dgm:t>
        <a:bodyPr/>
        <a:lstStyle/>
        <a:p>
          <a:r>
            <a: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rPr>
            <a:t>повысить интеллектуальную и эмоциональную активность учащихся;</a:t>
          </a:r>
          <a:endParaRPr lang="ru-RU" dirty="0"/>
        </a:p>
      </dgm:t>
    </dgm:pt>
    <dgm:pt modelId="{24C9AAE7-68D2-4F7E-826D-DDA38F6B7AA0}" type="parTrans" cxnId="{B09FE3CB-EADE-4049-B9DA-3FB9859F36A4}">
      <dgm:prSet/>
      <dgm:spPr/>
      <dgm:t>
        <a:bodyPr/>
        <a:lstStyle/>
        <a:p>
          <a:endParaRPr lang="ru-RU"/>
        </a:p>
      </dgm:t>
    </dgm:pt>
    <dgm:pt modelId="{9CC7425D-59C0-4A0C-B40C-D0A6E1E7E3D9}" type="sibTrans" cxnId="{B09FE3CB-EADE-4049-B9DA-3FB9859F36A4}">
      <dgm:prSet/>
      <dgm:spPr/>
      <dgm:t>
        <a:bodyPr/>
        <a:lstStyle/>
        <a:p>
          <a:endParaRPr lang="ru-RU"/>
        </a:p>
      </dgm:t>
    </dgm:pt>
    <dgm:pt modelId="{C38B81C6-E4C2-4CD0-AC82-A1DF1B5157FD}">
      <dgm:prSet phldrT="[Текст]"/>
      <dgm:spPr/>
      <dgm:t>
        <a:bodyPr/>
        <a:lstStyle/>
        <a:p>
          <a:r>
            <a:rPr lang="ru-RU" dirty="0" smtClean="0"/>
            <a:t>-</a:t>
          </a:r>
          <a:endParaRPr lang="ru-RU" dirty="0"/>
        </a:p>
      </dgm:t>
    </dgm:pt>
    <dgm:pt modelId="{E1295AB9-BF3B-4E1F-ABBA-1716CD8F780B}" type="parTrans" cxnId="{562EBE70-F5CC-4A02-832C-B38F8C421E10}">
      <dgm:prSet/>
      <dgm:spPr/>
      <dgm:t>
        <a:bodyPr/>
        <a:lstStyle/>
        <a:p>
          <a:endParaRPr lang="ru-RU"/>
        </a:p>
      </dgm:t>
    </dgm:pt>
    <dgm:pt modelId="{A6E3974C-ABD1-4F55-8FEE-F787A60F1C1A}" type="sibTrans" cxnId="{562EBE70-F5CC-4A02-832C-B38F8C421E10}">
      <dgm:prSet/>
      <dgm:spPr/>
      <dgm:t>
        <a:bodyPr/>
        <a:lstStyle/>
        <a:p>
          <a:endParaRPr lang="ru-RU"/>
        </a:p>
      </dgm:t>
    </dgm:pt>
    <dgm:pt modelId="{848E0761-10EF-458C-8FEC-4F8B72060147}">
      <dgm:prSet phldrT="[Текст]"/>
      <dgm:spPr/>
      <dgm:t>
        <a:bodyPr/>
        <a:lstStyle/>
        <a:p>
          <a:r>
            <a: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rPr>
            <a:t>почувствовать успех в игровой ситуации</a:t>
          </a:r>
          <a:endParaRPr lang="ru-RU" dirty="0"/>
        </a:p>
      </dgm:t>
    </dgm:pt>
    <dgm:pt modelId="{88696163-80E8-4798-85C3-087BC2FE4EDF}" type="parTrans" cxnId="{5F3C7DAF-E59F-43A7-98D7-B0296C91F70A}">
      <dgm:prSet/>
      <dgm:spPr/>
      <dgm:t>
        <a:bodyPr/>
        <a:lstStyle/>
        <a:p>
          <a:endParaRPr lang="ru-RU"/>
        </a:p>
      </dgm:t>
    </dgm:pt>
    <dgm:pt modelId="{1DF77385-3C90-483C-9C8D-8317BE7CF561}" type="sibTrans" cxnId="{5F3C7DAF-E59F-43A7-98D7-B0296C91F70A}">
      <dgm:prSet/>
      <dgm:spPr/>
      <dgm:t>
        <a:bodyPr/>
        <a:lstStyle/>
        <a:p>
          <a:endParaRPr lang="ru-RU"/>
        </a:p>
      </dgm:t>
    </dgm:pt>
    <dgm:pt modelId="{18D63A0E-6C61-4619-8F02-5772ACD8EC34}">
      <dgm:prSet phldrT="[Текст]"/>
      <dgm:spPr/>
      <dgm:t>
        <a:bodyPr/>
        <a:lstStyle/>
        <a:p>
          <a:r>
            <a:rPr lang="ru-RU" dirty="0" smtClean="0"/>
            <a:t>-</a:t>
          </a:r>
          <a:endParaRPr lang="ru-RU" dirty="0"/>
        </a:p>
      </dgm:t>
    </dgm:pt>
    <dgm:pt modelId="{20525BBE-6013-4C86-A0EE-D9DEC1627F5F}" type="parTrans" cxnId="{2033D609-5AC6-4BE0-AEAE-9514FBEF97D9}">
      <dgm:prSet/>
      <dgm:spPr/>
      <dgm:t>
        <a:bodyPr/>
        <a:lstStyle/>
        <a:p>
          <a:endParaRPr lang="ru-RU"/>
        </a:p>
      </dgm:t>
    </dgm:pt>
    <dgm:pt modelId="{A8F2549F-BAF1-4709-81F0-6682CFB1B25F}" type="sibTrans" cxnId="{2033D609-5AC6-4BE0-AEAE-9514FBEF97D9}">
      <dgm:prSet/>
      <dgm:spPr/>
      <dgm:t>
        <a:bodyPr/>
        <a:lstStyle/>
        <a:p>
          <a:endParaRPr lang="ru-RU"/>
        </a:p>
      </dgm:t>
    </dgm:pt>
    <dgm:pt modelId="{30FC7C9F-7AB7-4648-A7BD-CEAA93E100AD}">
      <dgm:prSet/>
      <dgm:spPr/>
      <dgm:t>
        <a:bodyPr/>
        <a:lstStyle/>
        <a:p>
          <a:r>
            <a: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rPr>
            <a:t>развивать комплекс различных способностей</a:t>
          </a:r>
          <a:endParaRPr lang="ru-RU" dirty="0"/>
        </a:p>
      </dgm:t>
    </dgm:pt>
    <dgm:pt modelId="{B6BBDD24-6D06-4FB5-81E8-475649B2959D}" type="parTrans" cxnId="{5ECB6880-091B-4328-9E8A-714B75BE8F1C}">
      <dgm:prSet/>
      <dgm:spPr/>
      <dgm:t>
        <a:bodyPr/>
        <a:lstStyle/>
        <a:p>
          <a:endParaRPr lang="ru-RU"/>
        </a:p>
      </dgm:t>
    </dgm:pt>
    <dgm:pt modelId="{85300EEE-E020-47D7-B15C-E6B43ED9F3D5}" type="sibTrans" cxnId="{5ECB6880-091B-4328-9E8A-714B75BE8F1C}">
      <dgm:prSet/>
      <dgm:spPr/>
      <dgm:t>
        <a:bodyPr/>
        <a:lstStyle/>
        <a:p>
          <a:endParaRPr lang="ru-RU"/>
        </a:p>
      </dgm:t>
    </dgm:pt>
    <dgm:pt modelId="{7BB0B2A6-2284-4FB1-B4AC-04CA6F2904EB}" type="pres">
      <dgm:prSet presAssocID="{87E50ACB-1C31-47F6-BBE7-27A4E2C525A3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30CB2A9-FB21-49C1-A888-9BAD204FB631}" type="pres">
      <dgm:prSet presAssocID="{F6C150D2-172E-4307-9F97-3F9AB84A096D}" presName="composite" presStyleCnt="0"/>
      <dgm:spPr/>
    </dgm:pt>
    <dgm:pt modelId="{AC2E4E51-682F-4555-A159-D7533E6CAA63}" type="pres">
      <dgm:prSet presAssocID="{F6C150D2-172E-4307-9F97-3F9AB84A096D}" presName="parentText" presStyleLbl="align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325D354-6204-4030-854B-1C10EE3FE113}" type="pres">
      <dgm:prSet presAssocID="{F6C150D2-172E-4307-9F97-3F9AB84A096D}" presName="descendantText" presStyleLbl="alignAcc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B9D10D8-AE4D-477D-B3FD-7A8562CD9969}" type="pres">
      <dgm:prSet presAssocID="{F39F2D65-C40B-4441-8CE5-F31DBCA03D8A}" presName="sp" presStyleCnt="0"/>
      <dgm:spPr/>
    </dgm:pt>
    <dgm:pt modelId="{B2E26A4C-61BA-4C1F-B890-E4ED38AE6F69}" type="pres">
      <dgm:prSet presAssocID="{C5FEA12F-7274-44DD-858D-5692B0D161C6}" presName="composite" presStyleCnt="0"/>
      <dgm:spPr/>
    </dgm:pt>
    <dgm:pt modelId="{FCE9373A-1C95-43E6-93EC-878AF7BB018F}" type="pres">
      <dgm:prSet presAssocID="{C5FEA12F-7274-44DD-858D-5692B0D161C6}" presName="parentText" presStyleLbl="align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8237633-09A9-4994-88B1-0E78B5BC71B3}" type="pres">
      <dgm:prSet presAssocID="{C5FEA12F-7274-44DD-858D-5692B0D161C6}" presName="descendantText" presStyleLbl="alignAcc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AA36905-CB1E-4ACA-8E6C-631CAC4FA335}" type="pres">
      <dgm:prSet presAssocID="{E61A3B2F-40DD-4C86-A474-7279B8CD867F}" presName="sp" presStyleCnt="0"/>
      <dgm:spPr/>
    </dgm:pt>
    <dgm:pt modelId="{5A9FF5DB-A33F-439A-9981-F934CD72B8B2}" type="pres">
      <dgm:prSet presAssocID="{C38B81C6-E4C2-4CD0-AC82-A1DF1B5157FD}" presName="composite" presStyleCnt="0"/>
      <dgm:spPr/>
    </dgm:pt>
    <dgm:pt modelId="{6167B72C-9913-44AD-9718-4D535FC56017}" type="pres">
      <dgm:prSet presAssocID="{C38B81C6-E4C2-4CD0-AC82-A1DF1B5157FD}" presName="parentText" presStyleLbl="align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447BA2B-E579-4ABC-A0CB-F0B5A24C1058}" type="pres">
      <dgm:prSet presAssocID="{C38B81C6-E4C2-4CD0-AC82-A1DF1B5157FD}" presName="descendantText" presStyleLbl="alignAcc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0C1E86D-ED2C-4A9E-BA77-55C371A5967E}" type="pres">
      <dgm:prSet presAssocID="{A6E3974C-ABD1-4F55-8FEE-F787A60F1C1A}" presName="sp" presStyleCnt="0"/>
      <dgm:spPr/>
    </dgm:pt>
    <dgm:pt modelId="{8BDE7B5C-61B5-4A76-8044-BA58965BA45D}" type="pres">
      <dgm:prSet presAssocID="{18D63A0E-6C61-4619-8F02-5772ACD8EC34}" presName="composite" presStyleCnt="0"/>
      <dgm:spPr/>
    </dgm:pt>
    <dgm:pt modelId="{EB3BF74A-2F1F-4BBE-B39F-6F60D440F7E0}" type="pres">
      <dgm:prSet presAssocID="{18D63A0E-6C61-4619-8F02-5772ACD8EC34}" presName="parentText" presStyleLbl="align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DA3BF25-1CC3-4113-A9FB-7E77C1E9F11C}" type="pres">
      <dgm:prSet presAssocID="{18D63A0E-6C61-4619-8F02-5772ACD8EC34}" presName="descendantText" presStyleLbl="alignAcc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2A3F789A-27BA-4BB9-A2AE-5B3E50484EBC}" type="presOf" srcId="{30FC7C9F-7AB7-4648-A7BD-CEAA93E100AD}" destId="{5DA3BF25-1CC3-4113-A9FB-7E77C1E9F11C}" srcOrd="0" destOrd="0" presId="urn:microsoft.com/office/officeart/2005/8/layout/chevron2"/>
    <dgm:cxn modelId="{414DFAA5-9415-419E-9AAC-B369962CBF4A}" type="presOf" srcId="{18D63A0E-6C61-4619-8F02-5772ACD8EC34}" destId="{EB3BF74A-2F1F-4BBE-B39F-6F60D440F7E0}" srcOrd="0" destOrd="0" presId="urn:microsoft.com/office/officeart/2005/8/layout/chevron2"/>
    <dgm:cxn modelId="{5F3C7DAF-E59F-43A7-98D7-B0296C91F70A}" srcId="{C38B81C6-E4C2-4CD0-AC82-A1DF1B5157FD}" destId="{848E0761-10EF-458C-8FEC-4F8B72060147}" srcOrd="0" destOrd="0" parTransId="{88696163-80E8-4798-85C3-087BC2FE4EDF}" sibTransId="{1DF77385-3C90-483C-9C8D-8317BE7CF561}"/>
    <dgm:cxn modelId="{2033D609-5AC6-4BE0-AEAE-9514FBEF97D9}" srcId="{87E50ACB-1C31-47F6-BBE7-27A4E2C525A3}" destId="{18D63A0E-6C61-4619-8F02-5772ACD8EC34}" srcOrd="3" destOrd="0" parTransId="{20525BBE-6013-4C86-A0EE-D9DEC1627F5F}" sibTransId="{A8F2549F-BAF1-4709-81F0-6682CFB1B25F}"/>
    <dgm:cxn modelId="{5ECB6880-091B-4328-9E8A-714B75BE8F1C}" srcId="{18D63A0E-6C61-4619-8F02-5772ACD8EC34}" destId="{30FC7C9F-7AB7-4648-A7BD-CEAA93E100AD}" srcOrd="0" destOrd="0" parTransId="{B6BBDD24-6D06-4FB5-81E8-475649B2959D}" sibTransId="{85300EEE-E020-47D7-B15C-E6B43ED9F3D5}"/>
    <dgm:cxn modelId="{1169D213-D735-47D6-BEC1-872C803ACA44}" type="presOf" srcId="{C38B81C6-E4C2-4CD0-AC82-A1DF1B5157FD}" destId="{6167B72C-9913-44AD-9718-4D535FC56017}" srcOrd="0" destOrd="0" presId="urn:microsoft.com/office/officeart/2005/8/layout/chevron2"/>
    <dgm:cxn modelId="{15EB835B-8DA6-4F47-90BD-5CBD10553551}" srcId="{87E50ACB-1C31-47F6-BBE7-27A4E2C525A3}" destId="{F6C150D2-172E-4307-9F97-3F9AB84A096D}" srcOrd="0" destOrd="0" parTransId="{D1B21353-5026-40C2-BA31-0FCBC37D1F3B}" sibTransId="{F39F2D65-C40B-4441-8CE5-F31DBCA03D8A}"/>
    <dgm:cxn modelId="{2EA9992F-DB45-459D-B4DB-E33ED31BE96E}" type="presOf" srcId="{A34F1FC6-9AE4-4314-A907-09D264CFFECD}" destId="{0325D354-6204-4030-854B-1C10EE3FE113}" srcOrd="0" destOrd="0" presId="urn:microsoft.com/office/officeart/2005/8/layout/chevron2"/>
    <dgm:cxn modelId="{5FE60189-7837-413B-B6F8-A65879E2C46D}" type="presOf" srcId="{F9E88D39-E03E-4A47-A9C1-792F64E8D000}" destId="{48237633-09A9-4994-88B1-0E78B5BC71B3}" srcOrd="0" destOrd="0" presId="urn:microsoft.com/office/officeart/2005/8/layout/chevron2"/>
    <dgm:cxn modelId="{B09FE3CB-EADE-4049-B9DA-3FB9859F36A4}" srcId="{C5FEA12F-7274-44DD-858D-5692B0D161C6}" destId="{F9E88D39-E03E-4A47-A9C1-792F64E8D000}" srcOrd="0" destOrd="0" parTransId="{24C9AAE7-68D2-4F7E-826D-DDA38F6B7AA0}" sibTransId="{9CC7425D-59C0-4A0C-B40C-D0A6E1E7E3D9}"/>
    <dgm:cxn modelId="{C53EDC54-E2E9-44DC-A1BF-62D7AA243505}" type="presOf" srcId="{C5FEA12F-7274-44DD-858D-5692B0D161C6}" destId="{FCE9373A-1C95-43E6-93EC-878AF7BB018F}" srcOrd="0" destOrd="0" presId="urn:microsoft.com/office/officeart/2005/8/layout/chevron2"/>
    <dgm:cxn modelId="{562EBE70-F5CC-4A02-832C-B38F8C421E10}" srcId="{87E50ACB-1C31-47F6-BBE7-27A4E2C525A3}" destId="{C38B81C6-E4C2-4CD0-AC82-A1DF1B5157FD}" srcOrd="2" destOrd="0" parTransId="{E1295AB9-BF3B-4E1F-ABBA-1716CD8F780B}" sibTransId="{A6E3974C-ABD1-4F55-8FEE-F787A60F1C1A}"/>
    <dgm:cxn modelId="{EDDBC984-A30F-4A4A-BC3E-133B9EB34D5A}" type="presOf" srcId="{87E50ACB-1C31-47F6-BBE7-27A4E2C525A3}" destId="{7BB0B2A6-2284-4FB1-B4AC-04CA6F2904EB}" srcOrd="0" destOrd="0" presId="urn:microsoft.com/office/officeart/2005/8/layout/chevron2"/>
    <dgm:cxn modelId="{919664D0-4DE3-41A5-9C76-14853333DB30}" type="presOf" srcId="{F6C150D2-172E-4307-9F97-3F9AB84A096D}" destId="{AC2E4E51-682F-4555-A159-D7533E6CAA63}" srcOrd="0" destOrd="0" presId="urn:microsoft.com/office/officeart/2005/8/layout/chevron2"/>
    <dgm:cxn modelId="{EBAFE099-C78D-401C-A43D-E68EB2E2DE78}" srcId="{F6C150D2-172E-4307-9F97-3F9AB84A096D}" destId="{A34F1FC6-9AE4-4314-A907-09D264CFFECD}" srcOrd="0" destOrd="0" parTransId="{30690150-A57C-441C-AF70-7EA4AE722534}" sibTransId="{41C227F0-DA57-4AD8-8917-DDA4A7AF89DF}"/>
    <dgm:cxn modelId="{0CFCD6B6-D101-4425-AC56-BDDADA16CE5A}" srcId="{87E50ACB-1C31-47F6-BBE7-27A4E2C525A3}" destId="{C5FEA12F-7274-44DD-858D-5692B0D161C6}" srcOrd="1" destOrd="0" parTransId="{B82EDA5A-2BC7-464B-A1FA-64D7E620CE9A}" sibTransId="{E61A3B2F-40DD-4C86-A474-7279B8CD867F}"/>
    <dgm:cxn modelId="{EEB6E9DC-773F-4679-B9DA-7817F9C8B5C1}" type="presOf" srcId="{848E0761-10EF-458C-8FEC-4F8B72060147}" destId="{5447BA2B-E579-4ABC-A0CB-F0B5A24C1058}" srcOrd="0" destOrd="0" presId="urn:microsoft.com/office/officeart/2005/8/layout/chevron2"/>
    <dgm:cxn modelId="{5245F087-1D8D-46E3-A31A-C22B02033D7F}" type="presParOf" srcId="{7BB0B2A6-2284-4FB1-B4AC-04CA6F2904EB}" destId="{130CB2A9-FB21-49C1-A888-9BAD204FB631}" srcOrd="0" destOrd="0" presId="urn:microsoft.com/office/officeart/2005/8/layout/chevron2"/>
    <dgm:cxn modelId="{A40D083A-DBD7-490F-8F0E-8AEEE3CEEA9C}" type="presParOf" srcId="{130CB2A9-FB21-49C1-A888-9BAD204FB631}" destId="{AC2E4E51-682F-4555-A159-D7533E6CAA63}" srcOrd="0" destOrd="0" presId="urn:microsoft.com/office/officeart/2005/8/layout/chevron2"/>
    <dgm:cxn modelId="{F7E48D9D-3170-4C32-930F-BB4A8557A438}" type="presParOf" srcId="{130CB2A9-FB21-49C1-A888-9BAD204FB631}" destId="{0325D354-6204-4030-854B-1C10EE3FE113}" srcOrd="1" destOrd="0" presId="urn:microsoft.com/office/officeart/2005/8/layout/chevron2"/>
    <dgm:cxn modelId="{0EBB8557-6039-4929-A444-4FC304747255}" type="presParOf" srcId="{7BB0B2A6-2284-4FB1-B4AC-04CA6F2904EB}" destId="{0B9D10D8-AE4D-477D-B3FD-7A8562CD9969}" srcOrd="1" destOrd="0" presId="urn:microsoft.com/office/officeart/2005/8/layout/chevron2"/>
    <dgm:cxn modelId="{BA952BA2-0ED9-4D8D-842C-AA625EBE63CC}" type="presParOf" srcId="{7BB0B2A6-2284-4FB1-B4AC-04CA6F2904EB}" destId="{B2E26A4C-61BA-4C1F-B890-E4ED38AE6F69}" srcOrd="2" destOrd="0" presId="urn:microsoft.com/office/officeart/2005/8/layout/chevron2"/>
    <dgm:cxn modelId="{C85AC547-CD89-4748-94CC-C78E91D96DC8}" type="presParOf" srcId="{B2E26A4C-61BA-4C1F-B890-E4ED38AE6F69}" destId="{FCE9373A-1C95-43E6-93EC-878AF7BB018F}" srcOrd="0" destOrd="0" presId="urn:microsoft.com/office/officeart/2005/8/layout/chevron2"/>
    <dgm:cxn modelId="{939C39A8-F6E9-4E82-9189-72E4568B80C7}" type="presParOf" srcId="{B2E26A4C-61BA-4C1F-B890-E4ED38AE6F69}" destId="{48237633-09A9-4994-88B1-0E78B5BC71B3}" srcOrd="1" destOrd="0" presId="urn:microsoft.com/office/officeart/2005/8/layout/chevron2"/>
    <dgm:cxn modelId="{7C3FFA30-CF74-4D76-8BF9-30B15D289A49}" type="presParOf" srcId="{7BB0B2A6-2284-4FB1-B4AC-04CA6F2904EB}" destId="{FAA36905-CB1E-4ACA-8E6C-631CAC4FA335}" srcOrd="3" destOrd="0" presId="urn:microsoft.com/office/officeart/2005/8/layout/chevron2"/>
    <dgm:cxn modelId="{F1092A4E-8267-4DEC-8D96-9F2D2FBD5660}" type="presParOf" srcId="{7BB0B2A6-2284-4FB1-B4AC-04CA6F2904EB}" destId="{5A9FF5DB-A33F-439A-9981-F934CD72B8B2}" srcOrd="4" destOrd="0" presId="urn:microsoft.com/office/officeart/2005/8/layout/chevron2"/>
    <dgm:cxn modelId="{1B67D7CD-695A-4C54-9BFA-AA15DFB9C7B7}" type="presParOf" srcId="{5A9FF5DB-A33F-439A-9981-F934CD72B8B2}" destId="{6167B72C-9913-44AD-9718-4D535FC56017}" srcOrd="0" destOrd="0" presId="urn:microsoft.com/office/officeart/2005/8/layout/chevron2"/>
    <dgm:cxn modelId="{21FD90BB-E3BB-4339-AD79-29428D0B1FF4}" type="presParOf" srcId="{5A9FF5DB-A33F-439A-9981-F934CD72B8B2}" destId="{5447BA2B-E579-4ABC-A0CB-F0B5A24C1058}" srcOrd="1" destOrd="0" presId="urn:microsoft.com/office/officeart/2005/8/layout/chevron2"/>
    <dgm:cxn modelId="{8C68A1DA-F0E6-45C6-A69E-F9E6A81AE5D0}" type="presParOf" srcId="{7BB0B2A6-2284-4FB1-B4AC-04CA6F2904EB}" destId="{80C1E86D-ED2C-4A9E-BA77-55C371A5967E}" srcOrd="5" destOrd="0" presId="urn:microsoft.com/office/officeart/2005/8/layout/chevron2"/>
    <dgm:cxn modelId="{053180B3-B30C-4AAF-A4E5-BC055A5078B2}" type="presParOf" srcId="{7BB0B2A6-2284-4FB1-B4AC-04CA6F2904EB}" destId="{8BDE7B5C-61B5-4A76-8044-BA58965BA45D}" srcOrd="6" destOrd="0" presId="urn:microsoft.com/office/officeart/2005/8/layout/chevron2"/>
    <dgm:cxn modelId="{3CE19A7D-62BD-413C-AAAA-49EB6B3C7DA7}" type="presParOf" srcId="{8BDE7B5C-61B5-4A76-8044-BA58965BA45D}" destId="{EB3BF74A-2F1F-4BBE-B39F-6F60D440F7E0}" srcOrd="0" destOrd="0" presId="urn:microsoft.com/office/officeart/2005/8/layout/chevron2"/>
    <dgm:cxn modelId="{25217EA4-0721-4C40-9310-A663F49EDE06}" type="presParOf" srcId="{8BDE7B5C-61B5-4A76-8044-BA58965BA45D}" destId="{5DA3BF25-1CC3-4113-A9FB-7E77C1E9F11C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C2E4E51-682F-4555-A159-D7533E6CAA63}">
      <dsp:nvSpPr>
        <dsp:cNvPr id="0" name=""/>
        <dsp:cNvSpPr/>
      </dsp:nvSpPr>
      <dsp:spPr>
        <a:xfrm rot="5400000">
          <a:off x="-169068" y="169670"/>
          <a:ext cx="1127124" cy="788987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dirty="0" smtClean="0"/>
            <a:t>-</a:t>
          </a:r>
          <a:endParaRPr lang="ru-RU" sz="2200" kern="1200" dirty="0"/>
        </a:p>
      </dsp:txBody>
      <dsp:txXfrm rot="5400000">
        <a:off x="-169068" y="169670"/>
        <a:ext cx="1127124" cy="788987"/>
      </dsp:txXfrm>
    </dsp:sp>
    <dsp:sp modelId="{0325D354-6204-4030-854B-1C10EE3FE113}">
      <dsp:nvSpPr>
        <dsp:cNvPr id="0" name=""/>
        <dsp:cNvSpPr/>
      </dsp:nvSpPr>
      <dsp:spPr>
        <a:xfrm rot="5400000">
          <a:off x="3076178" y="-2286589"/>
          <a:ext cx="732631" cy="530701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3576" tIns="14605" rIns="14605" bIns="14605" numCol="1" spcCol="1270" anchor="ctr" anchorCtr="0">
          <a:noAutofit/>
        </a:bodyPr>
        <a:lstStyle/>
        <a:p>
          <a:pPr marL="228600" lvl="1" indent="-228600" algn="l" defTabSz="10223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0" lang="ru-RU" sz="2300" b="0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rPr>
            <a:t>создать благоприятную атмосферу на уроке;</a:t>
          </a:r>
          <a:endParaRPr lang="ru-RU" sz="2300" kern="1200" dirty="0"/>
        </a:p>
      </dsp:txBody>
      <dsp:txXfrm rot="5400000">
        <a:off x="3076178" y="-2286589"/>
        <a:ext cx="732631" cy="5307012"/>
      </dsp:txXfrm>
    </dsp:sp>
    <dsp:sp modelId="{FCE9373A-1C95-43E6-93EC-878AF7BB018F}">
      <dsp:nvSpPr>
        <dsp:cNvPr id="0" name=""/>
        <dsp:cNvSpPr/>
      </dsp:nvSpPr>
      <dsp:spPr>
        <a:xfrm rot="5400000">
          <a:off x="-169068" y="1148227"/>
          <a:ext cx="1127124" cy="788987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dirty="0" smtClean="0"/>
            <a:t>-</a:t>
          </a:r>
          <a:endParaRPr lang="ru-RU" sz="2200" kern="1200" dirty="0"/>
        </a:p>
      </dsp:txBody>
      <dsp:txXfrm rot="5400000">
        <a:off x="-169068" y="1148227"/>
        <a:ext cx="1127124" cy="788987"/>
      </dsp:txXfrm>
    </dsp:sp>
    <dsp:sp modelId="{48237633-09A9-4994-88B1-0E78B5BC71B3}">
      <dsp:nvSpPr>
        <dsp:cNvPr id="0" name=""/>
        <dsp:cNvSpPr/>
      </dsp:nvSpPr>
      <dsp:spPr>
        <a:xfrm rot="5400000">
          <a:off x="3076178" y="-1308031"/>
          <a:ext cx="732631" cy="530701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3576" tIns="14605" rIns="14605" bIns="14605" numCol="1" spcCol="1270" anchor="ctr" anchorCtr="0">
          <a:noAutofit/>
        </a:bodyPr>
        <a:lstStyle/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0" lang="ru-RU" sz="2300" b="0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rPr>
            <a:t>повысить интеллектуальную и эмоциональную активность учащихся;</a:t>
          </a:r>
          <a:endParaRPr lang="ru-RU" sz="2300" kern="1200" dirty="0"/>
        </a:p>
      </dsp:txBody>
      <dsp:txXfrm rot="5400000">
        <a:off x="3076178" y="-1308031"/>
        <a:ext cx="732631" cy="5307012"/>
      </dsp:txXfrm>
    </dsp:sp>
    <dsp:sp modelId="{6167B72C-9913-44AD-9718-4D535FC56017}">
      <dsp:nvSpPr>
        <dsp:cNvPr id="0" name=""/>
        <dsp:cNvSpPr/>
      </dsp:nvSpPr>
      <dsp:spPr>
        <a:xfrm rot="5400000">
          <a:off x="-169068" y="2126784"/>
          <a:ext cx="1127124" cy="788987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dirty="0" smtClean="0"/>
            <a:t>-</a:t>
          </a:r>
          <a:endParaRPr lang="ru-RU" sz="2200" kern="1200" dirty="0"/>
        </a:p>
      </dsp:txBody>
      <dsp:txXfrm rot="5400000">
        <a:off x="-169068" y="2126784"/>
        <a:ext cx="1127124" cy="788987"/>
      </dsp:txXfrm>
    </dsp:sp>
    <dsp:sp modelId="{5447BA2B-E579-4ABC-A0CB-F0B5A24C1058}">
      <dsp:nvSpPr>
        <dsp:cNvPr id="0" name=""/>
        <dsp:cNvSpPr/>
      </dsp:nvSpPr>
      <dsp:spPr>
        <a:xfrm rot="5400000">
          <a:off x="3076178" y="-329474"/>
          <a:ext cx="732631" cy="530701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3576" tIns="14605" rIns="14605" bIns="14605" numCol="1" spcCol="1270" anchor="ctr" anchorCtr="0">
          <a:noAutofit/>
        </a:bodyPr>
        <a:lstStyle/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0" lang="ru-RU" sz="2300" b="0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rPr>
            <a:t>почувствовать успех в игровой ситуации</a:t>
          </a:r>
          <a:endParaRPr lang="ru-RU" sz="2300" kern="1200" dirty="0"/>
        </a:p>
      </dsp:txBody>
      <dsp:txXfrm rot="5400000">
        <a:off x="3076178" y="-329474"/>
        <a:ext cx="732631" cy="5307012"/>
      </dsp:txXfrm>
    </dsp:sp>
    <dsp:sp modelId="{EB3BF74A-2F1F-4BBE-B39F-6F60D440F7E0}">
      <dsp:nvSpPr>
        <dsp:cNvPr id="0" name=""/>
        <dsp:cNvSpPr/>
      </dsp:nvSpPr>
      <dsp:spPr>
        <a:xfrm rot="5400000">
          <a:off x="-169068" y="3105342"/>
          <a:ext cx="1127124" cy="788987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dirty="0" smtClean="0"/>
            <a:t>-</a:t>
          </a:r>
          <a:endParaRPr lang="ru-RU" sz="2200" kern="1200" dirty="0"/>
        </a:p>
      </dsp:txBody>
      <dsp:txXfrm rot="5400000">
        <a:off x="-169068" y="3105342"/>
        <a:ext cx="1127124" cy="788987"/>
      </dsp:txXfrm>
    </dsp:sp>
    <dsp:sp modelId="{5DA3BF25-1CC3-4113-A9FB-7E77C1E9F11C}">
      <dsp:nvSpPr>
        <dsp:cNvPr id="0" name=""/>
        <dsp:cNvSpPr/>
      </dsp:nvSpPr>
      <dsp:spPr>
        <a:xfrm rot="5400000">
          <a:off x="3076178" y="649083"/>
          <a:ext cx="732631" cy="530701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3576" tIns="14605" rIns="14605" bIns="14605" numCol="1" spcCol="1270" anchor="ctr" anchorCtr="0">
          <a:noAutofit/>
        </a:bodyPr>
        <a:lstStyle/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0" lang="ru-RU" sz="2300" b="0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rPr>
            <a:t>развивать комплекс различных способностей</a:t>
          </a:r>
          <a:endParaRPr lang="ru-RU" sz="2300" kern="1200" dirty="0"/>
        </a:p>
      </dsp:txBody>
      <dsp:txXfrm rot="5400000">
        <a:off x="3076178" y="649083"/>
        <a:ext cx="732631" cy="530701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A89A2FE-162F-411D-90E6-2C9D3E1705A2}" type="datetimeFigureOut">
              <a:rPr lang="ru-RU" smtClean="0"/>
              <a:pPr/>
              <a:t>13.12.2018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8393C08-5210-4642-A0CC-BDCEDD42FB5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584702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Что игра</a:t>
            </a:r>
            <a:r>
              <a:rPr lang="ru-RU" baseline="0" dirty="0" smtClean="0"/>
              <a:t> </a:t>
            </a:r>
            <a:r>
              <a:rPr lang="ru-RU" dirty="0" smtClean="0"/>
              <a:t> для ребенка?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393C08-5210-4642-A0CC-BDCEDD42FB50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Введение в учебный процесс игр позволяет: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393C08-5210-4642-A0CC-BDCEDD42FB50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 уроках музыки игровая форма занятий создаётся при помощи игровых приёмов и ситуаций, которые выступают как средство побуждения учащихся к учебной деятельности. </a:t>
            </a:r>
            <a:r>
              <a:rPr lang="ru-RU" sz="1200" dirty="0" smtClean="0"/>
              <a:t>Муз</a:t>
            </a:r>
            <a:r>
              <a:rPr lang="ru-RU" sz="1200" dirty="0" smtClean="0"/>
              <a:t>. – </a:t>
            </a:r>
            <a:r>
              <a:rPr lang="ru-RU" sz="1200" dirty="0" err="1" smtClean="0"/>
              <a:t>дид</a:t>
            </a:r>
            <a:r>
              <a:rPr lang="ru-RU" sz="1200" dirty="0" smtClean="0"/>
              <a:t>. </a:t>
            </a:r>
            <a:r>
              <a:rPr lang="ru-RU" sz="1200" dirty="0" smtClean="0"/>
              <a:t>игры </a:t>
            </a:r>
            <a:r>
              <a:rPr lang="ru-RU" sz="1200" dirty="0" smtClean="0"/>
              <a:t>позволяют в простой, доступной форме дать представление о музыке. </a:t>
            </a:r>
            <a:endParaRPr lang="ru-RU" sz="1100" dirty="0" smtClean="0">
              <a:ea typeface="Times New Roman"/>
              <a:cs typeface="Times New Roman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dirty="0" smtClean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393C08-5210-4642-A0CC-BDCEDD42FB50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spcAft>
                <a:spcPts val="0"/>
              </a:spcAft>
            </a:pPr>
            <a:r>
              <a:rPr lang="ru-RU" dirty="0" smtClean="0">
                <a:solidFill>
                  <a:srgbClr val="000000"/>
                </a:solidFill>
                <a:latin typeface="Times New Roman"/>
                <a:ea typeface="Times New Roman"/>
              </a:rPr>
              <a:t>Одним из основных видов  деятельности на уроке музыки является пение  и для формирования и развитии певческих навыков я использую следующие игровые </a:t>
            </a:r>
            <a:r>
              <a:rPr lang="ru-RU" dirty="0" smtClean="0">
                <a:solidFill>
                  <a:srgbClr val="000000"/>
                </a:solidFill>
                <a:latin typeface="Times New Roman"/>
                <a:ea typeface="Times New Roman"/>
              </a:rPr>
              <a:t>приемы:</a:t>
            </a:r>
            <a:endParaRPr lang="ru-RU" sz="1100" dirty="0" smtClean="0">
              <a:latin typeface="Times New Roman"/>
              <a:ea typeface="Times New Roman"/>
            </a:endParaRP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393C08-5210-4642-A0CC-BDCEDD42FB50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Инновационная работа основана на </a:t>
            </a:r>
            <a:r>
              <a:rPr lang="ru-RU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принципах и практических методах по «</a:t>
            </a:r>
            <a:r>
              <a:rPr lang="ru-RU" sz="120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Шульверк</a:t>
            </a:r>
            <a:r>
              <a:rPr lang="ru-RU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» — пособию по музыкальному воспитанию детей, созданному </a:t>
            </a:r>
            <a:r>
              <a:rPr lang="ru-RU" dirty="0" smtClean="0"/>
              <a:t>австрийским композитором и педагогом</a:t>
            </a:r>
            <a:r>
              <a:rPr lang="ru-RU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К.Орфом</a:t>
            </a:r>
            <a:r>
              <a:rPr lang="ru-RU" sz="1100" baseline="0" dirty="0" smtClean="0">
                <a:solidFill>
                  <a:schemeClr val="tx1"/>
                </a:solidFill>
                <a:latin typeface="Times New Roman"/>
                <a:ea typeface="Times New Roman"/>
              </a:rPr>
              <a:t>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393C08-5210-4642-A0CC-BDCEDD42FB50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 зависимости от темы и задач урока,</a:t>
            </a:r>
            <a:r>
              <a:rPr lang="ru-RU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для 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закрепления и развития определенных знаний, умений, навыков 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внедряю 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следующие игровые приемы: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393C08-5210-4642-A0CC-BDCEDD42FB50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Применение игровых технологий на уроках</a:t>
            </a:r>
            <a:r>
              <a:rPr lang="ru-RU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музыки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дает 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возможность создавать условия для активного выражения себя в творчестве каждому ребенку, независимо от его индивидуальных музыкальных возможностей.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393C08-5210-4642-A0CC-BDCEDD42FB50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13.12.2018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pPr/>
              <a:t>13.12.2018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13.12.2018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13.12.2018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pPr/>
              <a:t>13.12.2018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13.12.2018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Объект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pPr/>
              <a:t>13.12.2018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pPr/>
              <a:t>13.12.2018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13.12.2018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microsoft.com/office/2007/relationships/hdphoto" Target="../media/hdphoto2.wdp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microsoft.com/office/2007/relationships/hdphoto" Target="../media/hdphoto1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843808" y="260648"/>
            <a:ext cx="298504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Игровые технологии </a:t>
            </a: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 уроках музыки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363355" y="1772816"/>
            <a:ext cx="338437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игра – сфера творческого самовыражения ребенка.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4341" y="1854750"/>
            <a:ext cx="388843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игра – путь поиска ребенком себя в коллективе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601" name="Rectangle 1"/>
          <p:cNvSpPr>
            <a:spLocks noChangeArrowheads="1"/>
          </p:cNvSpPr>
          <p:nvPr/>
        </p:nvSpPr>
        <p:spPr bwMode="auto">
          <a:xfrm>
            <a:off x="2195736" y="3789040"/>
            <a:ext cx="6408712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гра</a:t>
            </a:r>
            <a:r>
              <a:rPr kumimoji="0" lang="ru-RU" sz="20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–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способствует развитию творческих способностей, воображения, фантазии, эмоционального сопереживания и предвосхищения, способности к перевоплощению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95536" y="2852936"/>
            <a:ext cx="4572000" cy="707886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 игре все равны, она доступна каждому ученику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8" name="Прямая со стрелкой 7"/>
          <p:cNvCxnSpPr/>
          <p:nvPr/>
        </p:nvCxnSpPr>
        <p:spPr>
          <a:xfrm flipH="1">
            <a:off x="1619672" y="1052736"/>
            <a:ext cx="1584176" cy="72008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 flipH="1">
            <a:off x="3491880" y="1124744"/>
            <a:ext cx="576064" cy="18002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>
            <a:off x="4932040" y="1052736"/>
            <a:ext cx="864096" cy="72008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>
            <a:stCxn id="4" idx="2"/>
          </p:cNvCxnSpPr>
          <p:nvPr/>
        </p:nvCxnSpPr>
        <p:spPr>
          <a:xfrm>
            <a:off x="4336332" y="1091645"/>
            <a:ext cx="1459804" cy="269739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xmlns="" val="916611594"/>
              </p:ext>
            </p:extLst>
          </p:nvPr>
        </p:nvGraphicFramePr>
        <p:xfrm>
          <a:off x="2051720" y="1700808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3491880" y="237477"/>
            <a:ext cx="298504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Игровые технологии </a:t>
            </a: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 уроках музыки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Rectangle 1"/>
          <p:cNvSpPr>
            <a:spLocks noChangeArrowheads="1"/>
          </p:cNvSpPr>
          <p:nvPr/>
        </p:nvSpPr>
        <p:spPr bwMode="auto">
          <a:xfrm>
            <a:off x="0" y="395969"/>
            <a:ext cx="8892480" cy="62478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0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Цель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применения технологии игровых форм обучения на уроках музыки</a:t>
            </a:r>
            <a:r>
              <a:rPr kumimoji="0" lang="ru-RU" sz="2000" b="1" i="0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</a:t>
            </a:r>
            <a:endParaRPr kumimoji="0" lang="ru-RU" sz="2000" b="0" i="0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активизация  познавательной  и творческой деятельности обучающихся и  повышение мотивации обучения. 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b="1" u="sng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</a:t>
            </a:r>
            <a:r>
              <a:rPr kumimoji="0" lang="ru-RU" sz="20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адачи:</a:t>
            </a:r>
            <a:endParaRPr kumimoji="0" lang="ru-RU" sz="2000" b="1" i="0" u="sng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1.​ Коррекционные: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развитие слухового, зрительного, тактильного восприятия, мимической мускулатуры, дыхательной системы, артикуляционного аппарата, свойства голоса (высоту, тембр, динамику, ритм), координация движений; формирование выразительных средств: интонации, мимики, жестов, движения.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2.​ Оздоровительные: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развитие моторики: общей, мелкой, артикуляционной; совершенствование способности снимать эмоциональное и физическое напряжение; развитие быстроты двигательной реакции.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000" b="1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3.​ Образовательные: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обучение </a:t>
            </a:r>
            <a:r>
              <a:rPr lang="ru-RU" sz="20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певческим,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речевым навыкам; развитие музыкальных, творческих, коммуникативных способностей, формирование умственных умений и действий.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4.​ Воспитательные: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воспитание общей музыкальной, речевой культуры; формирование эстетического восприятия окружающего мира; развитие эмоциональной сферы.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5​. Развивающие: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развитие познавательной активности; поддержание устойчивого интереса; укрепление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саморегуляции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и контроля; развитие внимания, памяти, мышления, воображения.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2925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1"/>
          <p:cNvSpPr>
            <a:spLocks noChangeArrowheads="1"/>
          </p:cNvSpPr>
          <p:nvPr/>
        </p:nvSpPr>
        <p:spPr bwMode="auto">
          <a:xfrm>
            <a:off x="395536" y="46166"/>
            <a:ext cx="7992888" cy="12311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indent="228600" algn="ctr" fontAlgn="base">
              <a:spcBef>
                <a:spcPct val="0"/>
              </a:spcBef>
              <a:spcAft>
                <a:spcPct val="0"/>
              </a:spcAft>
              <a:tabLst>
                <a:tab pos="457200" algn="l"/>
                <a:tab pos="622300" algn="l"/>
              </a:tabLst>
            </a:pPr>
            <a:r>
              <a:rPr lang="ru-RU" sz="2000" b="1" i="1" u="sng" dirty="0" smtClean="0">
                <a:latin typeface="Calibri" pitchFamily="34" charset="0"/>
                <a:cs typeface="Arial" pitchFamily="34" charset="0"/>
              </a:rPr>
              <a:t>Музыкально-дидактические игры</a:t>
            </a:r>
            <a:r>
              <a:rPr kumimoji="0" lang="ru-RU" sz="20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:</a:t>
            </a:r>
          </a:p>
          <a:p>
            <a:pPr indent="228600" algn="ctr" fontAlgn="base">
              <a:spcBef>
                <a:spcPct val="0"/>
              </a:spcBef>
              <a:spcAft>
                <a:spcPct val="0"/>
              </a:spcAft>
              <a:tabLst>
                <a:tab pos="457200" algn="l"/>
                <a:tab pos="622300" algn="l"/>
              </a:tabLst>
            </a:pP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игры с готовыми правилами, где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игровое действие помогает ребенку  услышать, различить, сравнить некоторые свойства музыки, а затем действовать с ними.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506" name="Oval 2"/>
          <p:cNvSpPr>
            <a:spLocks noChangeArrowheads="1"/>
          </p:cNvSpPr>
          <p:nvPr/>
        </p:nvSpPr>
        <p:spPr bwMode="auto">
          <a:xfrm>
            <a:off x="251520" y="1484784"/>
            <a:ext cx="2949072" cy="1766569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200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Развитие ритмического слуха</a:t>
            </a:r>
          </a:p>
        </p:txBody>
      </p:sp>
      <p:sp>
        <p:nvSpPr>
          <p:cNvPr id="21507" name="Oval 3"/>
          <p:cNvSpPr>
            <a:spLocks noChangeArrowheads="1"/>
          </p:cNvSpPr>
          <p:nvPr/>
        </p:nvSpPr>
        <p:spPr bwMode="auto">
          <a:xfrm>
            <a:off x="5940152" y="1412776"/>
            <a:ext cx="2946789" cy="1863207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200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Развитие певческих способностей</a:t>
            </a:r>
          </a:p>
        </p:txBody>
      </p:sp>
      <p:sp>
        <p:nvSpPr>
          <p:cNvPr id="21508" name="Oval 4"/>
          <p:cNvSpPr>
            <a:spLocks noChangeArrowheads="1"/>
          </p:cNvSpPr>
          <p:nvPr/>
        </p:nvSpPr>
        <p:spPr bwMode="auto">
          <a:xfrm>
            <a:off x="2987824" y="1772816"/>
            <a:ext cx="3315092" cy="1695495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200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Развитие динамического слуха</a:t>
            </a:r>
          </a:p>
        </p:txBody>
      </p:sp>
      <p:sp>
        <p:nvSpPr>
          <p:cNvPr id="21509" name="Oval 5"/>
          <p:cNvSpPr>
            <a:spLocks noChangeArrowheads="1"/>
          </p:cNvSpPr>
          <p:nvPr/>
        </p:nvSpPr>
        <p:spPr bwMode="auto">
          <a:xfrm>
            <a:off x="395536" y="3717032"/>
            <a:ext cx="2736304" cy="1656184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200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Развитие ладового чувства</a:t>
            </a:r>
          </a:p>
        </p:txBody>
      </p:sp>
      <p:sp>
        <p:nvSpPr>
          <p:cNvPr id="21511" name="Oval 7"/>
          <p:cNvSpPr>
            <a:spLocks noChangeArrowheads="1"/>
          </p:cNvSpPr>
          <p:nvPr/>
        </p:nvSpPr>
        <p:spPr bwMode="auto">
          <a:xfrm>
            <a:off x="6156176" y="3573016"/>
            <a:ext cx="2736304" cy="1699315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200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Развитие тембрового слуха</a:t>
            </a:r>
          </a:p>
        </p:txBody>
      </p:sp>
      <p:sp>
        <p:nvSpPr>
          <p:cNvPr id="21512" name="Oval 8"/>
          <p:cNvSpPr>
            <a:spLocks noChangeArrowheads="1"/>
          </p:cNvSpPr>
          <p:nvPr/>
        </p:nvSpPr>
        <p:spPr bwMode="auto">
          <a:xfrm>
            <a:off x="3275856" y="3645024"/>
            <a:ext cx="2736304" cy="1656184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200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Развитие </a:t>
            </a:r>
            <a:r>
              <a:rPr kumimoji="0" lang="ru-RU" sz="200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звуковысотного</a:t>
            </a:r>
            <a:r>
              <a:rPr kumimoji="0" lang="ru-RU" sz="200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слуха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6300191" y="1588150"/>
            <a:ext cx="234070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0"/>
              </a:spcAft>
            </a:pPr>
            <a:r>
              <a:rPr lang="ru-RU" b="1" u="sng" dirty="0" smtClean="0">
                <a:solidFill>
                  <a:srgbClr val="000000"/>
                </a:solidFill>
                <a:latin typeface="Times New Roman"/>
                <a:ea typeface="Times New Roman"/>
              </a:rPr>
              <a:t>игровой показ песни</a:t>
            </a:r>
            <a:endParaRPr lang="ru-RU" sz="1600" b="1" u="sng" dirty="0">
              <a:latin typeface="Times New Roman"/>
              <a:ea typeface="Times New Roman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530782" y="2696525"/>
            <a:ext cx="333257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0"/>
              </a:spcAft>
            </a:pPr>
            <a:r>
              <a:rPr lang="ru-RU" b="1" u="sng" dirty="0" smtClean="0">
                <a:solidFill>
                  <a:srgbClr val="000000"/>
                </a:solidFill>
                <a:latin typeface="Times New Roman"/>
                <a:ea typeface="Times New Roman"/>
              </a:rPr>
              <a:t>развивающие игры с голосом 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32831" y="3563724"/>
            <a:ext cx="554461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b="1" u="sng" dirty="0" smtClean="0">
                <a:solidFill>
                  <a:srgbClr val="000000"/>
                </a:solidFill>
                <a:latin typeface="Times New Roman"/>
                <a:ea typeface="Times New Roman"/>
              </a:rPr>
              <a:t>игры для развития речевого и певческого дыхания </a:t>
            </a:r>
            <a:endParaRPr lang="ru-RU" sz="1600" b="1" u="sng" dirty="0">
              <a:latin typeface="Times New Roman"/>
              <a:ea typeface="Times New Roman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775744" y="2696525"/>
            <a:ext cx="200445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0"/>
              </a:spcAft>
            </a:pPr>
            <a:r>
              <a:rPr lang="ru-RU" b="1" u="sng" dirty="0" smtClean="0">
                <a:solidFill>
                  <a:srgbClr val="000000"/>
                </a:solidFill>
                <a:latin typeface="Times New Roman"/>
                <a:ea typeface="Times New Roman"/>
              </a:rPr>
              <a:t>речевая зарядка </a:t>
            </a:r>
            <a:r>
              <a:rPr lang="ru-RU" dirty="0" smtClean="0">
                <a:solidFill>
                  <a:srgbClr val="000000"/>
                </a:solidFill>
                <a:latin typeface="Times New Roman"/>
                <a:ea typeface="Times New Roman"/>
              </a:rPr>
              <a:t> </a:t>
            </a:r>
            <a:endParaRPr lang="ru-RU" sz="1600" dirty="0">
              <a:latin typeface="Times New Roman"/>
              <a:ea typeface="Times New Roman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53759" y="1432042"/>
            <a:ext cx="20666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0"/>
              </a:spcAft>
            </a:pPr>
            <a:r>
              <a:rPr lang="ru-RU" b="1" u="sng" dirty="0" smtClean="0">
                <a:solidFill>
                  <a:srgbClr val="000000"/>
                </a:solidFill>
                <a:latin typeface="Times New Roman"/>
                <a:ea typeface="Times New Roman"/>
              </a:rPr>
              <a:t>звукоподражание 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3491880" y="260648"/>
            <a:ext cx="2060372" cy="369332"/>
          </a:xfrm>
          <a:prstGeom prst="rect">
            <a:avLst/>
          </a:prstGeom>
          <a:ln w="3175" cmpd="sng">
            <a:solidFill>
              <a:schemeClr val="accent1">
                <a:lumMod val="75000"/>
              </a:schemeClr>
            </a:solidFill>
            <a:prstDash val="dash"/>
          </a:ln>
        </p:spPr>
        <p:txBody>
          <a:bodyPr wrap="none">
            <a:spAutoFit/>
          </a:bodyPr>
          <a:lstStyle/>
          <a:p>
            <a:pPr>
              <a:spcAft>
                <a:spcPts val="0"/>
              </a:spcAft>
            </a:pPr>
            <a:r>
              <a:rPr lang="ru-RU" dirty="0" smtClean="0">
                <a:solidFill>
                  <a:srgbClr val="000000"/>
                </a:solidFill>
                <a:latin typeface="Times New Roman"/>
                <a:ea typeface="Times New Roman"/>
              </a:rPr>
              <a:t>Певческие навыки 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4522066" y="3933056"/>
            <a:ext cx="4572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Aft>
                <a:spcPts val="0"/>
              </a:spcAft>
            </a:pPr>
            <a:r>
              <a:rPr lang="ru-RU" b="1" u="sng" dirty="0" smtClean="0">
                <a:solidFill>
                  <a:srgbClr val="000000"/>
                </a:solidFill>
                <a:latin typeface="Times New Roman"/>
                <a:ea typeface="Times New Roman"/>
              </a:rPr>
              <a:t>вокальные импровизации</a:t>
            </a:r>
            <a:endParaRPr lang="ru-RU" dirty="0" smtClean="0">
              <a:solidFill>
                <a:srgbClr val="000000"/>
              </a:solidFill>
              <a:latin typeface="Times New Roman"/>
              <a:ea typeface="Times New Roman"/>
            </a:endParaRPr>
          </a:p>
          <a:p>
            <a:pPr>
              <a:spcAft>
                <a:spcPts val="0"/>
              </a:spcAft>
            </a:pPr>
            <a:r>
              <a:rPr lang="ru-RU" dirty="0" smtClean="0">
                <a:solidFill>
                  <a:srgbClr val="000000"/>
                </a:solidFill>
                <a:latin typeface="Times New Roman"/>
                <a:ea typeface="Times New Roman"/>
              </a:rPr>
              <a:t>(начало </a:t>
            </a:r>
            <a:r>
              <a:rPr lang="ru-RU" dirty="0" smtClean="0">
                <a:solidFill>
                  <a:srgbClr val="000000"/>
                </a:solidFill>
                <a:latin typeface="Times New Roman"/>
                <a:ea typeface="Times New Roman"/>
              </a:rPr>
              <a:t>урока в музыкальном приветствии. Одно и то же приветствие можно спеть в разном темпе, ритме, изменяя лад, транспонируя вверх или вниз. Это активизирует внимание </a:t>
            </a:r>
            <a:r>
              <a:rPr lang="ru-RU" dirty="0" smtClean="0">
                <a:solidFill>
                  <a:srgbClr val="000000"/>
                </a:solidFill>
                <a:latin typeface="Times New Roman"/>
                <a:ea typeface="Times New Roman"/>
              </a:rPr>
              <a:t>учеников)</a:t>
            </a:r>
            <a:endParaRPr lang="ru-RU" sz="1600" dirty="0">
              <a:latin typeface="Times New Roman"/>
              <a:ea typeface="Times New Roman"/>
            </a:endParaRPr>
          </a:p>
        </p:txBody>
      </p:sp>
      <p:cxnSp>
        <p:nvCxnSpPr>
          <p:cNvPr id="13" name="Прямая со стрелкой 12"/>
          <p:cNvCxnSpPr/>
          <p:nvPr/>
        </p:nvCxnSpPr>
        <p:spPr>
          <a:xfrm flipH="1">
            <a:off x="2483768" y="692696"/>
            <a:ext cx="1296144" cy="57606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 flipH="1">
            <a:off x="2123728" y="755600"/>
            <a:ext cx="1886493" cy="194092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>
            <a:off x="4572000" y="908720"/>
            <a:ext cx="1205447" cy="302433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/>
          <p:nvPr/>
        </p:nvCxnSpPr>
        <p:spPr>
          <a:xfrm>
            <a:off x="5292080" y="764704"/>
            <a:ext cx="1368152" cy="64807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/>
          <p:nvPr/>
        </p:nvCxnSpPr>
        <p:spPr>
          <a:xfrm>
            <a:off x="4788024" y="764704"/>
            <a:ext cx="1584176" cy="211648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 стрелкой 27"/>
          <p:cNvCxnSpPr/>
          <p:nvPr/>
        </p:nvCxnSpPr>
        <p:spPr>
          <a:xfrm flipH="1">
            <a:off x="3779912" y="836712"/>
            <a:ext cx="360040" cy="291167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1198759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260648"/>
            <a:ext cx="7776864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Шульверк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»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К.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Орф</a:t>
            </a: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пятитомная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антология музыки для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детей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Schulwerk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) — особая разновидность учебной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игры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Schule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» – школа, «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Werk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» – работа.</a:t>
            </a:r>
          </a:p>
          <a:p>
            <a:pPr algn="ctr"/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323528" y="1916832"/>
          <a:ext cx="8064896" cy="4211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32448"/>
                <a:gridCol w="4032448"/>
              </a:tblGrid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песни и танцы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повторение песни выше на октаву;</a:t>
                      </a:r>
                    </a:p>
                    <a:p>
                      <a:r>
                        <a:rPr kumimoji="0" lang="ru-RU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повторение в другой динамике;</a:t>
                      </a:r>
                    </a:p>
                    <a:p>
                      <a:r>
                        <a:rPr kumimoji="0" lang="ru-RU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исполнение попеременно солистом и всеми детьми…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ритмо</a:t>
                      </a:r>
                      <a:r>
                        <a:rPr lang="ru-RU" baseline="0" dirty="0" err="1" smtClean="0"/>
                        <a:t>-</a:t>
                      </a:r>
                      <a:r>
                        <a:rPr lang="ru-RU" dirty="0" err="1" smtClean="0"/>
                        <a:t>мелодические</a:t>
                      </a:r>
                      <a:r>
                        <a:rPr lang="ru-RU" dirty="0" smtClean="0"/>
                        <a:t> упражнения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хлопки, притопы, щёлканье пальцами, возгласы, стишки и пение – звучащие жесты, дополняются игрой на ритмических и мелодических инструментах.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речевые декламации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упражнения на речевое творчество «</a:t>
                      </a:r>
                      <a:r>
                        <a:rPr kumimoji="0" lang="ru-RU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ритмические </a:t>
                      </a:r>
                      <a:r>
                        <a:rPr kumimoji="0" lang="ru-RU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дополнения», </a:t>
                      </a:r>
                      <a:r>
                        <a:rPr kumimoji="0" lang="ru-RU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«ритмическое эхо» 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1"/>
          <p:cNvSpPr>
            <a:spLocks noChangeArrowheads="1"/>
          </p:cNvSpPr>
          <p:nvPr/>
        </p:nvSpPr>
        <p:spPr bwMode="auto">
          <a:xfrm>
            <a:off x="142300" y="1855336"/>
            <a:ext cx="8820472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ru-RU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Пластическое интонирование </a:t>
            </a:r>
            <a:r>
              <a:rPr kumimoji="0" lang="ru-RU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— один из способов</a:t>
            </a: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“проживания” образов, </a:t>
            </a: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превращение процесса восприятия музыки из пассивной формы работы (слушание) в активную. </a:t>
            </a:r>
            <a:br>
              <a:rPr lang="ru-RU" dirty="0" smtClean="0">
                <a:solidFill>
                  <a:srgbClr val="0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</a:br>
            <a:endParaRPr kumimoji="0" lang="ru-RU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25760" y="701586"/>
            <a:ext cx="856895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Инструментальное </a:t>
            </a:r>
            <a:r>
              <a:rPr lang="ru-RU" b="1" u="sng" dirty="0" err="1" smtClean="0">
                <a:latin typeface="Times New Roman" pitchFamily="18" charset="0"/>
                <a:cs typeface="Times New Roman" pitchFamily="18" charset="0"/>
              </a:rPr>
              <a:t>музицирование</a:t>
            </a:r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—  творческий процесс восприятия музыки через игру на доступных ребенку музыкальных инструментах.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20863" y="3085618"/>
            <a:ext cx="8640960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u="sng" dirty="0" smtClean="0">
                <a:solidFill>
                  <a:srgbClr val="0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Музыкальное рисование </a:t>
            </a:r>
            <a:r>
              <a:rPr lang="ru-RU" dirty="0">
                <a:solidFill>
                  <a:srgbClr val="0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развивает творческую фантазию, навыки импровизации</a:t>
            </a: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.</a:t>
            </a:r>
          </a:p>
          <a:p>
            <a:endParaRPr lang="ru-RU" dirty="0" smtClean="0">
              <a:solidFill>
                <a:srgbClr val="000000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endParaRPr lang="ru-RU" dirty="0" smtClean="0">
              <a:solidFill>
                <a:srgbClr val="000000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>
              <a:spcAft>
                <a:spcPts val="0"/>
              </a:spcAft>
            </a:pPr>
            <a:r>
              <a:rPr lang="ru-RU" b="1" u="sng" dirty="0" smtClean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Игры- </a:t>
            </a:r>
            <a:r>
              <a:rPr lang="ru-RU" b="1" u="sng" dirty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путешествия</a:t>
            </a:r>
            <a:r>
              <a:rPr lang="ru-RU" dirty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   совершаются школьниками в воображаемых условиях. Такие  игры  применяются  при изучении культуры разных стран, творчества композиторов или основ музыкальной грамоты</a:t>
            </a: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.</a:t>
            </a:r>
          </a:p>
          <a:p>
            <a:pPr>
              <a:spcAft>
                <a:spcPts val="0"/>
              </a:spcAft>
            </a:pPr>
            <a:endParaRPr lang="ru-RU" dirty="0" smtClean="0">
              <a:solidFill>
                <a:srgbClr val="000000"/>
              </a:solidFill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>
              <a:spcAft>
                <a:spcPts val="0"/>
              </a:spcAft>
            </a:pPr>
            <a:endParaRPr lang="ru-RU" dirty="0"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42300" y="4869160"/>
            <a:ext cx="892899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endParaRPr lang="ru-RU" b="1" u="sng" dirty="0" smtClean="0">
              <a:solidFill>
                <a:srgbClr val="000000"/>
              </a:solidFill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>
              <a:spcAft>
                <a:spcPts val="0"/>
              </a:spcAft>
            </a:pPr>
            <a:r>
              <a:rPr lang="ru-RU" b="1" u="sng" dirty="0" smtClean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Сюжетно-ролевые </a:t>
            </a:r>
            <a:r>
              <a:rPr lang="ru-RU" b="1" u="sng" dirty="0" smtClean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игры</a:t>
            </a:r>
            <a:r>
              <a:rPr lang="ru-RU" b="1" dirty="0" smtClean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</a:t>
            </a:r>
            <a:r>
              <a:rPr lang="ru-RU" dirty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развивают творческое мышление и познавательную активность учащихся. Наиболее популярные – «Я- композитор» , «Я- сочинитель» . Это игры на знание средств музыкальной выразительности.    </a:t>
            </a:r>
            <a:endParaRPr lang="ru-RU" dirty="0">
              <a:latin typeface="Times New Roman" pitchFamily="18" charset="0"/>
              <a:ea typeface="Times New Roman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61.jpg"/>
          <p:cNvPicPr/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 xmlns="">
                  <a14:imgLayer r:embed="rId4">
                    <a14:imgEffect>
                      <a14:sharpenSoften amount="25000"/>
                    </a14:imgEffect>
                  </a14:imgLayer>
                </a14:imgProps>
              </a:ext>
            </a:extLst>
          </a:blip>
          <a:srcRect b="7246"/>
          <a:stretch>
            <a:fillRect/>
          </a:stretch>
        </p:blipFill>
        <p:spPr>
          <a:xfrm>
            <a:off x="539552" y="476672"/>
            <a:ext cx="3096344" cy="3312368"/>
          </a:xfrm>
          <a:prstGeom prst="rect">
            <a:avLst/>
          </a:prstGeom>
        </p:spPr>
      </p:pic>
      <p:pic>
        <p:nvPicPr>
          <p:cNvPr id="3" name="Рисунок 2" descr="164.jpg"/>
          <p:cNvPicPr/>
          <p:nvPr/>
        </p:nvPicPr>
        <p:blipFill rotWithShape="1">
          <a:blip r:embed="rId5" cstate="print"/>
          <a:srcRect t="3558" b="43078"/>
          <a:stretch/>
        </p:blipFill>
        <p:spPr>
          <a:xfrm>
            <a:off x="4860032" y="332656"/>
            <a:ext cx="3505200" cy="2160240"/>
          </a:xfrm>
          <a:prstGeom prst="rect">
            <a:avLst/>
          </a:prstGeom>
        </p:spPr>
      </p:pic>
      <p:pic>
        <p:nvPicPr>
          <p:cNvPr id="5" name="Рисунок 4" descr="160.jpg"/>
          <p:cNvPicPr/>
          <p:nvPr/>
        </p:nvPicPr>
        <p:blipFill>
          <a:blip r:embed="rId6" cstate="print">
            <a:clrChange>
              <a:clrFrom>
                <a:srgbClr val="FDF6FE"/>
              </a:clrFrom>
              <a:clrTo>
                <a:srgbClr val="FDF6FE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 xmlns="">
                  <a14:imgLayer r:embed="rId7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 b="59818"/>
          <a:stretch>
            <a:fillRect/>
          </a:stretch>
        </p:blipFill>
        <p:spPr>
          <a:xfrm>
            <a:off x="1907704" y="4581128"/>
            <a:ext cx="4032448" cy="2088232"/>
          </a:xfrm>
          <a:prstGeom prst="rect">
            <a:avLst/>
          </a:prstGeom>
        </p:spPr>
      </p:pic>
      <p:pic>
        <p:nvPicPr>
          <p:cNvPr id="4" name="Рисунок 3" descr="164.jpg"/>
          <p:cNvPicPr/>
          <p:nvPr/>
        </p:nvPicPr>
        <p:blipFill>
          <a:blip r:embed="rId5" cstate="print"/>
          <a:srcRect t="63530" b="1972"/>
          <a:stretch>
            <a:fillRect/>
          </a:stretch>
        </p:blipFill>
        <p:spPr>
          <a:xfrm>
            <a:off x="3635896" y="2924944"/>
            <a:ext cx="4560912" cy="194421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548</TotalTime>
  <Words>663</Words>
  <Application>Microsoft Office PowerPoint</Application>
  <PresentationFormat>Экран (4:3)</PresentationFormat>
  <Paragraphs>77</Paragraphs>
  <Slides>8</Slides>
  <Notes>7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Эркер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AgapovaIU</dc:creator>
  <cp:lastModifiedBy>USER</cp:lastModifiedBy>
  <cp:revision>52</cp:revision>
  <dcterms:created xsi:type="dcterms:W3CDTF">2018-11-30T07:28:20Z</dcterms:created>
  <dcterms:modified xsi:type="dcterms:W3CDTF">2018-12-13T15:13:27Z</dcterms:modified>
</cp:coreProperties>
</file>