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70B0E19D-E90F-400B-A090-506A1DC798F5}" type="datetimeFigureOut">
              <a:rPr lang="ru-RU" smtClean="0"/>
              <a:t>15.10.2019</a:t>
            </a:fld>
            <a:endParaRPr lang="ru-RU"/>
          </a:p>
        </p:txBody>
      </p:sp>
      <p:sp>
        <p:nvSpPr>
          <p:cNvPr id="8" name="Slide Number Placeholder 7"/>
          <p:cNvSpPr>
            <a:spLocks noGrp="1"/>
          </p:cNvSpPr>
          <p:nvPr>
            <p:ph type="sldNum" sz="quarter" idx="11"/>
          </p:nvPr>
        </p:nvSpPr>
        <p:spPr/>
        <p:txBody>
          <a:bodyPr/>
          <a:lstStyle/>
          <a:p>
            <a:fld id="{C9320CFA-00B4-4031-A5F3-11CA70380476}"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0B0E19D-E90F-400B-A090-506A1DC798F5}" type="datetimeFigureOut">
              <a:rPr lang="ru-RU" smtClean="0"/>
              <a:t>15.10.2019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0B0E19D-E90F-400B-A090-506A1DC798F5}" type="datetimeFigureOut">
              <a:rPr lang="ru-RU" smtClean="0"/>
              <a:t>15.10.2019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70B0E19D-E90F-400B-A090-506A1DC798F5}" type="datetimeFigureOut">
              <a:rPr lang="ru-RU" smtClean="0"/>
              <a:t>15.10.2019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0B0E19D-E90F-400B-A090-506A1DC798F5}" type="datetimeFigureOut">
              <a:rPr lang="ru-RU" smtClean="0"/>
              <a:t>15.10.2019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9320CFA-00B4-4031-A5F3-11CA70380476}"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70B0E19D-E90F-400B-A090-506A1DC798F5}" type="datetimeFigureOut">
              <a:rPr lang="ru-RU" smtClean="0"/>
              <a:t>15.10.2019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9320CFA-00B4-4031-A5F3-11CA70380476}"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70B0E19D-E90F-400B-A090-506A1DC798F5}" type="datetimeFigureOut">
              <a:rPr lang="ru-RU" smtClean="0"/>
              <a:t>15.10.2019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9320CFA-00B4-4031-A5F3-11CA70380476}"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0B0E19D-E90F-400B-A090-506A1DC798F5}" type="datetimeFigureOut">
              <a:rPr lang="ru-RU" smtClean="0"/>
              <a:t>15.10.2019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0E19D-E90F-400B-A090-506A1DC798F5}" type="datetimeFigureOut">
              <a:rPr lang="ru-RU" smtClean="0"/>
              <a:t>15.10.2019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0B0E19D-E90F-400B-A090-506A1DC798F5}" type="datetimeFigureOut">
              <a:rPr lang="ru-RU" smtClean="0"/>
              <a:t>15.10.2019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0B0E19D-E90F-400B-A090-506A1DC798F5}" type="datetimeFigureOut">
              <a:rPr lang="ru-RU" smtClean="0"/>
              <a:t>15.10.2019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9320CFA-00B4-4031-A5F3-11CA7038047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0B0E19D-E90F-400B-A090-506A1DC798F5}" type="datetimeFigureOut">
              <a:rPr lang="ru-RU" smtClean="0"/>
              <a:t>15.10.2019</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9320CFA-00B4-4031-A5F3-11CA70380476}"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16632"/>
            <a:ext cx="7772400" cy="4267200"/>
          </a:xfrm>
        </p:spPr>
        <p:txBody>
          <a:bodyPr/>
          <a:lstStyle/>
          <a:p>
            <a:r>
              <a:rPr lang="en-US" dirty="0" smtClean="0"/>
              <a:t>Oscar Wilde.</a:t>
            </a:r>
            <a:r>
              <a:rPr lang="ru-RU" dirty="0"/>
              <a:t> </a:t>
            </a:r>
            <a:r>
              <a:rPr lang="ru-RU" dirty="0" smtClean="0"/>
              <a:t>«</a:t>
            </a:r>
            <a:r>
              <a:rPr lang="en-US" dirty="0" smtClean="0"/>
              <a:t>The Centerville Ghost</a:t>
            </a:r>
            <a:r>
              <a:rPr lang="ru-RU" dirty="0" smtClean="0"/>
              <a:t>».</a:t>
            </a:r>
            <a:endParaRPr lang="ru-RU" dirty="0"/>
          </a:p>
        </p:txBody>
      </p:sp>
      <p:sp>
        <p:nvSpPr>
          <p:cNvPr id="3" name="Подзаголовок 2"/>
          <p:cNvSpPr>
            <a:spLocks noGrp="1"/>
          </p:cNvSpPr>
          <p:nvPr>
            <p:ph type="subTitle" idx="1"/>
          </p:nvPr>
        </p:nvSpPr>
        <p:spPr>
          <a:xfrm>
            <a:off x="179512" y="4293096"/>
            <a:ext cx="6400800" cy="1219200"/>
          </a:xfrm>
        </p:spPr>
        <p:txBody>
          <a:bodyPr>
            <a:noAutofit/>
          </a:bodyPr>
          <a:lstStyle/>
          <a:p>
            <a:r>
              <a:rPr lang="ru-RU" sz="1400" i="1" u="sng" dirty="0" smtClean="0">
                <a:solidFill>
                  <a:schemeClr val="tx1"/>
                </a:solidFill>
              </a:rPr>
              <a:t>А. Оскар Уайльд (1854-1900) был известным ирландским поэтом, романистом и драматургом. Его самые известные работы – портрет  Дориана Грея. Как важно быть серьезным, а также великолепные рассказы писателя, такие как «Кентервильское приведение». Этот рассказ повествует о истории семьи американского посла </a:t>
            </a:r>
            <a:r>
              <a:rPr lang="ru-RU" sz="1400" i="1" u="sng" dirty="0" err="1" smtClean="0">
                <a:solidFill>
                  <a:schemeClr val="tx1"/>
                </a:solidFill>
              </a:rPr>
              <a:t>Отиса</a:t>
            </a:r>
            <a:r>
              <a:rPr lang="ru-RU" sz="1400" i="1" u="sng" dirty="0" smtClean="0">
                <a:solidFill>
                  <a:schemeClr val="tx1"/>
                </a:solidFill>
              </a:rPr>
              <a:t>. Семья купила дом, несмотря на предупреждения местных на наличие в нем призраков. После нескольких инцидентов семья начинает замечать  приведение.</a:t>
            </a:r>
            <a:endParaRPr lang="ru-RU" sz="1400" i="1" u="sng"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432321"/>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4634" y="4941168"/>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5733256"/>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431381"/>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0" y="6130878"/>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9641249"/>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6892"/>
            <a:ext cx="5220072" cy="6740307"/>
          </a:xfrm>
          <a:prstGeom prst="rect">
            <a:avLst/>
          </a:prstGeom>
        </p:spPr>
        <p:txBody>
          <a:bodyPr wrap="square">
            <a:spAutoFit/>
          </a:bodyPr>
          <a:lstStyle/>
          <a:p>
            <a:r>
              <a:rPr lang="en-US" dirty="0" smtClean="0"/>
              <a:t>At eleven in the evening the family retired, and half an hour later the lights went out in the house. Very soon, however, Mr. Otis woke up from strange sounds in the corridor outside his door. He thought that he hears - with every minute more distinctly - the grinding of metal. He stood up, struck a match and looked at his watch. It was exactly one in the morning. Mr. Otis remained completely unperturbed and felt his pulse, rhythmic, as always.</a:t>
            </a:r>
            <a:endParaRPr lang="ru-RU" dirty="0" smtClean="0"/>
          </a:p>
          <a:p>
            <a:r>
              <a:rPr lang="en-US" dirty="0" smtClean="0"/>
              <a:t>“Sir,” said Mr. Otis, “I am compelled to insist most insistently on you to lubricate your chains from now on.” To this end, I grabbed for you a bubble of engine oil "The Rising Sun of the Democratic Party." Desired effect after the first use. The latter is confirmed by our famous clergymen, which you can personally verify by reading the label. I will leave a bottle on the table near the candelabrum and mail for the honor of supplying you with the above means as needed.</a:t>
            </a:r>
          </a:p>
          <a:p>
            <a:r>
              <a:rPr lang="en-US" dirty="0" smtClean="0"/>
              <a:t>      With these words, the Ambassador of the United States put the bottle on the marble table and, closing the door behind himself, lay down on the bed.</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3" y="16892"/>
            <a:ext cx="2483768" cy="3433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1636" y="347273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5032025"/>
            <a:ext cx="2260196" cy="169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5681" y="124606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5681" y="320627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9431" y="227687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2117" y="5949146"/>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78367" y="5461783"/>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7547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anim calcmode="lin" valueType="num">
                                      <p:cBhvr>
                                        <p:cTn id="14" dur="2000" fill="hold"/>
                                        <p:tgtEl>
                                          <p:spTgt spid="1026"/>
                                        </p:tgtEl>
                                        <p:attrNameLst>
                                          <p:attrName>ppt_w</p:attrName>
                                        </p:attrNameLst>
                                      </p:cBhvr>
                                      <p:tavLst>
                                        <p:tav tm="0" fmla="#ppt_w*sin(2.5*pi*$)">
                                          <p:val>
                                            <p:fltVal val="0"/>
                                          </p:val>
                                        </p:tav>
                                        <p:tav tm="100000">
                                          <p:val>
                                            <p:fltVal val="1"/>
                                          </p:val>
                                        </p:tav>
                                      </p:tavLst>
                                    </p:anim>
                                    <p:anim calcmode="lin" valueType="num">
                                      <p:cBhvr>
                                        <p:cTn id="15"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 calcmode="lin" valueType="num">
                                      <p:cBhvr>
                                        <p:cTn id="20" dur="500" fill="hold"/>
                                        <p:tgtEl>
                                          <p:spTgt spid="1027"/>
                                        </p:tgtEl>
                                        <p:attrNameLst>
                                          <p:attrName>ppt_w</p:attrName>
                                        </p:attrNameLst>
                                      </p:cBhvr>
                                      <p:tavLst>
                                        <p:tav tm="0">
                                          <p:val>
                                            <p:fltVal val="0"/>
                                          </p:val>
                                        </p:tav>
                                        <p:tav tm="100000">
                                          <p:val>
                                            <p:strVal val="#ppt_w"/>
                                          </p:val>
                                        </p:tav>
                                      </p:tavLst>
                                    </p:anim>
                                    <p:anim calcmode="lin" valueType="num">
                                      <p:cBhvr>
                                        <p:cTn id="21" dur="500" fill="hold"/>
                                        <p:tgtEl>
                                          <p:spTgt spid="1027"/>
                                        </p:tgtEl>
                                        <p:attrNameLst>
                                          <p:attrName>ppt_h</p:attrName>
                                        </p:attrNameLst>
                                      </p:cBhvr>
                                      <p:tavLst>
                                        <p:tav tm="0">
                                          <p:val>
                                            <p:fltVal val="0"/>
                                          </p:val>
                                        </p:tav>
                                        <p:tav tm="100000">
                                          <p:val>
                                            <p:strVal val="#ppt_h"/>
                                          </p:val>
                                        </p:tav>
                                      </p:tavLst>
                                    </p:anim>
                                    <p:animEffect transition="in" filter="fade">
                                      <p:cBhvr>
                                        <p:cTn id="22" dur="500"/>
                                        <p:tgtEl>
                                          <p:spTgt spid="1027"/>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 calcmode="lin" valueType="num">
                                      <p:cBhvr>
                                        <p:cTn id="27" dur="1000" fill="hold"/>
                                        <p:tgtEl>
                                          <p:spTgt spid="1028"/>
                                        </p:tgtEl>
                                        <p:attrNameLst>
                                          <p:attrName>ppt_w</p:attrName>
                                        </p:attrNameLst>
                                      </p:cBhvr>
                                      <p:tavLst>
                                        <p:tav tm="0">
                                          <p:val>
                                            <p:fltVal val="0"/>
                                          </p:val>
                                        </p:tav>
                                        <p:tav tm="100000">
                                          <p:val>
                                            <p:strVal val="#ppt_w"/>
                                          </p:val>
                                        </p:tav>
                                      </p:tavLst>
                                    </p:anim>
                                    <p:anim calcmode="lin" valueType="num">
                                      <p:cBhvr>
                                        <p:cTn id="28" dur="1000" fill="hold"/>
                                        <p:tgtEl>
                                          <p:spTgt spid="1028"/>
                                        </p:tgtEl>
                                        <p:attrNameLst>
                                          <p:attrName>ppt_h</p:attrName>
                                        </p:attrNameLst>
                                      </p:cBhvr>
                                      <p:tavLst>
                                        <p:tav tm="0">
                                          <p:val>
                                            <p:fltVal val="0"/>
                                          </p:val>
                                        </p:tav>
                                        <p:tav tm="100000">
                                          <p:val>
                                            <p:strVal val="#ppt_h"/>
                                          </p:val>
                                        </p:tav>
                                      </p:tavLst>
                                    </p:anim>
                                    <p:anim calcmode="lin" valueType="num">
                                      <p:cBhvr>
                                        <p:cTn id="29" dur="1000" fill="hold"/>
                                        <p:tgtEl>
                                          <p:spTgt spid="1028"/>
                                        </p:tgtEl>
                                        <p:attrNameLst>
                                          <p:attrName>style.rotation</p:attrName>
                                        </p:attrNameLst>
                                      </p:cBhvr>
                                      <p:tavLst>
                                        <p:tav tm="0">
                                          <p:val>
                                            <p:fltVal val="90"/>
                                          </p:val>
                                        </p:tav>
                                        <p:tav tm="100000">
                                          <p:val>
                                            <p:fltVal val="0"/>
                                          </p:val>
                                        </p:tav>
                                      </p:tavLst>
                                    </p:anim>
                                    <p:animEffect transition="in" filter="fade">
                                      <p:cBhvr>
                                        <p:cTn id="30" dur="1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572000" cy="3693319"/>
          </a:xfrm>
          <a:prstGeom prst="rect">
            <a:avLst/>
          </a:prstGeom>
        </p:spPr>
        <p:txBody>
          <a:bodyPr>
            <a:spAutoFit/>
          </a:bodyPr>
          <a:lstStyle/>
          <a:p>
            <a:r>
              <a:rPr lang="en-US" dirty="0" smtClean="0"/>
              <a:t>The </a:t>
            </a:r>
            <a:r>
              <a:rPr lang="en-US" dirty="0" err="1" smtClean="0"/>
              <a:t>Canterville</a:t>
            </a:r>
            <a:r>
              <a:rPr lang="en-US" dirty="0" smtClean="0"/>
              <a:t> ghost froze with indignation. Then, grabbing a bottle of parquet in anger, it rushed along the corridor, emitting an ominous green radiance and moaning blankly. But as soon as it stepped onto the upper platform of a wide oak staircase, two white figures jumped out of an open door and a huge pillow whistled above his head. There was no time to lose, and, having resorted to salvation for the fourth dimension, spirit disappeared into the wooden panel of the wall. Everything was quiet in the house.</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7734"/>
            <a:ext cx="3469783" cy="2565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93319"/>
            <a:ext cx="269557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540919"/>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3875" y="318770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872" y="6093296"/>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8104" y="582914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4047" y="119675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9662" y="5853429"/>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6815" y="4541044"/>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6376" y="4303511"/>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18251" y="297746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5492" y="27734"/>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1060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wheel(1)">
                                      <p:cBhvr>
                                        <p:cTn id="19" dur="2000"/>
                                        <p:tgtEl>
                                          <p:spTgt spid="2051"/>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wheel(1)">
                                      <p:cBhvr>
                                        <p:cTn id="24"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1640" y="764704"/>
            <a:ext cx="6552728" cy="2123658"/>
          </a:xfrm>
          <a:prstGeom prst="rect">
            <a:avLst/>
          </a:prstGeom>
          <a:noFill/>
        </p:spPr>
        <p:txBody>
          <a:bodyPr wrap="square" rtlCol="0">
            <a:spAutoFit/>
          </a:bodyPr>
          <a:lstStyle/>
          <a:p>
            <a:r>
              <a:rPr lang="ru-RU" sz="6600" dirty="0" smtClean="0">
                <a:solidFill>
                  <a:srgbClr val="FF0000"/>
                </a:solidFill>
              </a:rPr>
              <a:t>Спасибо за внимание. ;)</a:t>
            </a:r>
            <a:endParaRPr lang="ru-RU" sz="6600" dirty="0">
              <a:solidFill>
                <a:srgbClr val="FF0000"/>
              </a:solidFill>
            </a:endParaRPr>
          </a:p>
        </p:txBody>
      </p:sp>
      <p:sp>
        <p:nvSpPr>
          <p:cNvPr id="3" name="TextBox 2"/>
          <p:cNvSpPr txBox="1"/>
          <p:nvPr/>
        </p:nvSpPr>
        <p:spPr>
          <a:xfrm>
            <a:off x="1187624" y="3861048"/>
            <a:ext cx="2016224" cy="369332"/>
          </a:xfrm>
          <a:prstGeom prst="rect">
            <a:avLst/>
          </a:prstGeom>
          <a:noFill/>
        </p:spPr>
        <p:txBody>
          <a:bodyPr wrap="square" rtlCol="0">
            <a:spAutoFit/>
          </a:bodyPr>
          <a:lstStyle/>
          <a:p>
            <a:r>
              <a:rPr lang="ru-RU" dirty="0" smtClean="0">
                <a:sym typeface="Wingdings" pitchFamily="2" charset="2"/>
              </a:rPr>
              <a:t>  </a:t>
            </a:r>
            <a:endParaRPr lang="ru-RU"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75" y="318770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208136"/>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316422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479715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7512" y="5037232"/>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1343" y="5280913"/>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9183" y="423038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5649" y="1124744"/>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3515" y="595371"/>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125" y="0"/>
            <a:ext cx="4762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0791152"/>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318</TotalTime>
  <Words>417</Words>
  <Application>Microsoft Office PowerPoint</Application>
  <PresentationFormat>Экран (4:3)</PresentationFormat>
  <Paragraphs>8</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Исполнительная</vt:lpstr>
      <vt:lpstr>Oscar Wilde. «The Centerville Ghost».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cp:revision>
  <dcterms:created xsi:type="dcterms:W3CDTF">2019-10-15T11:56:55Z</dcterms:created>
  <dcterms:modified xsi:type="dcterms:W3CDTF">2019-10-15T17:15:18Z</dcterms:modified>
</cp:coreProperties>
</file>