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7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0%A8%D0%90" TargetMode="External"/><Relationship Id="rId13" Type="http://schemas.openxmlformats.org/officeDocument/2006/relationships/hyperlink" Target="http://ru.wikipedia.org/wiki/50_%D0%B2%D0%B5%D0%BB%D0%B8%D1%87%D0%B0%D0%B9%D1%88%D0%B8%D1%85_%D0%B8%D0%B3%D1%80%D0%BE%D0%BA%D0%BE%D0%B2_%D0%B2_%D0%B8%D1%81%D1%82%D0%BE%D1%80%D0%B8%D0%B8_%D0%9D%D0%91%D0%90" TargetMode="External"/><Relationship Id="rId18" Type="http://schemas.openxmlformats.org/officeDocument/2006/relationships/image" Target="../media/image24.jpeg"/><Relationship Id="rId3" Type="http://schemas.openxmlformats.org/officeDocument/2006/relationships/hyperlink" Target="http://ru.wikipedia.org/wiki/%D0%90%D0%BD%D0%B3%D0%BB%D0%B8%D0%B9%D1%81%D0%BA%D0%B8%D0%B9_%D1%8F%D0%B7%D1%8B%D0%BA" TargetMode="External"/><Relationship Id="rId7" Type="http://schemas.openxmlformats.org/officeDocument/2006/relationships/hyperlink" Target="http://ru.wikipedia.org/wiki/%D0%AF%D0%BC%D0%B0%D0%B9%D0%BA%D0%B0" TargetMode="External"/><Relationship Id="rId12" Type="http://schemas.openxmlformats.org/officeDocument/2006/relationships/hyperlink" Target="http://ru.wikipedia.org/wiki/%D0%9C%D0%B0%D1%82%D1%87_%D0%B2%D1%81%D0%B5%D1%85_%D0%B7%D0%B2%D1%91%D0%B7%D0%B4_%D0%9D%D0%91%D0%90" TargetMode="External"/><Relationship Id="rId17" Type="http://schemas.openxmlformats.org/officeDocument/2006/relationships/image" Target="../media/image23.jpeg"/><Relationship Id="rId2" Type="http://schemas.openxmlformats.org/officeDocument/2006/relationships/image" Target="../media/image21.jpeg"/><Relationship Id="rId16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A%D0%B8%D0%BD%D0%B3%D1%81%D1%82%D0%BE%D0%BD_(%D0%AF%D0%BC%D0%B0%D0%B9%D0%BA%D0%B0)" TargetMode="External"/><Relationship Id="rId11" Type="http://schemas.openxmlformats.org/officeDocument/2006/relationships/hyperlink" Target="http://ru.wikipedia.org/wiki/%D0%9D%D0%91%D0%90" TargetMode="External"/><Relationship Id="rId5" Type="http://schemas.openxmlformats.org/officeDocument/2006/relationships/hyperlink" Target="http://ru.wikipedia.org/wiki/1962_%D0%B3%D0%BE%D0%B4" TargetMode="External"/><Relationship Id="rId15" Type="http://schemas.openxmlformats.org/officeDocument/2006/relationships/hyperlink" Target="http://ru.wikipedia.org/wiki/%D0%91%D0%B0%D1%81%D0%BA%D0%B5%D1%82%D0%B1%D0%BE%D0%BB%D1%8C%D0%BD%D1%8B%D0%B9_%D0%B7%D0%B0%D0%BB_%D1%81%D0%BB%D0%B0%D0%B2%D1%8B" TargetMode="External"/><Relationship Id="rId10" Type="http://schemas.openxmlformats.org/officeDocument/2006/relationships/hyperlink" Target="http://ru.wikipedia.org/wiki/%D0%A6%D0%B5%D0%BD%D1%82%D1%80%D0%BE%D0%B2%D0%BE%D0%B9" TargetMode="External"/><Relationship Id="rId4" Type="http://schemas.openxmlformats.org/officeDocument/2006/relationships/hyperlink" Target="http://ru.wikipedia.org/wiki/5_%D0%B0%D0%B2%D0%B3%D1%83%D1%81%D1%82%D0%B0" TargetMode="External"/><Relationship Id="rId9" Type="http://schemas.openxmlformats.org/officeDocument/2006/relationships/hyperlink" Target="http://ru.wikipedia.org/wiki/%D0%91%D0%B0%D1%81%D0%BA%D0%B5%D1%82%D0%B1%D0%BE%D0%BB" TargetMode="External"/><Relationship Id="rId14" Type="http://schemas.openxmlformats.org/officeDocument/2006/relationships/hyperlink" Target="http://ru.wikipedia.org/wiki/%D0%9D%D1%8C%D1%8E-%D0%99%D0%BE%D1%80%D0%BA_%D0%9D%D0%B8%D0%BA%D1%81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0%A8%D0%90" TargetMode="External"/><Relationship Id="rId13" Type="http://schemas.openxmlformats.org/officeDocument/2006/relationships/hyperlink" Target="http://ru.wikipedia.org/wiki/%D0%9B%D0%B5%D1%82%D0%BD%D0%B8%D0%B5_%D0%9E%D0%BB%D0%B8%D0%BC%D0%BF%D0%B8%D0%B9%D1%81%D0%BA%D0%B8%D0%B5_%D0%B8%D0%B3%D1%80%D1%8B_2008" TargetMode="External"/><Relationship Id="rId3" Type="http://schemas.openxmlformats.org/officeDocument/2006/relationships/hyperlink" Target="http://ru.wikipedia.org/wiki/%D0%90%D0%BD%D0%B3%D0%BB%D0%B8%D0%B9%D1%81%D0%BA%D0%B8%D0%B9_%D1%8F%D0%B7%D1%8B%D0%BA" TargetMode="External"/><Relationship Id="rId7" Type="http://schemas.openxmlformats.org/officeDocument/2006/relationships/hyperlink" Target="http://ru.wikipedia.org/wiki/%D0%9E%D0%B3%D0%B0%D0%B9%D0%BE" TargetMode="External"/><Relationship Id="rId12" Type="http://schemas.openxmlformats.org/officeDocument/2006/relationships/hyperlink" Target="http://ru.wikipedia.org/wiki/NBA" TargetMode="External"/><Relationship Id="rId17" Type="http://schemas.openxmlformats.org/officeDocument/2006/relationships/image" Target="../media/image26.jpeg"/><Relationship Id="rId2" Type="http://schemas.openxmlformats.org/officeDocument/2006/relationships/image" Target="../media/image25.jpeg"/><Relationship Id="rId16" Type="http://schemas.openxmlformats.org/officeDocument/2006/relationships/hyperlink" Target="http://ru.wikipedia.org/wiki/%D0%A2%D1%8F%D0%B6%D1%91%D0%BB%D1%8B%D0%B9_%D1%84%D0%BE%D1%80%D0%B2%D0%B0%D1%80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0%D0%BA%D1%80%D0%BE%D0%BD_(%D0%9E%D0%B3%D0%B0%D0%B9%D0%BE)" TargetMode="External"/><Relationship Id="rId11" Type="http://schemas.openxmlformats.org/officeDocument/2006/relationships/hyperlink" Target="http://ru.wikipedia.org/wiki/%D0%9C%D0%B0%D0%B9%D0%B0%D0%BC%D0%B8_%D0%A5%D0%B8%D1%82" TargetMode="External"/><Relationship Id="rId5" Type="http://schemas.openxmlformats.org/officeDocument/2006/relationships/hyperlink" Target="http://ru.wikipedia.org/wiki/1984" TargetMode="External"/><Relationship Id="rId15" Type="http://schemas.openxmlformats.org/officeDocument/2006/relationships/hyperlink" Target="http://ru.wikipedia.org/wiki/%D0%9B%D1%91%D0%B3%D0%BA%D0%B8%D0%B9_%D1%84%D0%BE%D1%80%D0%B2%D0%B0%D1%80%D0%B4" TargetMode="External"/><Relationship Id="rId10" Type="http://schemas.openxmlformats.org/officeDocument/2006/relationships/hyperlink" Target="http://ru.wikipedia.org/wiki/%D0%9D%D0%B0%D1%86%D0%B8%D0%BE%D0%BD%D0%B0%D0%BB%D1%8C%D0%BD%D0%B0%D1%8F_%D0%B1%D0%B0%D1%81%D0%BA%D0%B5%D1%82%D0%B1%D0%BE%D0%BB%D1%8C%D0%BD%D0%B0%D1%8F_%D0%B0%D1%81%D1%81%D0%BE%D1%86%D0%B8%D0%B0%D1%86%D0%B8%D1%8F" TargetMode="External"/><Relationship Id="rId4" Type="http://schemas.openxmlformats.org/officeDocument/2006/relationships/hyperlink" Target="http://ru.wikipedia.org/wiki/30_%D0%B4%D0%B5%D0%BA%D0%B0%D0%B1%D1%80%D1%8F" TargetMode="External"/><Relationship Id="rId9" Type="http://schemas.openxmlformats.org/officeDocument/2006/relationships/hyperlink" Target="http://ru.wikipedia.org/wiki/%D0%91%D0%B0%D1%81%D0%BA%D0%B5%D1%82%D0%B1%D0%BE%D0%BB" TargetMode="External"/><Relationship Id="rId14" Type="http://schemas.openxmlformats.org/officeDocument/2006/relationships/hyperlink" Target="http://ru.wikipedia.org/wiki/%D0%9B%D0%B5%D1%82%D0%BD%D0%B8%D0%B5_%D0%9E%D0%BB%D0%B8%D0%BC%D0%BF%D0%B8%D0%B9%D1%81%D0%BA%D0%B8%D0%B5_%D0%B8%D0%B3%D1%80%D1%8B_2012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://ru.wikipedia.org/wiki/%D0%A4%D1%80%D0%B0%D0%BD%D1%86%D1%83%D0%B7%D1%81%D0%BA%D0%B8%D0%B9_%D1%8F%D0%B7%D1%8B%D0%BA" TargetMode="External"/><Relationship Id="rId7" Type="http://schemas.openxmlformats.org/officeDocument/2006/relationships/hyperlink" Target="http://ru.wikipedia.org/wiki/%D0%96%D0%B5%D0%BD%D0%B5%D0%B2%D0%B0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8%D0%B2%D0%B5%D0%B9%D1%86%D0%B0%D1%80%D0%B8%D1%8F" TargetMode="External"/><Relationship Id="rId5" Type="http://schemas.openxmlformats.org/officeDocument/2006/relationships/hyperlink" Target="http://ru.wikipedia.org/wiki/%D0%A7%D0%B5%D0%BC%D0%BF%D0%B8%D0%BE%D0%BD%D0%B0%D1%82_%D0%BC%D0%B8%D1%80%D0%B0_%D0%BF%D0%BE_%D0%B1%D0%B0%D1%81%D0%BA%D0%B5%D1%82%D0%B1%D0%BE%D0%BB%D1%83" TargetMode="External"/><Relationship Id="rId4" Type="http://schemas.openxmlformats.org/officeDocument/2006/relationships/hyperlink" Target="http://ru.wikipedia.org/wiki/%D0%91%D0%B0%D1%81%D0%BA%D0%B5%D1%82%D0%B1%D0%BE%D0%BB" TargetMode="External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1%8E%D0%B1%D0%B8%D1%82%D0%B5%D0%BB%D1%8C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7%D0%B5%D1%85%D0%BE%D1%81%D0%BB%D0%BE%D0%B2%D0%B0%D0%BA%D0%B8%D1%8F" TargetMode="External"/><Relationship Id="rId13" Type="http://schemas.openxmlformats.org/officeDocument/2006/relationships/hyperlink" Target="http://ru.wikipedia.org/wiki/%D0%A0%D1%83%D0%BC%D1%8B%D0%BD%D0%B8%D1%8F" TargetMode="External"/><Relationship Id="rId3" Type="http://schemas.openxmlformats.org/officeDocument/2006/relationships/hyperlink" Target="http://ru.wikipedia.org/wiki/18_%D0%B8%D1%8E%D0%BD%D1%8F" TargetMode="External"/><Relationship Id="rId7" Type="http://schemas.openxmlformats.org/officeDocument/2006/relationships/hyperlink" Target="http://ru.wikipedia.org/wiki/%D0%90%D1%80%D0%B3%D0%B5%D0%BD%D1%82%D0%B8%D0%BD%D0%B0" TargetMode="External"/><Relationship Id="rId12" Type="http://schemas.openxmlformats.org/officeDocument/2006/relationships/hyperlink" Target="http://ru.wikipedia.org/wiki/%D0%9F%D0%BE%D1%80%D1%82%D1%83%D0%B3%D0%B0%D0%BB%D0%B8%D1%8F" TargetMode="External"/><Relationship Id="rId2" Type="http://schemas.openxmlformats.org/officeDocument/2006/relationships/image" Target="../media/image7.png"/><Relationship Id="rId16" Type="http://schemas.openxmlformats.org/officeDocument/2006/relationships/hyperlink" Target="http://ru.wikipedia.org/wiki/%D0%9E%D0%BB%D0%B8%D0%BC%D0%BF%D0%B8%D0%B9%D1%81%D0%BA%D0%B8%D0%B5_%D0%B8%D0%B3%D1%80%D1%8B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8%D0%B2%D0%B5%D0%B9%D1%86%D0%B0%D1%80%D0%B8%D1%8F" TargetMode="External"/><Relationship Id="rId11" Type="http://schemas.openxmlformats.org/officeDocument/2006/relationships/hyperlink" Target="http://ru.wikipedia.org/wiki/%D0%9B%D0%B0%D1%82%D0%B2%D0%B8%D1%8F" TargetMode="External"/><Relationship Id="rId5" Type="http://schemas.openxmlformats.org/officeDocument/2006/relationships/hyperlink" Target="http://ru.wikipedia.org/wiki/%D0%96%D0%B5%D0%BD%D0%B5%D0%B2%D0%B0" TargetMode="External"/><Relationship Id="rId15" Type="http://schemas.openxmlformats.org/officeDocument/2006/relationships/hyperlink" Target="http://ru.wikipedia.org/wiki/%D0%9C%D1%8E%D0%BD%D1%85%D0%B5%D0%BD" TargetMode="External"/><Relationship Id="rId10" Type="http://schemas.openxmlformats.org/officeDocument/2006/relationships/hyperlink" Target="http://ru.wikipedia.org/wiki/%D0%98%D1%82%D0%B0%D0%BB%D0%B8%D1%8F" TargetMode="External"/><Relationship Id="rId4" Type="http://schemas.openxmlformats.org/officeDocument/2006/relationships/hyperlink" Target="http://ru.wikipedia.org/wiki/1932_%D0%B3%D0%BE%D0%B4" TargetMode="External"/><Relationship Id="rId9" Type="http://schemas.openxmlformats.org/officeDocument/2006/relationships/hyperlink" Target="http://ru.wikipedia.org/wiki/%D0%93%D1%80%D0%B5%D1%86%D0%B8%D1%8F" TargetMode="External"/><Relationship Id="rId14" Type="http://schemas.openxmlformats.org/officeDocument/2006/relationships/hyperlink" Target="http://ru.wikipedia.org/wiki/1989_%D0%B3%D0%BE%D0%B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1%D0%B0%D1%81%D0%BA%D0%B5%D1%82%D0%B1%D0%BE%D0%BB" TargetMode="External"/><Relationship Id="rId13" Type="http://schemas.openxmlformats.org/officeDocument/2006/relationships/hyperlink" Target="http://ru.wikipedia.org/wiki/%D0%94%D1%80%D0%B0%D1%84%D1%82_%D0%9D%D0%91%D0%90" TargetMode="External"/><Relationship Id="rId18" Type="http://schemas.openxmlformats.org/officeDocument/2006/relationships/hyperlink" Target="http://ru.wikipedia.org/wiki/%D0%9B%D0%B5%D1%82%D0%BD%D0%B8%D0%B5_%D0%9E%D0%BB%D0%B8%D0%BC%D0%BF%D0%B8%D0%B9%D1%81%D0%BA%D0%B8%D0%B5_%D0%B8%D0%B3%D1%80%D1%8B_2008" TargetMode="External"/><Relationship Id="rId3" Type="http://schemas.openxmlformats.org/officeDocument/2006/relationships/hyperlink" Target="http://ru.wikipedia.org/wiki/%D0%90%D0%BD%D0%B3%D0%BB%D0%B8%D0%B9%D1%81%D0%BA%D0%B8%D0%B9_%D1%8F%D0%B7%D1%8B%D0%BA" TargetMode="External"/><Relationship Id="rId21" Type="http://schemas.openxmlformats.org/officeDocument/2006/relationships/hyperlink" Target="http://ru.wikipedia.org/wiki/%D0%AF%D0%BF%D0%BE%D0%BD%D0%B8%D1%8F" TargetMode="External"/><Relationship Id="rId7" Type="http://schemas.openxmlformats.org/officeDocument/2006/relationships/hyperlink" Target="http://ru.wikipedia.org/wiki/%D0%A1%D0%A8%D0%90" TargetMode="External"/><Relationship Id="rId12" Type="http://schemas.openxmlformats.org/officeDocument/2006/relationships/hyperlink" Target="http://ru.wikipedia.org/wiki/2003_%D0%B3%D0%BE%D0%B4" TargetMode="External"/><Relationship Id="rId17" Type="http://schemas.openxmlformats.org/officeDocument/2006/relationships/hyperlink" Target="http://ru.wikipedia.org/wiki/%D0%90%D1%84%D0%B8%D0%BD%D1%8B" TargetMode="External"/><Relationship Id="rId2" Type="http://schemas.openxmlformats.org/officeDocument/2006/relationships/image" Target="../media/image14.jpeg"/><Relationship Id="rId16" Type="http://schemas.openxmlformats.org/officeDocument/2006/relationships/hyperlink" Target="http://ru.wikipedia.org/wiki/%D0%9B%D0%B5%D1%82%D0%BD%D0%B8%D0%B5_%D0%9E%D0%BB%D0%B8%D0%BC%D0%BF%D0%B8%D0%B9%D1%81%D0%BA%D0%B8%D0%B5_%D0%B8%D0%B3%D1%80%D1%8B_2004" TargetMode="External"/><Relationship Id="rId20" Type="http://schemas.openxmlformats.org/officeDocument/2006/relationships/hyperlink" Target="http://ru.wikipedia.org/wiki/%D0%A7%D0%B5%D0%BC%D0%BF%D0%B8%D0%BE%D0%BD%D0%B0%D1%82_%D0%BC%D0%B8%D1%80%D0%B0_%D0%BF%D0%BE_%D0%B1%D0%B0%D1%81%D0%BA%D0%B5%D1%82%D0%B1%D0%BE%D0%BB%D1%83_200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7%D0%B8%D0%BA%D0%B0%D0%B3%D0%BE" TargetMode="External"/><Relationship Id="rId11" Type="http://schemas.openxmlformats.org/officeDocument/2006/relationships/hyperlink" Target="http://ru.wikipedia.org/wiki/%D0%9C%D0%B0%D0%B9%D0%B0%D0%BC%D0%B8_%D0%A5%D0%B8%D1%82" TargetMode="External"/><Relationship Id="rId5" Type="http://schemas.openxmlformats.org/officeDocument/2006/relationships/hyperlink" Target="http://ru.wikipedia.org/wiki/1982" TargetMode="External"/><Relationship Id="rId15" Type="http://schemas.openxmlformats.org/officeDocument/2006/relationships/hyperlink" Target="http://ru.wikipedia.org/wiki/%D0%9C%D1%83%D0%B6%D1%81%D0%BA%D0%B0%D1%8F_%D1%81%D0%B1%D0%BE%D1%80%D0%BD%D0%B0%D1%8F_%D0%A1%D0%A8%D0%90_%D0%BF%D0%BE_%D0%B1%D0%B0%D1%81%D0%BA%D0%B5%D1%82%D0%B1%D0%BE%D0%BB%D1%83" TargetMode="External"/><Relationship Id="rId10" Type="http://schemas.openxmlformats.org/officeDocument/2006/relationships/hyperlink" Target="http://ru.wikipedia.org/wiki/%D0%9D%D0%91%D0%90" TargetMode="External"/><Relationship Id="rId19" Type="http://schemas.openxmlformats.org/officeDocument/2006/relationships/hyperlink" Target="http://ru.wikipedia.org/wiki/%D0%9F%D0%B5%D0%BA%D0%B8%D0%BD" TargetMode="External"/><Relationship Id="rId4" Type="http://schemas.openxmlformats.org/officeDocument/2006/relationships/hyperlink" Target="http://ru.wikipedia.org/wiki/17_%D1%8F%D0%BD%D0%B2%D0%B0%D1%80%D1%8F" TargetMode="External"/><Relationship Id="rId9" Type="http://schemas.openxmlformats.org/officeDocument/2006/relationships/hyperlink" Target="http://ru.wikipedia.org/wiki/%D0%90%D1%82%D0%B0%D0%BA%D1%83%D1%8E%D1%89%D0%B8%D0%B9_%D0%B7%D0%B0%D1%89%D0%B8%D1%82%D0%BD%D0%B8%D0%BA" TargetMode="External"/><Relationship Id="rId14" Type="http://schemas.openxmlformats.org/officeDocument/2006/relationships/hyperlink" Target="http://ru.wikipedia.org/wiki/2006_%D0%B3%D0%BE%D0%B4" TargetMode="External"/><Relationship Id="rId22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4%D0%B6%D0%BE%D1%80%D0%B4%D0%B0%D0%BD,_%D0%9C%D0%B0%D0%B9%D0%BA%D0%BB" TargetMode="External"/><Relationship Id="rId13" Type="http://schemas.openxmlformats.org/officeDocument/2006/relationships/hyperlink" Target="http://ru.wikipedia.org/wiki/%D0%A3%D0%BD%D0%B8%D0%B2%D0%B5%D1%80%D1%81%D0%B8%D1%82%D0%B5%D1%82_%D0%A1%D0%B5%D0%B2%D0%B5%D1%80%D0%BD%D0%BE%D0%B9_%D0%9A%D0%B0%D1%80%D0%BE%D0%BB%D0%B8%D0%BD%D1%8B_%D0%B2_%D0%A7%D0%B0%D0%BF%D0%B5%D0%BB-%D0%A5%D0%B8%D0%BB%D0%BB" TargetMode="External"/><Relationship Id="rId18" Type="http://schemas.openxmlformats.org/officeDocument/2006/relationships/hyperlink" Target="http://ru.wikipedia.org/wiki/1984_%D0%B3%D0%BE%D0%B4" TargetMode="External"/><Relationship Id="rId3" Type="http://schemas.openxmlformats.org/officeDocument/2006/relationships/hyperlink" Target="http://ru.wikipedia.org/wiki/%D0%90%D0%BD%D0%B3%D0%BB%D0%B8%D0%B9%D1%81%D0%BA%D0%B8%D0%B9_%D1%8F%D0%B7%D1%8B%D0%BA" TargetMode="External"/><Relationship Id="rId21" Type="http://schemas.openxmlformats.org/officeDocument/2006/relationships/hyperlink" Target="http://ru.wikipedia.org/wiki/1999_%D0%B3%D0%BE%D0%B4" TargetMode="External"/><Relationship Id="rId7" Type="http://schemas.openxmlformats.org/officeDocument/2006/relationships/hyperlink" Target="http://ru.wikipedia.org/wiki/%D0%9D%D1%8C%D1%8E-%D0%99%D0%BE%D1%80%D0%BA" TargetMode="External"/><Relationship Id="rId12" Type="http://schemas.openxmlformats.org/officeDocument/2006/relationships/hyperlink" Target="http://ru.wikipedia.org/wiki/%D0%90%D1%82%D0%B0%D0%BA%D1%83%D1%8E%D1%89%D0%B8%D0%B9_%D0%B7%D0%B0%D1%89%D0%B8%D1%82%D0%BD%D0%B8%D0%BA" TargetMode="External"/><Relationship Id="rId17" Type="http://schemas.openxmlformats.org/officeDocument/2006/relationships/hyperlink" Target="http://ru.wikipedia.org/wiki/%D0%A7%D0%B8%D0%BA%D0%B0%D0%B3%D0%BE_%D0%91%D1%83%D0%BB%D0%BB%D0%B7" TargetMode="External"/><Relationship Id="rId25" Type="http://schemas.openxmlformats.org/officeDocument/2006/relationships/image" Target="../media/image18.jpeg"/><Relationship Id="rId2" Type="http://schemas.openxmlformats.org/officeDocument/2006/relationships/image" Target="../media/image16.jpeg"/><Relationship Id="rId16" Type="http://schemas.openxmlformats.org/officeDocument/2006/relationships/hyperlink" Target="http://ru.wikipedia.org/wiki/NCAA" TargetMode="External"/><Relationship Id="rId20" Type="http://schemas.openxmlformats.org/officeDocument/2006/relationships/hyperlink" Target="http://ru.wikipedia.org/wiki/%D0%91%D0%B5%D0%B9%D1%81%D0%B1%D0%BE%D0%BB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1%D1%80%D1%83%D0%BA%D0%BB%D0%B8%D0%BD" TargetMode="External"/><Relationship Id="rId11" Type="http://schemas.openxmlformats.org/officeDocument/2006/relationships/hyperlink" Target="http://ru.wikipedia.org/wiki/%D0%9D%D0%B0%D1%86%D0%B8%D0%BE%D0%BD%D0%B0%D0%BB%D1%8C%D0%BD%D0%B0%D1%8F_%D0%B1%D0%B0%D1%81%D0%BA%D0%B5%D1%82%D0%B1%D0%BE%D0%BB%D1%8C%D0%BD%D0%B0%D1%8F_%D0%B0%D1%81%D1%81%D0%BE%D1%86%D0%B8%D0%B0%D1%86%D0%B8%D1%8F" TargetMode="External"/><Relationship Id="rId24" Type="http://schemas.openxmlformats.org/officeDocument/2006/relationships/image" Target="../media/image17.jpeg"/><Relationship Id="rId5" Type="http://schemas.openxmlformats.org/officeDocument/2006/relationships/hyperlink" Target="http://ru.wikipedia.org/wiki/1963" TargetMode="External"/><Relationship Id="rId15" Type="http://schemas.openxmlformats.org/officeDocument/2006/relationships/hyperlink" Target="http://ru.wikipedia.org/wiki/1984" TargetMode="External"/><Relationship Id="rId23" Type="http://schemas.openxmlformats.org/officeDocument/2006/relationships/hyperlink" Target="http://ru.wikipedia.org/wiki/%D0%92%D0%B0%D1%88%D0%B8%D0%BD%D0%B3%D1%82%D0%BE%D0%BD_%D0%A3%D0%B8%D0%B7%D0%B0%D1%80%D0%B4%D1%81" TargetMode="External"/><Relationship Id="rId10" Type="http://schemas.openxmlformats.org/officeDocument/2006/relationships/hyperlink" Target="http://ru.wikipedia.org/wiki/%D0%91%D0%B0%D1%81%D0%BA%D0%B5%D1%82%D0%B1%D0%BE%D0%BB" TargetMode="External"/><Relationship Id="rId19" Type="http://schemas.openxmlformats.org/officeDocument/2006/relationships/hyperlink" Target="http://ru.wikipedia.org/wiki/1991_%D0%B3%D0%BE%D0%B4" TargetMode="External"/><Relationship Id="rId4" Type="http://schemas.openxmlformats.org/officeDocument/2006/relationships/hyperlink" Target="http://ru.wikipedia.org/wiki/17_%D1%84%D0%B5%D0%B2%D1%80%D0%B0%D0%BB%D1%8F" TargetMode="External"/><Relationship Id="rId9" Type="http://schemas.openxmlformats.org/officeDocument/2006/relationships/hyperlink" Target="http://ru.wikipedia.org/wiki/%D0%A1%D0%BE%D0%B5%D0%B4%D0%B8%D0%BD%D1%91%D0%BD%D0%BD%D1%8B%D0%B5_%D0%A8%D1%82%D0%B0%D1%82%D1%8B_%D0%90%D0%BC%D0%B5%D1%80%D0%B8%D0%BA%D0%B8" TargetMode="External"/><Relationship Id="rId14" Type="http://schemas.openxmlformats.org/officeDocument/2006/relationships/hyperlink" Target="http://ru.wikipedia.org/wiki/1982" TargetMode="External"/><Relationship Id="rId22" Type="http://schemas.openxmlformats.org/officeDocument/2006/relationships/hyperlink" Target="http://ru.wikipedia.org/wiki/2001_%D0%B3%D0%BE%D0%B4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1%D0%B0%D1%81%D0%BA%D0%B5%D1%82%D0%B1%D0%BE%D0%BB" TargetMode="External"/><Relationship Id="rId13" Type="http://schemas.openxmlformats.org/officeDocument/2006/relationships/hyperlink" Target="http://ru.wikipedia.org/wiki/%D0%91%D0%B0%D1%81%D0%BA%D0%B5%D1%82%D0%B1%D0%BE%D0%BB_%D0%BD%D0%B0_%D0%BB%D0%B5%D1%82%D0%BD%D0%B8%D1%85_%D0%9E%D0%BB%D0%B8%D0%BC%D0%BF%D0%B8%D0%B9%D1%81%D0%BA%D0%B8%D1%85_%D0%B8%D0%B3%D1%80%D0%B0%D1%85_2012" TargetMode="External"/><Relationship Id="rId3" Type="http://schemas.openxmlformats.org/officeDocument/2006/relationships/hyperlink" Target="http://ru.wikipedia.org/wiki/%D0%90%D0%BD%D0%B3%D0%BB%D0%B8%D0%B9%D1%81%D0%BA%D0%B8%D0%B9_%D1%8F%D0%B7%D1%8B%D0%BA" TargetMode="External"/><Relationship Id="rId7" Type="http://schemas.openxmlformats.org/officeDocument/2006/relationships/hyperlink" Target="http://ru.wikipedia.org/wiki/%D0%A1%D0%A8%D0%90" TargetMode="External"/><Relationship Id="rId12" Type="http://schemas.openxmlformats.org/officeDocument/2006/relationships/hyperlink" Target="http://ru.wikipedia.org/wiki/%D0%91%D0%B0%D1%81%D0%BA%D0%B5%D1%82%D0%B1%D0%BE%D0%BB_%D0%BD%D0%B0_%D0%BB%D0%B5%D1%82%D0%BD%D0%B8%D1%85_%D0%9E%D0%BB%D0%B8%D0%BC%D0%BF%D0%B8%D0%B9%D1%81%D0%BA%D0%B8%D1%85_%D0%B8%D0%B3%D1%80%D0%B0%D1%85_2008" TargetMode="External"/><Relationship Id="rId2" Type="http://schemas.openxmlformats.org/officeDocument/2006/relationships/image" Target="../media/image19.jpeg"/><Relationship Id="rId16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0%B8%D0%BB%D0%B0%D0%B4%D0%B5%D0%BB%D1%8C%D1%84%D0%B8%D1%8F" TargetMode="External"/><Relationship Id="rId11" Type="http://schemas.openxmlformats.org/officeDocument/2006/relationships/hyperlink" Target="http://ru.wikipedia.org/wiki/%D0%9D%D0%91%D0%90_%D0%B2_%D1%81%D0%B5%D0%B7%D0%BE%D0%BD%D0%B5_2007/2008" TargetMode="External"/><Relationship Id="rId5" Type="http://schemas.openxmlformats.org/officeDocument/2006/relationships/hyperlink" Target="http://ru.wikipedia.org/wiki/1978_%D0%B3%D0%BE%D0%B4" TargetMode="External"/><Relationship Id="rId15" Type="http://schemas.openxmlformats.org/officeDocument/2006/relationships/hyperlink" Target="http://ru.wikipedia.org/wiki/%D0%9B%D0%BE%D1%81-%D0%90%D0%BD%D0%B4%D0%B6%D0%B5%D0%BB%D0%B5%D1%81_%D0%9B%D0%B5%D0%B9%D0%BA%D0%B5%D1%80%D1%81" TargetMode="External"/><Relationship Id="rId10" Type="http://schemas.openxmlformats.org/officeDocument/2006/relationships/hyperlink" Target="http://ru.wikipedia.org/wiki/%D0%A1%D0%B0%D0%BC%D1%8B%D0%B9_%D1%86%D0%B5%D0%BD%D0%BD%D1%8B%D0%B9_%D0%B8%D0%B3%D1%80%D0%BE%D0%BA_%D0%9D%D0%91%D0%90" TargetMode="External"/><Relationship Id="rId4" Type="http://schemas.openxmlformats.org/officeDocument/2006/relationships/hyperlink" Target="http://ru.wikipedia.org/wiki/23_%D0%B0%D0%B2%D0%B3%D1%83%D1%81%D1%82%D0%B0" TargetMode="External"/><Relationship Id="rId9" Type="http://schemas.openxmlformats.org/officeDocument/2006/relationships/hyperlink" Target="http://ru.wikipedia.org/wiki/%D0%9D%D0%B0%D1%86%D0%B8%D0%BE%D0%BD%D0%B0%D0%BB%D1%8C%D0%BD%D0%B0%D1%8F_%D0%B1%D0%B0%D1%81%D0%BA%D0%B5%D1%82%D0%B1%D0%BE%D0%BB%D1%8C%D0%BD%D0%B0%D1%8F_%D0%B0%D1%81%D1%81%D0%BE%D1%86%D0%B8%D0%B0%D1%86%D0%B8%D1%8F" TargetMode="External"/><Relationship Id="rId14" Type="http://schemas.openxmlformats.org/officeDocument/2006/relationships/hyperlink" Target="http://ru.wikipedia.org/wiki/%D0%A7%D0%B5%D0%BC%D0%BF%D0%B8%D0%BE%D0%BD%D0%B0%D1%82_%D0%90%D0%BC%D0%B5%D1%80%D0%B8%D0%BA%D0%B8_%D0%BF%D0%BE_%D0%B1%D0%B0%D1%81%D0%BA%D0%B5%D1%82%D0%B1%D0%BE%D0%BB%D1%8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basket.dn.ua/wp-content/uploads/2012/10/0120-300x2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702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1470025"/>
          </a:xfrm>
        </p:spPr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2060848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Международная федерация баскетбола(</a:t>
            </a:r>
            <a:r>
              <a:rPr lang="en-US" dirty="0" smtClean="0">
                <a:solidFill>
                  <a:schemeClr val="bg1"/>
                </a:solidFill>
              </a:rPr>
              <a:t>FIBA)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30" name="Picture 6" descr="http://talen-group.com/files/fiba_px600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356992"/>
            <a:ext cx="2880320" cy="1401756"/>
          </a:xfrm>
          <a:prstGeom prst="rect">
            <a:avLst/>
          </a:prstGeom>
          <a:noFill/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3059832" y="5157192"/>
            <a:ext cx="6408712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2" name="Picture 8" descr="http://demiart.ru/forum/uploads/post-45157-12028872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144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116632"/>
            <a:ext cx="6779096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Он вошёл в историю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98072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Патрик </a:t>
            </a:r>
            <a:r>
              <a:rPr lang="ru-RU" b="1" dirty="0" err="1" smtClean="0"/>
              <a:t>Алои́зиус</a:t>
            </a:r>
            <a:r>
              <a:rPr lang="ru-RU" b="1" dirty="0" smtClean="0"/>
              <a:t> </a:t>
            </a:r>
            <a:r>
              <a:rPr lang="ru-RU" b="1" dirty="0" err="1" smtClean="0"/>
              <a:t>Ю́инг</a:t>
            </a:r>
            <a:r>
              <a:rPr lang="ru-RU" dirty="0" smtClean="0"/>
              <a:t> (</a:t>
            </a:r>
            <a:r>
              <a:rPr lang="ru-RU" dirty="0" smtClean="0">
                <a:hlinkClick r:id="rId3" tooltip="Английский язык"/>
              </a:rPr>
              <a:t>англ.</a:t>
            </a:r>
            <a:r>
              <a:rPr lang="ru-RU" dirty="0" smtClean="0"/>
              <a:t> </a:t>
            </a:r>
            <a:r>
              <a:rPr lang="ru-RU" i="1" dirty="0" err="1" smtClean="0"/>
              <a:t>Patrick</a:t>
            </a:r>
            <a:r>
              <a:rPr lang="ru-RU" i="1" dirty="0" smtClean="0"/>
              <a:t> </a:t>
            </a:r>
            <a:r>
              <a:rPr lang="ru-RU" i="1" dirty="0" err="1" smtClean="0"/>
              <a:t>Aloysius</a:t>
            </a:r>
            <a:r>
              <a:rPr lang="ru-RU" i="1" dirty="0" smtClean="0"/>
              <a:t> </a:t>
            </a:r>
            <a:r>
              <a:rPr lang="ru-RU" i="1" dirty="0" err="1" smtClean="0"/>
              <a:t>Ewing</a:t>
            </a:r>
            <a:r>
              <a:rPr lang="ru-RU" dirty="0" smtClean="0"/>
              <a:t>; </a:t>
            </a:r>
            <a:r>
              <a:rPr lang="ru-RU" dirty="0" smtClean="0">
                <a:hlinkClick r:id="rId4" tooltip="5 августа"/>
              </a:rPr>
              <a:t>5 августа</a:t>
            </a:r>
            <a:r>
              <a:rPr lang="ru-RU" dirty="0" smtClean="0"/>
              <a:t> </a:t>
            </a:r>
            <a:r>
              <a:rPr lang="ru-RU" dirty="0" smtClean="0">
                <a:hlinkClick r:id="rId5" tooltip="1962 год"/>
              </a:rPr>
              <a:t>1962 года</a:t>
            </a:r>
            <a:r>
              <a:rPr lang="ru-RU" dirty="0" smtClean="0"/>
              <a:t>, </a:t>
            </a:r>
            <a:r>
              <a:rPr lang="ru-RU" dirty="0" smtClean="0">
                <a:hlinkClick r:id="rId6" tooltip="Кингстон (Ямайка)"/>
              </a:rPr>
              <a:t>Кингстон</a:t>
            </a:r>
            <a:r>
              <a:rPr lang="ru-RU" dirty="0" smtClean="0"/>
              <a:t>, </a:t>
            </a:r>
            <a:r>
              <a:rPr lang="ru-RU" dirty="0" smtClean="0">
                <a:hlinkClick r:id="rId7" tooltip="Ямайка"/>
              </a:rPr>
              <a:t>Ямайка</a:t>
            </a:r>
            <a:r>
              <a:rPr lang="ru-RU" dirty="0" smtClean="0"/>
              <a:t>) — выдающийся </a:t>
            </a:r>
            <a:r>
              <a:rPr lang="ru-RU" dirty="0" smtClean="0">
                <a:hlinkClick r:id="rId8" tooltip="США"/>
              </a:rPr>
              <a:t>американский</a:t>
            </a:r>
            <a:r>
              <a:rPr lang="ru-RU" dirty="0" smtClean="0"/>
              <a:t> </a:t>
            </a:r>
            <a:r>
              <a:rPr lang="ru-RU" u="sng" dirty="0" smtClean="0">
                <a:hlinkClick r:id="rId9" tooltip="Баскетбол"/>
              </a:rPr>
              <a:t>баскетболист</a:t>
            </a:r>
            <a:r>
              <a:rPr lang="ru-RU" dirty="0" smtClean="0"/>
              <a:t>,   </a:t>
            </a:r>
            <a:r>
              <a:rPr lang="ru-RU" dirty="0" smtClean="0">
                <a:hlinkClick r:id="rId10" tooltip="Центровой"/>
              </a:rPr>
              <a:t>центровой</a:t>
            </a:r>
            <a:r>
              <a:rPr lang="ru-RU" dirty="0" smtClean="0"/>
              <a:t>, игрок </a:t>
            </a:r>
            <a:r>
              <a:rPr lang="ru-RU" dirty="0" smtClean="0">
                <a:hlinkClick r:id="rId11" tooltip="НБА"/>
              </a:rPr>
              <a:t>НБА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1916832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Награды и достижения</a:t>
            </a:r>
          </a:p>
          <a:p>
            <a:r>
              <a:rPr lang="ru-RU" dirty="0" smtClean="0"/>
              <a:t>Новичок года НБА (1986)</a:t>
            </a:r>
          </a:p>
          <a:p>
            <a:r>
              <a:rPr lang="ru-RU" dirty="0" smtClean="0"/>
              <a:t>Первая сборная всех звёзд НБА (1990)</a:t>
            </a:r>
          </a:p>
          <a:p>
            <a:r>
              <a:rPr lang="ru-RU" dirty="0" smtClean="0"/>
              <a:t>Вторая сборная всех звёзд НБА (1988, '89, '91, '92, '93, '97)</a:t>
            </a:r>
          </a:p>
          <a:p>
            <a:r>
              <a:rPr lang="ru-RU" dirty="0" smtClean="0"/>
              <a:t>Сборная всех звёзд-защитников НБА(1988, '89, '92)</a:t>
            </a:r>
          </a:p>
          <a:p>
            <a:r>
              <a:rPr lang="ru-RU" dirty="0" smtClean="0"/>
              <a:t>Участник 11-ти </a:t>
            </a:r>
            <a:r>
              <a:rPr lang="ru-RU" dirty="0" smtClean="0">
                <a:hlinkClick r:id="rId12" tooltip="Матч всех звёзд НБА"/>
              </a:rPr>
              <a:t>матчей всех звёзд НБА</a:t>
            </a:r>
            <a:r>
              <a:rPr lang="ru-RU" dirty="0" smtClean="0"/>
              <a:t>; Один из </a:t>
            </a:r>
            <a:r>
              <a:rPr lang="ru-RU" dirty="0" smtClean="0">
                <a:hlinkClick r:id="rId13" tooltip="50 величайших игроков в истории НБА"/>
              </a:rPr>
              <a:t>50-ти величайших игроков НБА</a:t>
            </a:r>
            <a:r>
              <a:rPr lang="ru-RU" dirty="0" smtClean="0"/>
              <a:t> (1996)</a:t>
            </a:r>
          </a:p>
          <a:p>
            <a:r>
              <a:rPr lang="ru-RU" dirty="0" smtClean="0"/>
              <a:t>2-кратный Олимпийский чемпион (1984, 1992)</a:t>
            </a:r>
          </a:p>
          <a:p>
            <a:r>
              <a:rPr lang="ru-RU" dirty="0" smtClean="0"/>
              <a:t>NCAA (баскетбол) Наиболее выдающийся игрок (</a:t>
            </a:r>
            <a:r>
              <a:rPr lang="ru-RU" dirty="0" smtClean="0">
                <a:hlinkClick r:id="rId3" tooltip="Английский язык"/>
              </a:rPr>
              <a:t>англ.</a:t>
            </a:r>
            <a:r>
              <a:rPr lang="ru-RU" dirty="0" smtClean="0"/>
              <a:t> </a:t>
            </a:r>
            <a:r>
              <a:rPr lang="ru-RU" i="1" dirty="0" err="1" smtClean="0"/>
              <a:t>Most</a:t>
            </a:r>
            <a:r>
              <a:rPr lang="ru-RU" i="1" dirty="0" smtClean="0"/>
              <a:t> </a:t>
            </a:r>
            <a:r>
              <a:rPr lang="ru-RU" i="1" dirty="0" err="1" smtClean="0"/>
              <a:t>Outstanding</a:t>
            </a:r>
            <a:r>
              <a:rPr lang="ru-RU" i="1" dirty="0" smtClean="0"/>
              <a:t> </a:t>
            </a:r>
            <a:r>
              <a:rPr lang="ru-RU" i="1" dirty="0" err="1" smtClean="0"/>
              <a:t>Player</a:t>
            </a:r>
            <a:r>
              <a:rPr lang="ru-RU" dirty="0" smtClean="0"/>
              <a:t>) (1984)</a:t>
            </a:r>
          </a:p>
          <a:p>
            <a:r>
              <a:rPr lang="ru-RU" dirty="0" smtClean="0"/>
              <a:t>Игрок года в чемпионате колледжей (1985).</a:t>
            </a:r>
          </a:p>
          <a:p>
            <a:r>
              <a:rPr lang="ru-RU" dirty="0" smtClean="0"/>
              <a:t>Номер 33 выведен из обращения </a:t>
            </a:r>
            <a:r>
              <a:rPr lang="ru-RU" dirty="0" smtClean="0">
                <a:hlinkClick r:id="rId14" tooltip="Нью-Йорк Никс"/>
              </a:rPr>
              <a:t>Нью-Йорк Никс</a:t>
            </a:r>
            <a:endParaRPr lang="ru-RU" dirty="0" smtClean="0"/>
          </a:p>
          <a:p>
            <a:r>
              <a:rPr lang="ru-RU" dirty="0" smtClean="0"/>
              <a:t>Избран в </a:t>
            </a:r>
            <a:r>
              <a:rPr lang="ru-RU" dirty="0" smtClean="0">
                <a:hlinkClick r:id="rId15" tooltip="Баскетбольный зал славы"/>
              </a:rPr>
              <a:t>баскетбольный зал славы</a:t>
            </a:r>
            <a:r>
              <a:rPr lang="ru-RU" dirty="0" smtClean="0"/>
              <a:t> (2008).</a:t>
            </a:r>
            <a:endParaRPr lang="ru-RU" dirty="0"/>
          </a:p>
        </p:txBody>
      </p:sp>
      <p:pic>
        <p:nvPicPr>
          <p:cNvPr id="21506" name="Picture 2" descr="Patrick Ewing ca. 1995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7504" y="2492896"/>
            <a:ext cx="1619672" cy="4365104"/>
          </a:xfrm>
          <a:prstGeom prst="rect">
            <a:avLst/>
          </a:prstGeom>
          <a:noFill/>
        </p:spPr>
      </p:pic>
      <p:pic>
        <p:nvPicPr>
          <p:cNvPr id="21508" name="Picture 4" descr="http://assets.nydailynews.com/img/2009/07/29/alg_patrick_ewing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966953" y="0"/>
            <a:ext cx="3177047" cy="1916832"/>
          </a:xfrm>
          <a:prstGeom prst="rect">
            <a:avLst/>
          </a:prstGeom>
          <a:noFill/>
        </p:spPr>
      </p:pic>
      <p:pic>
        <p:nvPicPr>
          <p:cNvPr id="21510" name="Picture 6" descr="http://www.blacktoptens.com/wp-content/uploads/2010/04/patrick-ewing-223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763688" y="2492897"/>
            <a:ext cx="2232249" cy="4365104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t3.gstatic.com/images?q=tbn:ANd9GcTRAf__wHixFnelaOEkHJRs20NvsZjVnfx44v4h--_k3kISEYH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2249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Джеймс, </a:t>
            </a:r>
            <a:r>
              <a:rPr lang="ru-RU" dirty="0" err="1" smtClean="0"/>
              <a:t>Леброн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3928" y="1340768"/>
            <a:ext cx="4762872" cy="4785395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err="1" smtClean="0"/>
              <a:t>Лебро́н</a:t>
            </a:r>
            <a:r>
              <a:rPr lang="ru-RU" b="1" dirty="0" smtClean="0"/>
              <a:t> </a:t>
            </a:r>
            <a:r>
              <a:rPr lang="ru-RU" b="1" dirty="0" err="1" smtClean="0"/>
              <a:t>Рэ́ймон</a:t>
            </a:r>
            <a:r>
              <a:rPr lang="ru-RU" b="1" dirty="0" smtClean="0"/>
              <a:t> Джеймс</a:t>
            </a:r>
            <a:r>
              <a:rPr lang="ru-RU" dirty="0" smtClean="0"/>
              <a:t> (</a:t>
            </a:r>
            <a:r>
              <a:rPr lang="ru-RU" dirty="0" smtClean="0">
                <a:hlinkClick r:id="rId3" tooltip="Английский язык"/>
              </a:rPr>
              <a:t>англ.</a:t>
            </a:r>
            <a:r>
              <a:rPr lang="ru-RU" dirty="0" smtClean="0"/>
              <a:t> </a:t>
            </a:r>
            <a:r>
              <a:rPr lang="ru-RU" i="1" dirty="0" err="1" smtClean="0"/>
              <a:t>LeBron</a:t>
            </a:r>
            <a:r>
              <a:rPr lang="ru-RU" i="1" dirty="0" smtClean="0"/>
              <a:t> </a:t>
            </a:r>
            <a:r>
              <a:rPr lang="ru-RU" i="1" dirty="0" err="1" smtClean="0"/>
              <a:t>Raymone</a:t>
            </a:r>
            <a:r>
              <a:rPr lang="ru-RU" i="1" dirty="0" smtClean="0"/>
              <a:t> </a:t>
            </a:r>
            <a:r>
              <a:rPr lang="ru-RU" i="1" dirty="0" err="1" smtClean="0"/>
              <a:t>James</a:t>
            </a:r>
            <a:r>
              <a:rPr lang="ru-RU" dirty="0" smtClean="0"/>
              <a:t>; </a:t>
            </a:r>
            <a:r>
              <a:rPr lang="ru-RU" dirty="0" smtClean="0">
                <a:hlinkClick r:id="rId4" tooltip="30 декабря"/>
              </a:rPr>
              <a:t>30 декабря</a:t>
            </a:r>
            <a:r>
              <a:rPr lang="ru-RU" dirty="0" smtClean="0"/>
              <a:t> </a:t>
            </a:r>
            <a:r>
              <a:rPr lang="ru-RU" dirty="0" smtClean="0">
                <a:hlinkClick r:id="rId5" tooltip="1984"/>
              </a:rPr>
              <a:t>1984</a:t>
            </a:r>
            <a:r>
              <a:rPr lang="ru-RU" dirty="0" smtClean="0"/>
              <a:t>, </a:t>
            </a:r>
            <a:r>
              <a:rPr lang="ru-RU" dirty="0" err="1" smtClean="0">
                <a:hlinkClick r:id="rId6" tooltip="Акрон (Огайо)"/>
              </a:rPr>
              <a:t>Акрон</a:t>
            </a:r>
            <a:r>
              <a:rPr lang="ru-RU" dirty="0" smtClean="0"/>
              <a:t>, </a:t>
            </a:r>
            <a:r>
              <a:rPr lang="ru-RU" dirty="0" smtClean="0">
                <a:hlinkClick r:id="rId7" tooltip="Огайо"/>
              </a:rPr>
              <a:t>Огайо</a:t>
            </a:r>
            <a:r>
              <a:rPr lang="ru-RU" dirty="0" smtClean="0"/>
              <a:t>) — </a:t>
            </a:r>
            <a:r>
              <a:rPr lang="ru-RU" dirty="0" smtClean="0">
                <a:hlinkClick r:id="rId8" tooltip="США"/>
              </a:rPr>
              <a:t>американский</a:t>
            </a:r>
            <a:r>
              <a:rPr lang="ru-RU" dirty="0" smtClean="0"/>
              <a:t> профессиональный </a:t>
            </a:r>
            <a:r>
              <a:rPr lang="ru-RU" dirty="0" smtClean="0">
                <a:hlinkClick r:id="rId9" tooltip="Баскетбол"/>
              </a:rPr>
              <a:t>баскетболист</a:t>
            </a:r>
            <a:r>
              <a:rPr lang="ru-RU" dirty="0" smtClean="0"/>
              <a:t>, выступающий за команду </a:t>
            </a:r>
            <a:r>
              <a:rPr lang="ru-RU" dirty="0" smtClean="0">
                <a:hlinkClick r:id="rId10" tooltip="Национальная баскетбольная ассоциация"/>
              </a:rPr>
              <a:t>Национальной баскетбольной ассоциации</a:t>
            </a:r>
            <a:r>
              <a:rPr lang="ru-RU" dirty="0" smtClean="0"/>
              <a:t> «</a:t>
            </a:r>
            <a:r>
              <a:rPr lang="ru-RU" dirty="0" smtClean="0">
                <a:hlinkClick r:id="rId11" tooltip="Майами Хит"/>
              </a:rPr>
              <a:t>Майами Хит</a:t>
            </a:r>
            <a:r>
              <a:rPr lang="ru-RU" dirty="0" smtClean="0"/>
              <a:t>». Чемпион </a:t>
            </a:r>
            <a:r>
              <a:rPr lang="ru-RU" dirty="0" smtClean="0">
                <a:hlinkClick r:id="rId12" tooltip="NBA"/>
              </a:rPr>
              <a:t>NBA</a:t>
            </a:r>
            <a:r>
              <a:rPr lang="ru-RU" dirty="0" smtClean="0"/>
              <a:t>, чемпион </a:t>
            </a:r>
            <a:r>
              <a:rPr lang="ru-RU" dirty="0" smtClean="0">
                <a:hlinkClick r:id="rId13" tooltip="Летние Олимпийские игры 2008"/>
              </a:rPr>
              <a:t>Олимпийских игр 2008 года</a:t>
            </a:r>
            <a:r>
              <a:rPr lang="ru-RU" dirty="0" smtClean="0"/>
              <a:t> и </a:t>
            </a:r>
            <a:r>
              <a:rPr lang="ru-RU" dirty="0" smtClean="0">
                <a:hlinkClick r:id="rId14" tooltip="Летние Олимпийские игры 2012"/>
              </a:rPr>
              <a:t>2012 года</a:t>
            </a:r>
            <a:r>
              <a:rPr lang="ru-RU" dirty="0" smtClean="0"/>
              <a:t>. Играет на позиции </a:t>
            </a:r>
            <a:r>
              <a:rPr lang="ru-RU" dirty="0" smtClean="0">
                <a:hlinkClick r:id="rId15" tooltip="Лёгкий форвард"/>
              </a:rPr>
              <a:t>лёгкого</a:t>
            </a:r>
            <a:r>
              <a:rPr lang="ru-RU" dirty="0" smtClean="0"/>
              <a:t> и </a:t>
            </a:r>
            <a:r>
              <a:rPr lang="ru-RU" dirty="0" smtClean="0">
                <a:hlinkClick r:id="rId16" tooltip="Тяжёлый форвард"/>
              </a:rPr>
              <a:t>тяжелого форварда</a:t>
            </a:r>
            <a:r>
              <a:rPr lang="ru-RU" dirty="0" smtClean="0"/>
              <a:t> под номером 6.</a:t>
            </a:r>
            <a:endParaRPr lang="ru-RU" dirty="0"/>
          </a:p>
        </p:txBody>
      </p:sp>
      <p:pic>
        <p:nvPicPr>
          <p:cNvPr id="23554" name="Picture 2" descr="LeBronJamesMiamiHeat2010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83568" y="1340768"/>
            <a:ext cx="2885306" cy="4778067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gl00.weburg.net/00/events/7/31164/original/5761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FIBA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1988840"/>
            <a:ext cx="6192688" cy="511256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Международная федерация баскетбола</a:t>
            </a:r>
            <a:r>
              <a:rPr lang="ru-RU" sz="2400" dirty="0" smtClean="0">
                <a:solidFill>
                  <a:schemeClr val="bg1"/>
                </a:solidFill>
              </a:rPr>
              <a:t> (</a:t>
            </a:r>
            <a:r>
              <a:rPr lang="ru-RU" sz="2400" dirty="0" smtClean="0">
                <a:solidFill>
                  <a:schemeClr val="bg1"/>
                </a:solidFill>
                <a:hlinkClick r:id="rId3" tooltip="Французский язык"/>
              </a:rPr>
              <a:t>фр.</a:t>
            </a:r>
            <a:r>
              <a:rPr lang="ru-RU" sz="2400" dirty="0" smtClean="0">
                <a:solidFill>
                  <a:schemeClr val="bg1"/>
                </a:solidFill>
              </a:rPr>
              <a:t> </a:t>
            </a:r>
            <a:r>
              <a:rPr lang="ru-RU" sz="2400" b="1" i="1" dirty="0" err="1" smtClean="0">
                <a:solidFill>
                  <a:schemeClr val="bg1"/>
                </a:solidFill>
              </a:rPr>
              <a:t>F</a:t>
            </a:r>
            <a:r>
              <a:rPr lang="ru-RU" sz="2400" i="1" dirty="0" err="1" smtClean="0">
                <a:solidFill>
                  <a:schemeClr val="bg1"/>
                </a:solidFill>
              </a:rPr>
              <a:t>édération</a:t>
            </a:r>
            <a:r>
              <a:rPr lang="ru-RU" sz="2400" i="1" dirty="0" smtClean="0">
                <a:solidFill>
                  <a:schemeClr val="bg1"/>
                </a:solidFill>
              </a:rPr>
              <a:t> </a:t>
            </a:r>
            <a:r>
              <a:rPr lang="ru-RU" sz="2400" b="1" i="1" dirty="0" err="1" smtClean="0">
                <a:solidFill>
                  <a:schemeClr val="bg1"/>
                </a:solidFill>
              </a:rPr>
              <a:t>I</a:t>
            </a:r>
            <a:r>
              <a:rPr lang="ru-RU" sz="2400" i="1" dirty="0" err="1" smtClean="0">
                <a:solidFill>
                  <a:schemeClr val="bg1"/>
                </a:solidFill>
              </a:rPr>
              <a:t>nternationale</a:t>
            </a:r>
            <a:r>
              <a:rPr lang="ru-RU" sz="2400" i="1" dirty="0" smtClean="0">
                <a:solidFill>
                  <a:schemeClr val="bg1"/>
                </a:solidFill>
              </a:rPr>
              <a:t> </a:t>
            </a:r>
            <a:r>
              <a:rPr lang="ru-RU" sz="2400" i="1" dirty="0" err="1" smtClean="0">
                <a:solidFill>
                  <a:schemeClr val="bg1"/>
                </a:solidFill>
              </a:rPr>
              <a:t>de</a:t>
            </a:r>
            <a:r>
              <a:rPr lang="ru-RU" sz="2400" i="1" dirty="0" smtClean="0">
                <a:solidFill>
                  <a:schemeClr val="bg1"/>
                </a:solidFill>
              </a:rPr>
              <a:t> </a:t>
            </a:r>
            <a:r>
              <a:rPr lang="ru-RU" sz="2400" b="1" i="1" dirty="0" err="1" smtClean="0">
                <a:solidFill>
                  <a:schemeClr val="bg1"/>
                </a:solidFill>
              </a:rPr>
              <a:t>Ba</a:t>
            </a:r>
            <a:r>
              <a:rPr lang="ru-RU" sz="2400" i="1" dirty="0" err="1" smtClean="0">
                <a:solidFill>
                  <a:schemeClr val="bg1"/>
                </a:solidFill>
              </a:rPr>
              <a:t>sketball</a:t>
            </a:r>
            <a:r>
              <a:rPr lang="ru-RU" sz="2400" dirty="0" smtClean="0">
                <a:solidFill>
                  <a:schemeClr val="bg1"/>
                </a:solidFill>
              </a:rPr>
              <a:t>, сокр. </a:t>
            </a:r>
            <a:r>
              <a:rPr lang="ru-RU" sz="2400" b="1" dirty="0" smtClean="0">
                <a:solidFill>
                  <a:schemeClr val="bg1"/>
                </a:solidFill>
              </a:rPr>
              <a:t>FIBA</a:t>
            </a:r>
            <a:r>
              <a:rPr lang="ru-RU" sz="2400" dirty="0" smtClean="0">
                <a:solidFill>
                  <a:schemeClr val="bg1"/>
                </a:solidFill>
              </a:rPr>
              <a:t>, в русской транслитерации </a:t>
            </a:r>
            <a:r>
              <a:rPr lang="ru-RU" sz="2400" b="1" dirty="0" smtClean="0">
                <a:solidFill>
                  <a:schemeClr val="bg1"/>
                </a:solidFill>
              </a:rPr>
              <a:t>ФИБА</a:t>
            </a:r>
            <a:r>
              <a:rPr lang="ru-RU" sz="2400" dirty="0" smtClean="0">
                <a:solidFill>
                  <a:schemeClr val="bg1"/>
                </a:solidFill>
              </a:rPr>
              <a:t>) — организация, объединяющая все национальные </a:t>
            </a:r>
            <a:r>
              <a:rPr lang="ru-RU" sz="2400" dirty="0" smtClean="0">
                <a:solidFill>
                  <a:schemeClr val="bg1"/>
                </a:solidFill>
                <a:hlinkClick r:id="rId4" tooltip="Баскетбол"/>
              </a:rPr>
              <a:t>баскетбольные</a:t>
            </a:r>
            <a:r>
              <a:rPr lang="ru-RU" sz="2400" dirty="0" smtClean="0">
                <a:solidFill>
                  <a:schemeClr val="bg1"/>
                </a:solidFill>
              </a:rPr>
              <a:t> федерации, определяющая основные направления развития мирового баскетбола. Под </a:t>
            </a:r>
            <a:r>
              <a:rPr lang="ru-RU" sz="2400" dirty="0" smtClean="0">
                <a:solidFill>
                  <a:srgbClr val="0000FF"/>
                </a:solidFill>
              </a:rPr>
              <a:t>эгидой</a:t>
            </a:r>
            <a:r>
              <a:rPr lang="ru-RU" sz="2400" dirty="0" smtClean="0">
                <a:solidFill>
                  <a:schemeClr val="bg1"/>
                </a:solidFill>
              </a:rPr>
              <a:t> ФИБА проводится </a:t>
            </a:r>
            <a:r>
              <a:rPr lang="ru-RU" sz="2400" dirty="0" smtClean="0">
                <a:solidFill>
                  <a:schemeClr val="bg1"/>
                </a:solidFill>
                <a:hlinkClick r:id="rId5" tooltip="Чемпионат мира по баскетболу"/>
              </a:rPr>
              <a:t>Чемпионат мира по баскетболу</a:t>
            </a:r>
            <a:r>
              <a:rPr lang="ru-RU" sz="2400" dirty="0" smtClean="0">
                <a:solidFill>
                  <a:schemeClr val="bg1"/>
                </a:solidFill>
              </a:rPr>
              <a:t> и другие международные соревнования. Штаб-квартира ФИБА находится в </a:t>
            </a:r>
            <a:r>
              <a:rPr lang="ru-RU" sz="2400" dirty="0" smtClean="0">
                <a:solidFill>
                  <a:schemeClr val="bg1"/>
                </a:solidFill>
                <a:hlinkClick r:id="rId6" tooltip="Швейцария"/>
              </a:rPr>
              <a:t>швейцарском</a:t>
            </a:r>
            <a:r>
              <a:rPr lang="ru-RU" sz="2400" dirty="0" smtClean="0">
                <a:solidFill>
                  <a:schemeClr val="bg1"/>
                </a:solidFill>
              </a:rPr>
              <a:t> городе </a:t>
            </a:r>
            <a:r>
              <a:rPr lang="ru-RU" sz="2400" dirty="0" smtClean="0">
                <a:solidFill>
                  <a:schemeClr val="bg1"/>
                </a:solidFill>
                <a:hlinkClick r:id="rId7" tooltip="Женева"/>
              </a:rPr>
              <a:t>Женева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4338" name="Picture 2" descr="http://news-bs.ru/images/fib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3537672"/>
            <a:ext cx="1619672" cy="3320328"/>
          </a:xfrm>
          <a:prstGeom prst="rect">
            <a:avLst/>
          </a:prstGeom>
          <a:noFill/>
        </p:spPr>
      </p:pic>
      <p:pic>
        <p:nvPicPr>
          <p:cNvPr id="14342" name="Picture 6" descr="http://moldsport.com/images/stories/basketball/default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2060848"/>
            <a:ext cx="1619672" cy="147295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ugorod.ua/cache/news/news_main_20493_1856959564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FIBA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Изначально аббревиатура расшифровывалась как </a:t>
            </a:r>
            <a:r>
              <a:rPr lang="ru-RU" i="1" dirty="0" smtClean="0">
                <a:solidFill>
                  <a:srgbClr val="FF0000"/>
                </a:solidFill>
              </a:rPr>
              <a:t>Международная федерация </a:t>
            </a:r>
            <a:r>
              <a:rPr lang="ru-RU" i="1" dirty="0" smtClean="0">
                <a:solidFill>
                  <a:srgbClr val="FF0000"/>
                </a:solidFill>
                <a:hlinkClick r:id="rId3" tooltip="Любитель"/>
              </a:rPr>
              <a:t>любительского</a:t>
            </a:r>
            <a:r>
              <a:rPr lang="ru-RU" i="1" dirty="0" smtClean="0">
                <a:solidFill>
                  <a:srgbClr val="FF0000"/>
                </a:solidFill>
              </a:rPr>
              <a:t> баскетбола</a:t>
            </a:r>
            <a:r>
              <a:rPr lang="ru-RU" dirty="0" smtClean="0">
                <a:solidFill>
                  <a:srgbClr val="FF0000"/>
                </a:solidFill>
              </a:rPr>
              <a:t> (</a:t>
            </a:r>
            <a:r>
              <a:rPr lang="ru-RU" i="1" dirty="0" err="1" smtClean="0">
                <a:solidFill>
                  <a:srgbClr val="FF0000"/>
                </a:solidFill>
              </a:rPr>
              <a:t>Fédération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Internationale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de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Basketball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Amateur</a:t>
            </a:r>
            <a:r>
              <a:rPr lang="ru-RU" dirty="0" smtClean="0">
                <a:solidFill>
                  <a:srgbClr val="FF0000"/>
                </a:solidFill>
              </a:rPr>
              <a:t>). В 1989 году слово </a:t>
            </a:r>
            <a:r>
              <a:rPr lang="ru-RU" i="1" dirty="0" err="1" smtClean="0">
                <a:solidFill>
                  <a:srgbClr val="FF0000"/>
                </a:solidFill>
              </a:rPr>
              <a:t>Amateur</a:t>
            </a:r>
            <a:r>
              <a:rPr lang="ru-RU" dirty="0" smtClean="0">
                <a:solidFill>
                  <a:srgbClr val="FF0000"/>
                </a:solidFill>
              </a:rPr>
              <a:t> было убрано (в связи с официальным допуском профессиональных баскетболистов к международным соревнованиям), но сокращать название не стали.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g809.imageshack.us/img809/1476/start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00FF"/>
                </a:solidFill>
              </a:rPr>
              <a:t>История образования</a:t>
            </a: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980728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Организация была образованна </a:t>
            </a:r>
            <a:r>
              <a:rPr lang="ru-RU" dirty="0" smtClean="0">
                <a:solidFill>
                  <a:schemeClr val="bg1"/>
                </a:solidFill>
                <a:hlinkClick r:id="rId3" tooltip="18 июня"/>
              </a:rPr>
              <a:t>18 июня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dirty="0" smtClean="0">
                <a:solidFill>
                  <a:schemeClr val="bg1"/>
                </a:solidFill>
                <a:hlinkClick r:id="rId4" tooltip="1932 год"/>
              </a:rPr>
              <a:t>1932 года</a:t>
            </a:r>
            <a:r>
              <a:rPr lang="ru-RU" dirty="0" smtClean="0">
                <a:solidFill>
                  <a:schemeClr val="bg1"/>
                </a:solidFill>
              </a:rPr>
              <a:t> на первой международной конференции национальных баскетбольных ассоциаций состоявшейся в </a:t>
            </a:r>
            <a:r>
              <a:rPr lang="ru-RU" dirty="0" smtClean="0">
                <a:solidFill>
                  <a:schemeClr val="bg1"/>
                </a:solidFill>
                <a:hlinkClick r:id="rId5" tooltip="Женева"/>
              </a:rPr>
              <a:t>Женеве</a:t>
            </a:r>
            <a:r>
              <a:rPr lang="ru-RU" dirty="0" smtClean="0">
                <a:solidFill>
                  <a:schemeClr val="bg1"/>
                </a:solidFill>
              </a:rPr>
              <a:t>, </a:t>
            </a:r>
            <a:r>
              <a:rPr lang="ru-RU" dirty="0" smtClean="0">
                <a:solidFill>
                  <a:schemeClr val="bg1"/>
                </a:solidFill>
                <a:hlinkClick r:id="rId6" tooltip="Швейцария"/>
              </a:rPr>
              <a:t>Швейцария</a:t>
            </a:r>
            <a:r>
              <a:rPr lang="ru-RU" dirty="0" smtClean="0">
                <a:solidFill>
                  <a:schemeClr val="bg1"/>
                </a:solidFill>
              </a:rPr>
              <a:t>. Совещание национальных баскетбольных комитетов приняло решение о создании Международной Федерации баскетбольных ассоциаций (FIBA), у истоков создания ФИБА стояли национальные баскетбольные комитеты восьми стран, это: </a:t>
            </a:r>
            <a:r>
              <a:rPr lang="ru-RU" dirty="0" smtClean="0">
                <a:solidFill>
                  <a:schemeClr val="bg1"/>
                </a:solidFill>
                <a:hlinkClick r:id="rId7" tooltip="Аргентина"/>
              </a:rPr>
              <a:t>Аргентина</a:t>
            </a:r>
            <a:r>
              <a:rPr lang="ru-RU" dirty="0" smtClean="0">
                <a:solidFill>
                  <a:schemeClr val="bg1"/>
                </a:solidFill>
              </a:rPr>
              <a:t>, </a:t>
            </a:r>
            <a:r>
              <a:rPr lang="ru-RU" u="sng" dirty="0" smtClean="0">
                <a:solidFill>
                  <a:schemeClr val="bg1"/>
                </a:solidFill>
                <a:hlinkClick r:id="rId8" tooltip="Чехословакия"/>
              </a:rPr>
              <a:t>Чехословакия</a:t>
            </a:r>
            <a:r>
              <a:rPr lang="ru-RU" dirty="0" smtClean="0">
                <a:solidFill>
                  <a:schemeClr val="bg1"/>
                </a:solidFill>
              </a:rPr>
              <a:t>, </a:t>
            </a:r>
            <a:r>
              <a:rPr lang="ru-RU" dirty="0" smtClean="0">
                <a:solidFill>
                  <a:schemeClr val="bg1"/>
                </a:solidFill>
                <a:hlinkClick r:id="rId9" tooltip="Греция"/>
              </a:rPr>
              <a:t>Греция</a:t>
            </a:r>
            <a:r>
              <a:rPr lang="ru-RU" dirty="0" smtClean="0">
                <a:solidFill>
                  <a:schemeClr val="bg1"/>
                </a:solidFill>
              </a:rPr>
              <a:t>,          </a:t>
            </a:r>
            <a:r>
              <a:rPr lang="ru-RU" dirty="0" smtClean="0">
                <a:solidFill>
                  <a:schemeClr val="bg1"/>
                </a:solidFill>
                <a:hlinkClick r:id="rId10" tooltip="Италия"/>
              </a:rPr>
              <a:t>Италия</a:t>
            </a:r>
            <a:r>
              <a:rPr lang="ru-RU" dirty="0" smtClean="0">
                <a:solidFill>
                  <a:schemeClr val="bg1"/>
                </a:solidFill>
              </a:rPr>
              <a:t>, </a:t>
            </a:r>
            <a:r>
              <a:rPr lang="ru-RU" dirty="0" smtClean="0">
                <a:solidFill>
                  <a:schemeClr val="bg1"/>
                </a:solidFill>
                <a:hlinkClick r:id="rId11" tooltip="Латвия"/>
              </a:rPr>
              <a:t>Латвия</a:t>
            </a:r>
            <a:r>
              <a:rPr lang="ru-RU" dirty="0" smtClean="0">
                <a:solidFill>
                  <a:schemeClr val="bg1"/>
                </a:solidFill>
              </a:rPr>
              <a:t>, </a:t>
            </a:r>
            <a:r>
              <a:rPr lang="ru-RU" dirty="0" smtClean="0">
                <a:solidFill>
                  <a:schemeClr val="bg1"/>
                </a:solidFill>
                <a:hlinkClick r:id="rId12" tooltip="Португалия"/>
              </a:rPr>
              <a:t>Португалия</a:t>
            </a:r>
            <a:r>
              <a:rPr lang="ru-RU" dirty="0" smtClean="0">
                <a:solidFill>
                  <a:schemeClr val="bg1"/>
                </a:solidFill>
              </a:rPr>
              <a:t>, </a:t>
            </a:r>
            <a:r>
              <a:rPr lang="ru-RU" dirty="0" smtClean="0">
                <a:solidFill>
                  <a:schemeClr val="bg1"/>
                </a:solidFill>
                <a:hlinkClick r:id="rId13" tooltip="Румыния"/>
              </a:rPr>
              <a:t>Румыния</a:t>
            </a:r>
            <a:r>
              <a:rPr lang="ru-RU" dirty="0" smtClean="0">
                <a:solidFill>
                  <a:schemeClr val="bg1"/>
                </a:solidFill>
              </a:rPr>
              <a:t> и       </a:t>
            </a:r>
            <a:r>
              <a:rPr lang="ru-RU" dirty="0" smtClean="0">
                <a:solidFill>
                  <a:schemeClr val="bg1"/>
                </a:solidFill>
                <a:hlinkClick r:id="rId6" tooltip="Швейцария"/>
              </a:rPr>
              <a:t>Швейцария</a:t>
            </a:r>
            <a:r>
              <a:rPr lang="ru-RU" dirty="0" smtClean="0">
                <a:solidFill>
                  <a:schemeClr val="bg1"/>
                </a:solidFill>
              </a:rPr>
              <a:t>. В </a:t>
            </a:r>
            <a:r>
              <a:rPr lang="ru-RU" dirty="0" smtClean="0">
                <a:solidFill>
                  <a:schemeClr val="bg1"/>
                </a:solidFill>
                <a:hlinkClick r:id="rId14" tooltip="1989 год"/>
              </a:rPr>
              <a:t>1989 году</a:t>
            </a:r>
            <a:r>
              <a:rPr lang="ru-RU" dirty="0" smtClean="0">
                <a:solidFill>
                  <a:schemeClr val="bg1"/>
                </a:solidFill>
              </a:rPr>
              <a:t> на конгрессе ФИБА в немецком городе </a:t>
            </a:r>
            <a:r>
              <a:rPr lang="ru-RU" dirty="0" smtClean="0">
                <a:solidFill>
                  <a:schemeClr val="bg1"/>
                </a:solidFill>
                <a:hlinkClick r:id="rId15" tooltip="Мюнхен"/>
              </a:rPr>
              <a:t>Мюнхен</a:t>
            </a:r>
            <a:r>
              <a:rPr lang="ru-RU" dirty="0" smtClean="0">
                <a:solidFill>
                  <a:schemeClr val="bg1"/>
                </a:solidFill>
              </a:rPr>
              <a:t> было принято историческое решение об участии профессиональных баскетболистов во всех соревнованиях под эгидой ФИБА, включая </a:t>
            </a:r>
            <a:r>
              <a:rPr lang="ru-RU" dirty="0" smtClean="0">
                <a:solidFill>
                  <a:schemeClr val="bg1"/>
                </a:solidFill>
                <a:hlinkClick r:id="rId16" tooltip="Олимпийские игры"/>
              </a:rPr>
              <a:t>Олимпийские игры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40" name="Picture 8" descr="http://www.myshared.ru/preview/141705/p_slide_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7351912"/>
          </a:xfrm>
          <a:prstGeom prst="rect">
            <a:avLst/>
          </a:prstGeom>
          <a:noFill/>
        </p:spPr>
      </p:pic>
      <p:pic>
        <p:nvPicPr>
          <p:cNvPr id="18436" name="Picture 4" descr="http://www.rznbasket.ru/uploads/structure/image-m0fid1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0"/>
            <a:ext cx="2915816" cy="1815350"/>
          </a:xfrm>
          <a:prstGeom prst="rect">
            <a:avLst/>
          </a:prstGeom>
          <a:noFill/>
        </p:spPr>
      </p:pic>
      <p:pic>
        <p:nvPicPr>
          <p:cNvPr id="18434" name="Picture 2" descr="http://t3.gstatic.com/images?q=tbn:ANd9GcR1GI8hgxbFIM5_eRqeNtds5PYTL8RTxEcJr7z20yKIa1JqFiT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664296" cy="1721973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70" name="Picture 14" descr="http://www.natulrich.com/ru/articles/articles18pic/wav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8694" y="0"/>
            <a:ext cx="924269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История создания игры</a:t>
            </a:r>
            <a:endParaRPr lang="ru-RU" dirty="0"/>
          </a:p>
        </p:txBody>
      </p:sp>
      <p:pic>
        <p:nvPicPr>
          <p:cNvPr id="19464" name="Picture 8" descr="Pic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2852936"/>
            <a:ext cx="1576127" cy="2515742"/>
          </a:xfrm>
          <a:prstGeom prst="rect">
            <a:avLst/>
          </a:prstGeom>
          <a:noFill/>
        </p:spPr>
      </p:pic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1619672" y="908720"/>
            <a:ext cx="72008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Доктор Джеймс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Найсмит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 известен во всем мире, как изобретатель баскетбола.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Он родился в 1861 году в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Рэмсэй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 (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Ramsay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) городке, близ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Элмонта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 (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Almonte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), штат Онтарио, Канада…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Концепция баскетбола у него зародилась, еще в школьные г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Tahoma" pitchFamily="34" charset="0"/>
                <a:cs typeface="Tahoma" pitchFamily="34" charset="0"/>
              </a:rPr>
              <a:t>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ды, во время игры в “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duck-on-a-rock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”…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Смысл этой популярной, в то время, игры заключался в следующем: подбрасывая один, не большой камень, необходимо было поразить им вершину другого камня, большего по размеру.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После работы Атлетическим Директором Университета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McGill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,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Найсмит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 переходит в YMCA Обучающую Школу в Спрингфилде (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Springfield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), штата Массачусетс (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Massachusetts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).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Уже, будучи преподавателем физкультуры, профессором колледжа в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Спрингфелде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, Джеймс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Найсмит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 столкнулся с проблемой создания игры для зимы штата Массачусетс, периода между соревнованиями по бейсболу и футболу.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Найсмит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 полагал, что в связи с погодой этого времени года, лучшим решением будет изобрести игру для закрытых помещений.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9466" name="Picture 10" descr="http://www.moibasket.ru/images/jnaismith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80728"/>
            <a:ext cx="1552902" cy="1801366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www.wallgrad.ru/_ph/39/2/2515763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Уэйд</a:t>
            </a:r>
            <a:r>
              <a:rPr lang="ru-RU" dirty="0" smtClean="0"/>
              <a:t>, </a:t>
            </a:r>
            <a:r>
              <a:rPr lang="ru-RU" dirty="0" err="1" smtClean="0"/>
              <a:t>Дуэйн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0" y="1169368"/>
            <a:ext cx="5112568" cy="5688632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err="1" smtClean="0"/>
              <a:t>Дуэ́йн</a:t>
            </a:r>
            <a:r>
              <a:rPr lang="ru-RU" b="1" dirty="0" smtClean="0"/>
              <a:t> </a:t>
            </a:r>
            <a:r>
              <a:rPr lang="ru-RU" b="1" dirty="0" err="1" smtClean="0"/>
              <a:t>Та́йрон</a:t>
            </a:r>
            <a:r>
              <a:rPr lang="ru-RU" b="1" dirty="0" smtClean="0"/>
              <a:t> </a:t>
            </a:r>
            <a:r>
              <a:rPr lang="ru-RU" b="1" dirty="0" err="1" smtClean="0"/>
              <a:t>Уэ́йд-младший</a:t>
            </a:r>
            <a:r>
              <a:rPr lang="ru-RU" dirty="0" smtClean="0"/>
              <a:t> (</a:t>
            </a:r>
            <a:r>
              <a:rPr lang="ru-RU" dirty="0" smtClean="0">
                <a:hlinkClick r:id="rId3" tooltip="Английский язык"/>
              </a:rPr>
              <a:t>англ.</a:t>
            </a:r>
            <a:r>
              <a:rPr lang="ru-RU" dirty="0" smtClean="0"/>
              <a:t> </a:t>
            </a:r>
            <a:r>
              <a:rPr lang="ru-RU" i="1" dirty="0" err="1" smtClean="0"/>
              <a:t>Dwyane</a:t>
            </a:r>
            <a:r>
              <a:rPr lang="ru-RU" i="1" dirty="0" smtClean="0"/>
              <a:t> </a:t>
            </a:r>
            <a:r>
              <a:rPr lang="ru-RU" i="1" dirty="0" err="1" smtClean="0"/>
              <a:t>Tyrone</a:t>
            </a:r>
            <a:r>
              <a:rPr lang="ru-RU" i="1" dirty="0" smtClean="0"/>
              <a:t> </a:t>
            </a:r>
            <a:r>
              <a:rPr lang="ru-RU" i="1" dirty="0" err="1" smtClean="0"/>
              <a:t>Wade</a:t>
            </a:r>
            <a:r>
              <a:rPr lang="ru-RU" i="1" dirty="0" smtClean="0"/>
              <a:t>, </a:t>
            </a:r>
            <a:r>
              <a:rPr lang="ru-RU" i="1" dirty="0" err="1" smtClean="0"/>
              <a:t>Jr</a:t>
            </a:r>
            <a:r>
              <a:rPr lang="ru-RU" i="1" dirty="0" smtClean="0"/>
              <a:t>.</a:t>
            </a:r>
            <a:r>
              <a:rPr lang="ru-RU" dirty="0" smtClean="0"/>
              <a:t>;  </a:t>
            </a:r>
            <a:r>
              <a:rPr lang="ru-RU" dirty="0" smtClean="0">
                <a:hlinkClick r:id="rId4" tooltip="17 января"/>
              </a:rPr>
              <a:t>17 января</a:t>
            </a:r>
            <a:r>
              <a:rPr lang="ru-RU" dirty="0" smtClean="0"/>
              <a:t> </a:t>
            </a:r>
            <a:r>
              <a:rPr lang="ru-RU" dirty="0" smtClean="0">
                <a:hlinkClick r:id="rId5" tooltip="1982"/>
              </a:rPr>
              <a:t>1982</a:t>
            </a:r>
            <a:r>
              <a:rPr lang="ru-RU" dirty="0" smtClean="0"/>
              <a:t>, </a:t>
            </a:r>
            <a:r>
              <a:rPr lang="ru-RU" dirty="0" smtClean="0">
                <a:hlinkClick r:id="rId6" tooltip="Чикаго"/>
              </a:rPr>
              <a:t>Чикаго</a:t>
            </a:r>
            <a:r>
              <a:rPr lang="ru-RU" dirty="0" smtClean="0"/>
              <a:t>) — </a:t>
            </a:r>
            <a:r>
              <a:rPr lang="ru-RU" dirty="0" smtClean="0">
                <a:hlinkClick r:id="rId7" tooltip="США"/>
              </a:rPr>
              <a:t>американский</a:t>
            </a:r>
            <a:r>
              <a:rPr lang="ru-RU" dirty="0" smtClean="0"/>
              <a:t> </a:t>
            </a:r>
            <a:r>
              <a:rPr lang="ru-RU" dirty="0" smtClean="0">
                <a:hlinkClick r:id="rId8" tooltip="Баскетбол"/>
              </a:rPr>
              <a:t>баскетболист</a:t>
            </a:r>
            <a:r>
              <a:rPr lang="ru-RU" dirty="0" smtClean="0"/>
              <a:t>, </a:t>
            </a:r>
            <a:r>
              <a:rPr lang="ru-RU" dirty="0" smtClean="0">
                <a:hlinkClick r:id="rId9" tooltip="Атакующий защитник"/>
              </a:rPr>
              <a:t>атакующий защитник</a:t>
            </a:r>
            <a:r>
              <a:rPr lang="ru-RU" dirty="0" smtClean="0"/>
              <a:t> клуба </a:t>
            </a:r>
            <a:r>
              <a:rPr lang="ru-RU" dirty="0" smtClean="0">
                <a:hlinkClick r:id="rId10" tooltip="НБА"/>
              </a:rPr>
              <a:t>НБА</a:t>
            </a:r>
            <a:r>
              <a:rPr lang="ru-RU" dirty="0" smtClean="0"/>
              <a:t> «</a:t>
            </a:r>
            <a:r>
              <a:rPr lang="ru-RU" dirty="0" smtClean="0">
                <a:hlinkClick r:id="rId11" tooltip="Майами Хит"/>
              </a:rPr>
              <a:t>Майами Хит</a:t>
            </a:r>
            <a:r>
              <a:rPr lang="ru-RU" dirty="0" smtClean="0"/>
              <a:t>» с </a:t>
            </a:r>
            <a:r>
              <a:rPr lang="ru-RU" dirty="0" smtClean="0">
                <a:hlinkClick r:id="rId12" tooltip="2003 год"/>
              </a:rPr>
              <a:t>2003 года</a:t>
            </a:r>
            <a:r>
              <a:rPr lang="ru-RU" dirty="0" smtClean="0"/>
              <a:t>, когда был выбран этой командой на </a:t>
            </a:r>
            <a:r>
              <a:rPr lang="ru-RU" dirty="0" err="1" smtClean="0">
                <a:hlinkClick r:id="rId13" tooltip="Драфт НБА"/>
              </a:rPr>
              <a:t>драфте</a:t>
            </a:r>
            <a:r>
              <a:rPr lang="ru-RU" dirty="0" err="1" smtClean="0"/>
              <a:t>под</a:t>
            </a:r>
            <a:r>
              <a:rPr lang="ru-RU" dirty="0" smtClean="0"/>
              <a:t> 5 номером. В </a:t>
            </a:r>
            <a:r>
              <a:rPr lang="ru-RU" dirty="0" smtClean="0">
                <a:hlinkClick r:id="rId14" tooltip="2006 год"/>
              </a:rPr>
              <a:t>2006 году</a:t>
            </a:r>
            <a:r>
              <a:rPr lang="ru-RU" dirty="0" smtClean="0"/>
              <a:t> привёл команду к чемпионскому титулу, став самым ценным игроком финальной серии. В составе </a:t>
            </a:r>
            <a:r>
              <a:rPr lang="ru-RU" dirty="0" smtClean="0">
                <a:hlinkClick r:id="rId15" tooltip="Мужская сборная США по баскетболу"/>
              </a:rPr>
              <a:t>сборной США</a:t>
            </a:r>
            <a:r>
              <a:rPr lang="ru-RU" dirty="0" smtClean="0"/>
              <a:t> выступал на </a:t>
            </a:r>
            <a:r>
              <a:rPr lang="ru-RU" dirty="0" smtClean="0">
                <a:hlinkClick r:id="rId16" tooltip="Летние Олимпийские игры 2004"/>
              </a:rPr>
              <a:t>летней Олимпиаде 2004 года</a:t>
            </a:r>
            <a:r>
              <a:rPr lang="ru-RU" dirty="0" smtClean="0"/>
              <a:t> в </a:t>
            </a:r>
            <a:r>
              <a:rPr lang="ru-RU" dirty="0" smtClean="0">
                <a:hlinkClick r:id="rId17" tooltip="Афины"/>
              </a:rPr>
              <a:t>Афинах</a:t>
            </a:r>
            <a:r>
              <a:rPr lang="ru-RU" dirty="0" smtClean="0"/>
              <a:t>, на </a:t>
            </a:r>
            <a:r>
              <a:rPr lang="ru-RU" dirty="0" smtClean="0">
                <a:hlinkClick r:id="rId18" tooltip="Летние Олимпийские игры 2008"/>
              </a:rPr>
              <a:t>Олимпиаде 2008 года</a:t>
            </a:r>
            <a:r>
              <a:rPr lang="ru-RU" dirty="0" smtClean="0"/>
              <a:t> </a:t>
            </a:r>
            <a:r>
              <a:rPr lang="ru-RU" dirty="0" err="1" smtClean="0"/>
              <a:t>в</a:t>
            </a:r>
            <a:r>
              <a:rPr lang="ru-RU" dirty="0" err="1" smtClean="0">
                <a:hlinkClick r:id="rId19" tooltip="Пекин"/>
              </a:rPr>
              <a:t>Пекине</a:t>
            </a:r>
            <a:r>
              <a:rPr lang="ru-RU" dirty="0" smtClean="0"/>
              <a:t> и на </a:t>
            </a:r>
            <a:r>
              <a:rPr lang="ru-RU" dirty="0" smtClean="0">
                <a:hlinkClick r:id="rId20" tooltip="Чемпионат мира по баскетболу 2006"/>
              </a:rPr>
              <a:t>чемпионате мира 2006 года</a:t>
            </a:r>
            <a:r>
              <a:rPr lang="ru-RU" dirty="0" smtClean="0"/>
              <a:t> в </a:t>
            </a:r>
            <a:r>
              <a:rPr lang="ru-RU" dirty="0" smtClean="0">
                <a:hlinkClick r:id="rId21" tooltip="Япония"/>
              </a:rPr>
              <a:t>Японии</a:t>
            </a:r>
            <a:r>
              <a:rPr lang="ru-RU" dirty="0" smtClean="0"/>
              <a:t>, где завоевал две бронзы. Олимпийский чемпион 2008 года. Получил звание MVP (самого ценного игрока) «матча всех звёзд» НБА в 2010 году. В 2010 году подписал новый контракт с «Майами Хит» сроком на 6 лет на сумму 110 миллионов долларов США.</a:t>
            </a:r>
            <a:endParaRPr lang="ru-RU" dirty="0"/>
          </a:p>
        </p:txBody>
      </p:sp>
      <p:pic>
        <p:nvPicPr>
          <p:cNvPr id="24578" name="Picture 2" descr="Dwyane Wade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323528" y="1340768"/>
            <a:ext cx="3528392" cy="39800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http://static.freepik.com/free-photo/exploding-star-burst-background-vector-graphic_53-149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1884" y="0"/>
            <a:ext cx="931588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7139136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Он вошёл в историю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6048672" cy="6192688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Майкл </a:t>
            </a:r>
            <a:r>
              <a:rPr lang="ru-RU" sz="1600" b="1" dirty="0" err="1" smtClean="0"/>
              <a:t>Дже́ффри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Джо́рдан</a:t>
            </a:r>
            <a:r>
              <a:rPr lang="ru-RU" sz="1600" dirty="0" smtClean="0"/>
              <a:t> (</a:t>
            </a:r>
            <a:r>
              <a:rPr lang="ru-RU" sz="1600" dirty="0" smtClean="0">
                <a:hlinkClick r:id="rId3" tooltip="Английский язык"/>
              </a:rPr>
              <a:t>англ.</a:t>
            </a:r>
            <a:r>
              <a:rPr lang="ru-RU" sz="1600" dirty="0" smtClean="0"/>
              <a:t> </a:t>
            </a:r>
            <a:r>
              <a:rPr lang="ru-RU" sz="1600" i="1" dirty="0" err="1" smtClean="0"/>
              <a:t>Michael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Jeffrey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Jordan</a:t>
            </a:r>
            <a:r>
              <a:rPr lang="ru-RU" sz="1600" dirty="0" smtClean="0"/>
              <a:t>; </a:t>
            </a:r>
            <a:r>
              <a:rPr lang="ru-RU" sz="1600" dirty="0" smtClean="0">
                <a:hlinkClick r:id="rId4" tooltip="17 февраля"/>
              </a:rPr>
              <a:t>17 февраля</a:t>
            </a:r>
            <a:r>
              <a:rPr lang="ru-RU" sz="1600" dirty="0" smtClean="0"/>
              <a:t> </a:t>
            </a:r>
            <a:r>
              <a:rPr lang="ru-RU" sz="1600" dirty="0" smtClean="0">
                <a:hlinkClick r:id="rId5" tooltip="1963"/>
              </a:rPr>
              <a:t>1963</a:t>
            </a:r>
            <a:r>
              <a:rPr lang="ru-RU" sz="1600" dirty="0" smtClean="0"/>
              <a:t>, </a:t>
            </a:r>
            <a:r>
              <a:rPr lang="ru-RU" sz="1600" dirty="0" smtClean="0">
                <a:hlinkClick r:id="rId6" tooltip="Бруклин"/>
              </a:rPr>
              <a:t>Бруклин</a:t>
            </a:r>
            <a:r>
              <a:rPr lang="ru-RU" sz="1600" dirty="0" smtClean="0"/>
              <a:t>, </a:t>
            </a:r>
            <a:r>
              <a:rPr lang="ru-RU" sz="1600" dirty="0" smtClean="0">
                <a:hlinkClick r:id="rId7" tooltip="Нью-Йорк"/>
              </a:rPr>
              <a:t>Нью-Йорк</a:t>
            </a:r>
            <a:r>
              <a:rPr lang="ru-RU" sz="1600" dirty="0" smtClean="0"/>
              <a:t>) — прославленный</a:t>
            </a:r>
            <a:r>
              <a:rPr lang="ru-RU" sz="1600" baseline="30000" dirty="0" smtClean="0">
                <a:hlinkClick r:id="rId8"/>
              </a:rPr>
              <a:t>[1][2][3][4]</a:t>
            </a:r>
            <a:r>
              <a:rPr lang="ru-RU" sz="1600" dirty="0" smtClean="0"/>
              <a:t> </a:t>
            </a:r>
            <a:r>
              <a:rPr lang="ru-RU" sz="1600" dirty="0" smtClean="0">
                <a:hlinkClick r:id="rId9" tooltip="Соединённые Штаты Америки"/>
              </a:rPr>
              <a:t>американский</a:t>
            </a:r>
            <a:r>
              <a:rPr lang="ru-RU" sz="1600" dirty="0" smtClean="0"/>
              <a:t> </a:t>
            </a:r>
            <a:r>
              <a:rPr lang="ru-RU" sz="1600" dirty="0" smtClean="0">
                <a:hlinkClick r:id="rId10" tooltip="Баскетбол"/>
              </a:rPr>
              <a:t>баскетболист</a:t>
            </a:r>
            <a:r>
              <a:rPr lang="ru-RU" sz="1600" dirty="0" smtClean="0"/>
              <a:t>, бывший игрок </a:t>
            </a:r>
            <a:r>
              <a:rPr lang="ru-RU" sz="1600" dirty="0" smtClean="0">
                <a:hlinkClick r:id="rId11" tooltip="Национальная баскетбольная ассоциация"/>
              </a:rPr>
              <a:t>НБА</a:t>
            </a:r>
            <a:r>
              <a:rPr lang="ru-RU" sz="1600" baseline="30000" dirty="0" smtClean="0">
                <a:hlinkClick r:id="rId8"/>
              </a:rPr>
              <a:t>[5]</a:t>
            </a:r>
            <a:r>
              <a:rPr lang="ru-RU" sz="1600" dirty="0" smtClean="0"/>
              <a:t>. Играл на позиции </a:t>
            </a:r>
            <a:r>
              <a:rPr lang="ru-RU" sz="1600" dirty="0" smtClean="0">
                <a:hlinkClick r:id="rId12" tooltip="Атакующий защитник"/>
              </a:rPr>
              <a:t>атакующего защитника</a:t>
            </a:r>
            <a:r>
              <a:rPr lang="ru-RU" sz="1600" dirty="0" smtClean="0"/>
              <a:t>. </a:t>
            </a:r>
            <a:r>
              <a:rPr lang="ru-RU" sz="1600" dirty="0" err="1" smtClean="0"/>
              <a:t>Джордан</a:t>
            </a:r>
            <a:r>
              <a:rPr lang="ru-RU" sz="1600" dirty="0" smtClean="0"/>
              <a:t> сыграл важную роль в популяризации баскетбола и НБА во всём мире в 1980-х и 1990-х годах</a:t>
            </a:r>
            <a:r>
              <a:rPr lang="ru-RU" sz="1600" baseline="30000" dirty="0" smtClean="0">
                <a:hlinkClick r:id="rId8"/>
              </a:rPr>
              <a:t>[6][7]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После начала карьеры в команде </a:t>
            </a:r>
            <a:r>
              <a:rPr lang="ru-RU" sz="1600" dirty="0" smtClean="0">
                <a:hlinkClick r:id="rId13" tooltip="Университет Северной Каролины в Чапел-Хилл"/>
              </a:rPr>
              <a:t>Университета Северной Каролины</a:t>
            </a:r>
            <a:r>
              <a:rPr lang="ru-RU" sz="1600" dirty="0" smtClean="0"/>
              <a:t> (</a:t>
            </a:r>
            <a:r>
              <a:rPr lang="ru-RU" sz="1600" dirty="0" smtClean="0">
                <a:hlinkClick r:id="rId14" tooltip="1982"/>
              </a:rPr>
              <a:t>1982</a:t>
            </a:r>
            <a:r>
              <a:rPr lang="ru-RU" sz="1600" dirty="0" smtClean="0"/>
              <a:t>—</a:t>
            </a:r>
            <a:r>
              <a:rPr lang="ru-RU" sz="1600" dirty="0" smtClean="0">
                <a:hlinkClick r:id="rId15" tooltip="1984"/>
              </a:rPr>
              <a:t>1984</a:t>
            </a:r>
            <a:r>
              <a:rPr lang="ru-RU" sz="1600" dirty="0" smtClean="0"/>
              <a:t>), с которой он выиграл чемпионат </a:t>
            </a:r>
            <a:r>
              <a:rPr lang="ru-RU" sz="1600" dirty="0" smtClean="0">
                <a:hlinkClick r:id="rId16" tooltip="NCAA"/>
              </a:rPr>
              <a:t>NCAA</a:t>
            </a:r>
            <a:r>
              <a:rPr lang="ru-RU" sz="1600" dirty="0" smtClean="0"/>
              <a:t> 1982 года, </a:t>
            </a:r>
            <a:r>
              <a:rPr lang="ru-RU" sz="1600" dirty="0" err="1" smtClean="0"/>
              <a:t>Джордан</a:t>
            </a:r>
            <a:r>
              <a:rPr lang="ru-RU" sz="1600" dirty="0" smtClean="0"/>
              <a:t> присоединился к команде «</a:t>
            </a:r>
            <a:r>
              <a:rPr lang="ru-RU" sz="1600" dirty="0" smtClean="0">
                <a:hlinkClick r:id="rId17" tooltip="Чикаго Буллз"/>
              </a:rPr>
              <a:t>Чикаго </a:t>
            </a:r>
            <a:r>
              <a:rPr lang="ru-RU" sz="1600" dirty="0" err="1" smtClean="0">
                <a:hlinkClick r:id="rId17" tooltip="Чикаго Буллз"/>
              </a:rPr>
              <a:t>Буллз</a:t>
            </a:r>
            <a:r>
              <a:rPr lang="ru-RU" sz="1600" dirty="0" smtClean="0"/>
              <a:t>» в </a:t>
            </a:r>
            <a:r>
              <a:rPr lang="ru-RU" sz="1600" dirty="0" smtClean="0">
                <a:hlinkClick r:id="rId18" tooltip="1984 год"/>
              </a:rPr>
              <a:t>1984 году</a:t>
            </a:r>
            <a:r>
              <a:rPr lang="ru-RU" sz="1600" dirty="0" smtClean="0"/>
              <a:t>. За феноменальную прыгучесть Майкл получил прозвища «</a:t>
            </a:r>
            <a:r>
              <a:rPr lang="ru-RU" sz="1600" dirty="0" err="1" smtClean="0"/>
              <a:t>Air</a:t>
            </a:r>
            <a:r>
              <a:rPr lang="ru-RU" sz="1600" dirty="0" smtClean="0"/>
              <a:t> </a:t>
            </a:r>
            <a:r>
              <a:rPr lang="ru-RU" sz="1600" dirty="0" err="1" smtClean="0"/>
              <a:t>Jordan</a:t>
            </a:r>
            <a:r>
              <a:rPr lang="ru-RU" sz="1600" dirty="0" smtClean="0"/>
              <a:t>» и «Его </a:t>
            </a:r>
            <a:r>
              <a:rPr lang="ru-RU" sz="1600" dirty="0" err="1" smtClean="0"/>
              <a:t>Воздушество</a:t>
            </a:r>
            <a:r>
              <a:rPr lang="ru-RU" sz="1600" dirty="0" smtClean="0"/>
              <a:t>». Он также считается одним из лучших защитников в истории баскетбола</a:t>
            </a:r>
            <a:r>
              <a:rPr lang="ru-RU" sz="1600" baseline="30000" dirty="0" smtClean="0">
                <a:hlinkClick r:id="rId8"/>
              </a:rPr>
              <a:t>[8]</a:t>
            </a:r>
            <a:r>
              <a:rPr lang="ru-RU" sz="1600" dirty="0" smtClean="0"/>
              <a:t>. В </a:t>
            </a:r>
            <a:r>
              <a:rPr lang="ru-RU" sz="1600" dirty="0" smtClean="0">
                <a:hlinkClick r:id="rId19" tooltip="1991 год"/>
              </a:rPr>
              <a:t>1991 году</a:t>
            </a:r>
            <a:r>
              <a:rPr lang="ru-RU" sz="1600" dirty="0" smtClean="0"/>
              <a:t> он выиграл свой первый чемпионат НБА с «</a:t>
            </a:r>
            <a:r>
              <a:rPr lang="ru-RU" sz="1600" dirty="0" err="1" smtClean="0"/>
              <a:t>Буллз</a:t>
            </a:r>
            <a:r>
              <a:rPr lang="ru-RU" sz="1600" dirty="0" smtClean="0"/>
              <a:t>», в 1992 и 1993 годах повторил этот успех. После гибели отца в начале сезона 1993/94 </a:t>
            </a:r>
            <a:r>
              <a:rPr lang="ru-RU" sz="1600" dirty="0" err="1" smtClean="0"/>
              <a:t>Джордан</a:t>
            </a:r>
            <a:r>
              <a:rPr lang="ru-RU" sz="1600" dirty="0" smtClean="0"/>
              <a:t> внезапно ушёл из баскетбола и попытался сделать карьеру в </a:t>
            </a:r>
            <a:r>
              <a:rPr lang="ru-RU" sz="1600" dirty="0" smtClean="0">
                <a:hlinkClick r:id="rId20" tooltip="Бейсбол"/>
              </a:rPr>
              <a:t>бейсболе</a:t>
            </a:r>
            <a:r>
              <a:rPr lang="ru-RU" sz="1600" dirty="0" smtClean="0"/>
              <a:t>. В 1995 году он вернулся на площадку и помог «</a:t>
            </a:r>
            <a:r>
              <a:rPr lang="ru-RU" sz="1600" dirty="0" err="1" smtClean="0"/>
              <a:t>Буллз</a:t>
            </a:r>
            <a:r>
              <a:rPr lang="ru-RU" sz="1600" dirty="0" smtClean="0"/>
              <a:t>» завоевать ещё три титула (1996, 1997 и 1998), попутно установив вместе с командой рекорд НБА по количеству выигранных матчей в течение регулярного сезона — 72 победы (сезон 1995/96). Во второй раз </a:t>
            </a:r>
            <a:r>
              <a:rPr lang="ru-RU" sz="1600" dirty="0" err="1" smtClean="0"/>
              <a:t>Джордан</a:t>
            </a:r>
            <a:r>
              <a:rPr lang="ru-RU" sz="1600" dirty="0" smtClean="0"/>
              <a:t> завершил карьеру в</a:t>
            </a:r>
            <a:r>
              <a:rPr lang="ru-RU" sz="1600" dirty="0" smtClean="0">
                <a:hlinkClick r:id="rId21" tooltip="1999 год"/>
              </a:rPr>
              <a:t>1999 году</a:t>
            </a:r>
            <a:r>
              <a:rPr lang="ru-RU" sz="1600" dirty="0" smtClean="0"/>
              <a:t>, но вернулся ещё на два сезона в </a:t>
            </a:r>
            <a:r>
              <a:rPr lang="ru-RU" sz="1600" dirty="0" smtClean="0">
                <a:hlinkClick r:id="rId22" tooltip="2001 год"/>
              </a:rPr>
              <a:t>2001 году</a:t>
            </a:r>
            <a:r>
              <a:rPr lang="ru-RU" sz="1600" dirty="0" smtClean="0"/>
              <a:t> в качестве игрока «</a:t>
            </a:r>
            <a:r>
              <a:rPr lang="ru-RU" sz="1600" dirty="0" smtClean="0">
                <a:hlinkClick r:id="rId23" tooltip="Вашингтон Уизардс"/>
              </a:rPr>
              <a:t>Вашингтон </a:t>
            </a:r>
            <a:r>
              <a:rPr lang="ru-RU" sz="1600" dirty="0" err="1" smtClean="0">
                <a:hlinkClick r:id="rId23" tooltip="Вашингтон Уизардс"/>
              </a:rPr>
              <a:t>Уизардс</a:t>
            </a:r>
            <a:r>
              <a:rPr lang="ru-RU" sz="1600" dirty="0" smtClean="0"/>
              <a:t>».</a:t>
            </a:r>
          </a:p>
        </p:txBody>
      </p:sp>
      <p:pic>
        <p:nvPicPr>
          <p:cNvPr id="20482" name="Picture 2" descr="http://3.bp.blogspot.com/_J6bFVALZKDs/Sq4nBEjC4II/AAAAAAAAB3U/v6-tT50xl1c/s400/michael+jordan+NBA+MVP.jp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6400800" y="0"/>
            <a:ext cx="2743200" cy="3657600"/>
          </a:xfrm>
          <a:prstGeom prst="rect">
            <a:avLst/>
          </a:prstGeom>
          <a:noFill/>
        </p:spPr>
      </p:pic>
      <p:pic>
        <p:nvPicPr>
          <p:cNvPr id="20484" name="Picture 4" descr="http://neiu.edu/~tjstegic/Group/Michael-Jordan.jpg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6372201" y="3501008"/>
            <a:ext cx="2771800" cy="3356992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ixelbrush.ru/uploads/posts/2011-02/1297189527_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66726"/>
            <a:ext cx="9525000" cy="73247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243408"/>
            <a:ext cx="8229600" cy="1143000"/>
          </a:xfrm>
        </p:spPr>
        <p:txBody>
          <a:bodyPr/>
          <a:lstStyle/>
          <a:p>
            <a:r>
              <a:rPr lang="ru-RU" dirty="0" err="1" smtClean="0"/>
              <a:t>Коби</a:t>
            </a:r>
            <a:r>
              <a:rPr lang="ru-RU" dirty="0" smtClean="0"/>
              <a:t> </a:t>
            </a:r>
            <a:r>
              <a:rPr lang="ru-RU" dirty="0" err="1" smtClean="0"/>
              <a:t>Брайант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836712"/>
            <a:ext cx="4104456" cy="496855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err="1" smtClean="0"/>
              <a:t>Ко́би</a:t>
            </a:r>
            <a:r>
              <a:rPr lang="ru-RU" b="1" dirty="0" smtClean="0"/>
              <a:t> </a:t>
            </a:r>
            <a:r>
              <a:rPr lang="ru-RU" b="1" dirty="0" err="1" smtClean="0"/>
              <a:t>Бин</a:t>
            </a:r>
            <a:r>
              <a:rPr lang="ru-RU" b="1" dirty="0" smtClean="0"/>
              <a:t> </a:t>
            </a:r>
            <a:r>
              <a:rPr lang="ru-RU" b="1" dirty="0" err="1" smtClean="0"/>
              <a:t>Бра́йант</a:t>
            </a:r>
            <a:r>
              <a:rPr lang="ru-RU" dirty="0" smtClean="0"/>
              <a:t> (</a:t>
            </a:r>
            <a:r>
              <a:rPr lang="ru-RU" dirty="0" smtClean="0">
                <a:hlinkClick r:id="rId3" tooltip="Английский язык"/>
              </a:rPr>
              <a:t>англ.</a:t>
            </a:r>
            <a:r>
              <a:rPr lang="ru-RU" dirty="0" smtClean="0"/>
              <a:t> </a:t>
            </a:r>
            <a:r>
              <a:rPr lang="ru-RU" i="1" dirty="0" err="1" smtClean="0"/>
              <a:t>Kobe</a:t>
            </a:r>
            <a:r>
              <a:rPr lang="ru-RU" i="1" dirty="0" smtClean="0"/>
              <a:t> </a:t>
            </a:r>
            <a:r>
              <a:rPr lang="ru-RU" i="1" dirty="0" err="1" smtClean="0"/>
              <a:t>Bean</a:t>
            </a:r>
            <a:r>
              <a:rPr lang="ru-RU" i="1" dirty="0" smtClean="0"/>
              <a:t> </a:t>
            </a:r>
            <a:r>
              <a:rPr lang="ru-RU" i="1" dirty="0" err="1" smtClean="0"/>
              <a:t>Bryant</a:t>
            </a:r>
            <a:r>
              <a:rPr lang="ru-RU" dirty="0" smtClean="0"/>
              <a:t>; </a:t>
            </a:r>
            <a:r>
              <a:rPr lang="ru-RU" dirty="0" smtClean="0">
                <a:hlinkClick r:id="rId4" tooltip="23 августа"/>
              </a:rPr>
              <a:t>23 августа</a:t>
            </a:r>
            <a:r>
              <a:rPr lang="ru-RU" dirty="0" smtClean="0"/>
              <a:t> </a:t>
            </a:r>
            <a:r>
              <a:rPr lang="ru-RU" dirty="0" smtClean="0">
                <a:hlinkClick r:id="rId5" tooltip="1978 год"/>
              </a:rPr>
              <a:t>1978</a:t>
            </a:r>
            <a:r>
              <a:rPr lang="ru-RU" dirty="0" smtClean="0"/>
              <a:t>, </a:t>
            </a:r>
            <a:r>
              <a:rPr lang="ru-RU" dirty="0" smtClean="0">
                <a:hlinkClick r:id="rId6" tooltip="Филадельфия"/>
              </a:rPr>
              <a:t>Филадельфия</a:t>
            </a:r>
            <a:r>
              <a:rPr lang="ru-RU" dirty="0" smtClean="0"/>
              <a:t>, </a:t>
            </a:r>
            <a:r>
              <a:rPr lang="ru-RU" dirty="0" smtClean="0">
                <a:hlinkClick r:id="rId7" tooltip="США"/>
              </a:rPr>
              <a:t>США</a:t>
            </a:r>
            <a:r>
              <a:rPr lang="ru-RU" dirty="0" smtClean="0"/>
              <a:t>) — американский </a:t>
            </a:r>
            <a:r>
              <a:rPr lang="ru-RU" u="sng" dirty="0" smtClean="0">
                <a:hlinkClick r:id="rId8" tooltip="Баскетбол"/>
              </a:rPr>
              <a:t>баскетболист</a:t>
            </a:r>
            <a:r>
              <a:rPr lang="ru-RU" dirty="0" smtClean="0"/>
              <a:t>, атакующий защитник.</a:t>
            </a:r>
          </a:p>
          <a:p>
            <a:r>
              <a:rPr lang="ru-RU" dirty="0" smtClean="0"/>
              <a:t>Пятикратный чемпион </a:t>
            </a:r>
            <a:r>
              <a:rPr lang="ru-RU" dirty="0" smtClean="0">
                <a:hlinkClick r:id="rId9" tooltip="Национальная баскетбольная ассоциация"/>
              </a:rPr>
              <a:t>НБА</a:t>
            </a:r>
            <a:r>
              <a:rPr lang="ru-RU" dirty="0" smtClean="0"/>
              <a:t> (2000, 2001, 2002, 2009, 2010), </a:t>
            </a:r>
            <a:r>
              <a:rPr lang="ru-RU" dirty="0" smtClean="0">
                <a:hlinkClick r:id="rId10" tooltip="Самый ценный игрок НБА"/>
              </a:rPr>
              <a:t>самый ценный игрок НБА</a:t>
            </a:r>
            <a:r>
              <a:rPr lang="ru-RU" dirty="0" smtClean="0"/>
              <a:t> сезона </a:t>
            </a:r>
            <a:r>
              <a:rPr lang="ru-RU" dirty="0" smtClean="0">
                <a:hlinkClick r:id="rId11" tooltip="НБА в сезоне 2007/2008"/>
              </a:rPr>
              <a:t>2007/08</a:t>
            </a:r>
            <a:r>
              <a:rPr lang="ru-RU" dirty="0" smtClean="0"/>
              <a:t>, </a:t>
            </a:r>
            <a:r>
              <a:rPr lang="ru-RU" dirty="0" smtClean="0">
                <a:hlinkClick r:id="rId12" tooltip="Баскетбол на летних Олимпийских играх 2008"/>
              </a:rPr>
              <a:t>олимпийский чемпион 2008 года</a:t>
            </a:r>
            <a:r>
              <a:rPr lang="ru-RU" dirty="0" smtClean="0"/>
              <a:t> и </a:t>
            </a:r>
            <a:r>
              <a:rPr lang="ru-RU" dirty="0" smtClean="0">
                <a:hlinkClick r:id="rId13" tooltip="Баскетбол на летних Олимпийских играх 2012"/>
              </a:rPr>
              <a:t>2012 года</a:t>
            </a:r>
            <a:r>
              <a:rPr lang="ru-RU" dirty="0" smtClean="0"/>
              <a:t>, </a:t>
            </a:r>
            <a:r>
              <a:rPr lang="ru-RU" dirty="0" smtClean="0">
                <a:hlinkClick r:id="rId14" tooltip="Чемпионат Америки по баскетболу"/>
              </a:rPr>
              <a:t>чемпион Америки</a:t>
            </a:r>
            <a:r>
              <a:rPr lang="ru-RU" dirty="0" smtClean="0"/>
              <a:t> (2007). Всю профессиональную карьеру выступает за «</a:t>
            </a:r>
            <a:r>
              <a:rPr lang="ru-RU" dirty="0" smtClean="0">
                <a:hlinkClick r:id="rId15" tooltip="Лос-Анджелес Лейкерс"/>
              </a:rPr>
              <a:t>Лос-Анджелес </a:t>
            </a:r>
            <a:r>
              <a:rPr lang="ru-RU" dirty="0" err="1" smtClean="0">
                <a:hlinkClick r:id="rId15" tooltip="Лос-Анджелес Лейкерс"/>
              </a:rPr>
              <a:t>Лейкерс</a:t>
            </a:r>
            <a:r>
              <a:rPr lang="ru-RU" dirty="0" smtClean="0"/>
              <a:t>».</a:t>
            </a:r>
          </a:p>
          <a:p>
            <a:endParaRPr lang="ru-RU" dirty="0"/>
          </a:p>
        </p:txBody>
      </p:sp>
      <p:pic>
        <p:nvPicPr>
          <p:cNvPr id="22532" name="Picture 4" descr="http://lichnosti.net/photos/3864/13256996261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259632" y="764704"/>
            <a:ext cx="2880320" cy="400740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111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Tahoma</vt:lpstr>
      <vt:lpstr>Тема Office</vt:lpstr>
      <vt:lpstr>Презентация PowerPoint</vt:lpstr>
      <vt:lpstr>FIBA</vt:lpstr>
      <vt:lpstr>FIBA</vt:lpstr>
      <vt:lpstr>История образования</vt:lpstr>
      <vt:lpstr>Презентация PowerPoint</vt:lpstr>
      <vt:lpstr>История создания игры</vt:lpstr>
      <vt:lpstr>Уэйд, Дуэйн </vt:lpstr>
      <vt:lpstr>Он вошёл в историю</vt:lpstr>
      <vt:lpstr>Коби Брайант</vt:lpstr>
      <vt:lpstr>Он вошёл в историю</vt:lpstr>
      <vt:lpstr>Джеймс, Леброн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Администратop</cp:lastModifiedBy>
  <cp:revision>12</cp:revision>
  <dcterms:created xsi:type="dcterms:W3CDTF">2013-03-26T15:18:48Z</dcterms:created>
  <dcterms:modified xsi:type="dcterms:W3CDTF">2019-10-08T19:24:19Z</dcterms:modified>
</cp:coreProperties>
</file>