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comments/comment9.xml" ContentType="application/vnd.openxmlformats-officedocument.presentationml.comments+xml"/>
  <Override PartName="/ppt/comments/comment10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418" r:id="rId3"/>
    <p:sldId id="472" r:id="rId4"/>
    <p:sldId id="473" r:id="rId5"/>
    <p:sldId id="474" r:id="rId6"/>
    <p:sldId id="394" r:id="rId7"/>
    <p:sldId id="487" r:id="rId8"/>
    <p:sldId id="490" r:id="rId9"/>
    <p:sldId id="488" r:id="rId10"/>
    <p:sldId id="489" r:id="rId11"/>
    <p:sldId id="456" r:id="rId12"/>
    <p:sldId id="495" r:id="rId13"/>
    <p:sldId id="491" r:id="rId14"/>
    <p:sldId id="492" r:id="rId15"/>
    <p:sldId id="494" r:id="rId16"/>
    <p:sldId id="493" r:id="rId17"/>
    <p:sldId id="497" r:id="rId18"/>
    <p:sldId id="496" r:id="rId19"/>
    <p:sldId id="499" r:id="rId20"/>
    <p:sldId id="498" r:id="rId21"/>
    <p:sldId id="397" r:id="rId22"/>
    <p:sldId id="425" r:id="rId23"/>
    <p:sldId id="476" r:id="rId24"/>
    <p:sldId id="500" r:id="rId25"/>
    <p:sldId id="501" r:id="rId26"/>
    <p:sldId id="502" r:id="rId27"/>
    <p:sldId id="446" r:id="rId28"/>
    <p:sldId id="481" r:id="rId29"/>
    <p:sldId id="482" r:id="rId30"/>
    <p:sldId id="483" r:id="rId31"/>
    <p:sldId id="484" r:id="rId32"/>
    <p:sldId id="485" r:id="rId33"/>
    <p:sldId id="486" r:id="rId34"/>
    <p:sldId id="305" r:id="rId35"/>
    <p:sldId id="282" r:id="rId36"/>
    <p:sldId id="362" r:id="rId37"/>
    <p:sldId id="277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02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513" autoAdjust="0"/>
    <p:restoredTop sz="94660"/>
  </p:normalViewPr>
  <p:slideViewPr>
    <p:cSldViewPr snapToGrid="0">
      <p:cViewPr varScale="1">
        <p:scale>
          <a:sx n="67" d="100"/>
          <a:sy n="67" d="100"/>
        </p:scale>
        <p:origin x="96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01T17:34:04.74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01T17:34:04.74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01T17:34:04.74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01T17:34:04.74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01T17:34:04.74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01T17:34:04.74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01T17:34:04.74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01T17:34:04.74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01T17:34:04.74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01T17:34:04.74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768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212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57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73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273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156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946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146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19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60A7B89-8047-4539-8D95-37ED70942123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616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5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60A7B89-8047-4539-8D95-37ED70942123}" type="datetimeFigureOut">
              <a:rPr lang="ru-RU" smtClean="0"/>
              <a:t>02.09.2019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A92431B-4F59-41AC-8407-3FF7009882D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8494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3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4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5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6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7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8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9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comments" Target="../comments/comment10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0015" y="415635"/>
            <a:ext cx="11162805" cy="219693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1"/>
                </a:solidFill>
                <a:latin typeface="Comic Sans MS" panose="030F0702030302020204" pitchFamily="66" charset="0"/>
              </a:rPr>
              <a:t>БИОЛОГИЯ. 8 КЛАСС</a:t>
            </a:r>
            <a:br>
              <a:rPr lang="ru-RU" sz="4800" b="1" dirty="0">
                <a:solidFill>
                  <a:schemeClr val="accent1"/>
                </a:solidFill>
                <a:latin typeface="Comic Sans MS" panose="030F0702030302020204" pitchFamily="66" charset="0"/>
              </a:rPr>
            </a:br>
            <a:br>
              <a:rPr lang="ru-RU" sz="4800" b="1" dirty="0">
                <a:solidFill>
                  <a:schemeClr val="accent1"/>
                </a:solidFill>
                <a:latin typeface="Comic Sans MS" panose="030F0702030302020204" pitchFamily="66" charset="0"/>
              </a:rPr>
            </a:br>
            <a:r>
              <a:rPr lang="ru-RU" sz="4800" b="1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Урок №4.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0015" y="2926896"/>
            <a:ext cx="11595842" cy="3648485"/>
          </a:xfrm>
        </p:spPr>
        <p:txBody>
          <a:bodyPr>
            <a:normAutofit/>
          </a:bodyPr>
          <a:lstStyle/>
          <a:p>
            <a:pPr algn="ctr">
              <a:lnSpc>
                <a:spcPct val="160000"/>
              </a:lnSpc>
            </a:pPr>
            <a:r>
              <a:rPr lang="ru-RU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Ткани и органы</a:t>
            </a:r>
          </a:p>
          <a:p>
            <a:pPr>
              <a:lnSpc>
                <a:spcPct val="160000"/>
              </a:lnSpc>
            </a:pPr>
            <a:r>
              <a:rPr lang="ru-RU" dirty="0">
                <a:solidFill>
                  <a:schemeClr val="tx1"/>
                </a:solidFill>
                <a:latin typeface="Bookman Old Style" panose="02050604050505020204" pitchFamily="18" charset="0"/>
              </a:rPr>
              <a:t>Автор: </a:t>
            </a:r>
          </a:p>
          <a:p>
            <a:r>
              <a:rPr lang="ru-RU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учитель биологии высшей категории </a:t>
            </a:r>
          </a:p>
          <a:p>
            <a:r>
              <a:rPr lang="ru-RU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Смолик </a:t>
            </a:r>
            <a:r>
              <a:rPr lang="ru-RU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елена</a:t>
            </a:r>
            <a:r>
              <a:rPr lang="ru-RU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вячеславовна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Bookman Old Style" panose="02050604050505020204" pitchFamily="18" charset="0"/>
              </a:rPr>
              <a:t>  </a:t>
            </a:r>
            <a:r>
              <a:rPr lang="ru-RU" dirty="0">
                <a:solidFill>
                  <a:srgbClr val="C00000"/>
                </a:solidFill>
                <a:latin typeface="Bookman Old Style" panose="02050604050505020204" pitchFamily="18" charset="0"/>
              </a:rPr>
              <a:t>2019-2020 учебный год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79" y="498761"/>
            <a:ext cx="2231365" cy="219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88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3" y="1258923"/>
            <a:ext cx="11371906" cy="32075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ЗАКРЕПЛЯЕМ Д/З!</a:t>
            </a:r>
          </a:p>
          <a:p>
            <a:pPr algn="just">
              <a:lnSpc>
                <a:spcPct val="150000"/>
              </a:lnSpc>
            </a:pP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5. </a:t>
            </a: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ОРГАНОИД, ОБРАЗУЮЩИЙ В КЛЕТКЕ БЕЛКИ НАЗЫВАЕТСЯ…</a:t>
            </a:r>
          </a:p>
          <a:p>
            <a:pPr>
              <a:lnSpc>
                <a:spcPct val="150000"/>
              </a:lnSpc>
            </a:pP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EC054B-7172-47C0-A8AF-8D073D495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584" y="285005"/>
            <a:ext cx="1141515" cy="114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527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429" y="714908"/>
            <a:ext cx="11185377" cy="54205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ЗАКРЕПЛЯЕМ!</a:t>
            </a:r>
          </a:p>
          <a:p>
            <a:pPr algn="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BD2600-B09E-48F5-AB51-1F0D401A6C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970" y="179776"/>
            <a:ext cx="1317655" cy="120089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981AC0F-5DE2-4DAD-83BE-6AE19CD496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4" t="9726" r="2427" b="9315"/>
          <a:stretch/>
        </p:blipFill>
        <p:spPr bwMode="auto">
          <a:xfrm>
            <a:off x="366114" y="1980104"/>
            <a:ext cx="11423744" cy="336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243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429" y="514883"/>
            <a:ext cx="11185377" cy="54205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ЗНАКОМЬСЯ!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BD2600-B09E-48F5-AB51-1F0D401A6C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970" y="179776"/>
            <a:ext cx="1317655" cy="120089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37F0BBAD-CCA1-42A0-8F34-1BDC4168FE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" t="3444" r="5687" b="10534"/>
          <a:stretch/>
        </p:blipFill>
        <p:spPr bwMode="auto">
          <a:xfrm>
            <a:off x="2357616" y="1298637"/>
            <a:ext cx="7031831" cy="486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618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3047" y="718724"/>
            <a:ext cx="11185377" cy="54205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ЭПИТЕЛИАЛЬНЫЕ ТКАНИ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BD2600-B09E-48F5-AB51-1F0D401A6C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970" y="179776"/>
            <a:ext cx="1317655" cy="120089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D6550E4-E73D-4D0B-B7A1-4D64929A95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6" t="4156" r="10003" b="20960"/>
          <a:stretch/>
        </p:blipFill>
        <p:spPr bwMode="auto">
          <a:xfrm>
            <a:off x="2829019" y="1699601"/>
            <a:ext cx="6533961" cy="443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007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3047" y="1188206"/>
            <a:ext cx="11185377" cy="54205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СОЕДИНИТЕЛЬНЫЕ ТКАНИ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BD2600-B09E-48F5-AB51-1F0D401A6C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970" y="179776"/>
            <a:ext cx="1317655" cy="120089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522905B1-F212-4A89-A616-40102EDB38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45000" r="2605" b="16875"/>
          <a:stretch/>
        </p:blipFill>
        <p:spPr bwMode="auto">
          <a:xfrm>
            <a:off x="553047" y="2487383"/>
            <a:ext cx="10932690" cy="301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883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3047" y="1002469"/>
            <a:ext cx="11185377" cy="54205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МЫШЕЧНЫЕ ТКАНИ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BD2600-B09E-48F5-AB51-1F0D401A6C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970" y="179776"/>
            <a:ext cx="1317655" cy="120089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205F3359-DF2D-4F54-AE1F-95B834EC98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" t="17326" r="1182" b="19375"/>
          <a:stretch/>
        </p:blipFill>
        <p:spPr bwMode="auto">
          <a:xfrm>
            <a:off x="2197527" y="1990517"/>
            <a:ext cx="8177945" cy="401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247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430" y="621020"/>
            <a:ext cx="10681766" cy="54205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НЕРВНАЯ ТКАНЬ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BD2600-B09E-48F5-AB51-1F0D401A6C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970" y="179776"/>
            <a:ext cx="1317655" cy="120089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7A4416F-9DCB-4550-8929-84590CCDA035}"/>
              </a:ext>
            </a:extLst>
          </p:cNvPr>
          <p:cNvSpPr/>
          <p:nvPr/>
        </p:nvSpPr>
        <p:spPr>
          <a:xfrm>
            <a:off x="10177538" y="1475790"/>
            <a:ext cx="257175" cy="1382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CA13F46-89C3-4125-8BB8-CB61024BCB4E}"/>
              </a:ext>
            </a:extLst>
          </p:cNvPr>
          <p:cNvSpPr/>
          <p:nvPr/>
        </p:nvSpPr>
        <p:spPr>
          <a:xfrm>
            <a:off x="3014662" y="850088"/>
            <a:ext cx="95250" cy="1382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34A98AC9-F6EC-4146-9822-840258D638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" t="23125" r="2551" b="15000"/>
          <a:stretch/>
        </p:blipFill>
        <p:spPr bwMode="auto">
          <a:xfrm>
            <a:off x="1198792" y="1368798"/>
            <a:ext cx="9465178" cy="486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553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430" y="621020"/>
            <a:ext cx="10681766" cy="54205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РАЗНООБРАЗИЕ НЕЙРОНОВ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7A4416F-9DCB-4550-8929-84590CCDA035}"/>
              </a:ext>
            </a:extLst>
          </p:cNvPr>
          <p:cNvSpPr/>
          <p:nvPr/>
        </p:nvSpPr>
        <p:spPr>
          <a:xfrm>
            <a:off x="10177538" y="1475790"/>
            <a:ext cx="257175" cy="1382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2051F28-45D3-4E0A-8E89-28683C6610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970" y="179776"/>
            <a:ext cx="1317655" cy="120089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6F1F46A8-CFD2-4E73-B6AD-2D2561AA7D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" t="11935" b="5762"/>
          <a:stretch/>
        </p:blipFill>
        <p:spPr bwMode="auto">
          <a:xfrm>
            <a:off x="1736082" y="1156152"/>
            <a:ext cx="8441456" cy="511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278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780223"/>
            <a:ext cx="11185377" cy="54205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СТРОЕНИЕ НЕЙРОНА</a:t>
            </a: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BD2600-B09E-48F5-AB51-1F0D401A6C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970" y="179776"/>
            <a:ext cx="1317655" cy="120089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002FF924-F270-4E84-B62C-852582FBF2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3" t="33302" r="15620" b="13125"/>
          <a:stretch/>
        </p:blipFill>
        <p:spPr bwMode="auto">
          <a:xfrm>
            <a:off x="1662188" y="1541105"/>
            <a:ext cx="8815387" cy="467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7A4416F-9DCB-4550-8929-84590CCDA035}"/>
              </a:ext>
            </a:extLst>
          </p:cNvPr>
          <p:cNvSpPr/>
          <p:nvPr/>
        </p:nvSpPr>
        <p:spPr>
          <a:xfrm>
            <a:off x="10177538" y="1475790"/>
            <a:ext cx="257175" cy="1382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CA13F46-89C3-4125-8BB8-CB61024BCB4E}"/>
              </a:ext>
            </a:extLst>
          </p:cNvPr>
          <p:cNvSpPr/>
          <p:nvPr/>
        </p:nvSpPr>
        <p:spPr>
          <a:xfrm>
            <a:off x="3014662" y="850088"/>
            <a:ext cx="95250" cy="1382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9161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780223"/>
            <a:ext cx="11185377" cy="54205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   СТРОЕНИЕ НЕЙРОНА</a:t>
            </a: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70000"/>
              </a:lnSpc>
            </a:pP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BD2600-B09E-48F5-AB51-1F0D401A6C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970" y="179776"/>
            <a:ext cx="1317655" cy="120089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002FF924-F270-4E84-B62C-852582FBF2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3" t="33302" r="15620" b="13125"/>
          <a:stretch/>
        </p:blipFill>
        <p:spPr bwMode="auto">
          <a:xfrm>
            <a:off x="1662188" y="1541105"/>
            <a:ext cx="8815387" cy="467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7A4416F-9DCB-4550-8929-84590CCDA035}"/>
              </a:ext>
            </a:extLst>
          </p:cNvPr>
          <p:cNvSpPr/>
          <p:nvPr/>
        </p:nvSpPr>
        <p:spPr>
          <a:xfrm>
            <a:off x="10177538" y="1475790"/>
            <a:ext cx="257175" cy="1382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A07D813-40DD-49EF-9E90-BE1BFA38C7B3}"/>
              </a:ext>
            </a:extLst>
          </p:cNvPr>
          <p:cNvSpPr/>
          <p:nvPr/>
        </p:nvSpPr>
        <p:spPr>
          <a:xfrm flipH="1">
            <a:off x="4657725" y="2325471"/>
            <a:ext cx="1671636" cy="725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98E2100-E11D-4A53-B20E-341ED5AB78CD}"/>
              </a:ext>
            </a:extLst>
          </p:cNvPr>
          <p:cNvSpPr/>
          <p:nvPr/>
        </p:nvSpPr>
        <p:spPr>
          <a:xfrm flipH="1">
            <a:off x="6502780" y="1957595"/>
            <a:ext cx="1671636" cy="725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48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6065D16-7010-4A17-81F8-8C1F3EB5EEC3}"/>
              </a:ext>
            </a:extLst>
          </p:cNvPr>
          <p:cNvSpPr/>
          <p:nvPr/>
        </p:nvSpPr>
        <p:spPr>
          <a:xfrm flipH="1">
            <a:off x="6200775" y="3167684"/>
            <a:ext cx="1370856" cy="725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CEA37CE-3D28-40E8-89EB-B1BB5D1F3A9E}"/>
              </a:ext>
            </a:extLst>
          </p:cNvPr>
          <p:cNvSpPr/>
          <p:nvPr/>
        </p:nvSpPr>
        <p:spPr>
          <a:xfrm flipH="1">
            <a:off x="8096342" y="4650458"/>
            <a:ext cx="2219233" cy="725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F839CE9-5DE8-46B5-BF4A-1AD48DB0DEEB}"/>
              </a:ext>
            </a:extLst>
          </p:cNvPr>
          <p:cNvSpPr/>
          <p:nvPr/>
        </p:nvSpPr>
        <p:spPr>
          <a:xfrm flipH="1">
            <a:off x="6105652" y="5317774"/>
            <a:ext cx="2068764" cy="725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8BE910-4E77-4D36-B833-FE8A1122B087}"/>
              </a:ext>
            </a:extLst>
          </p:cNvPr>
          <p:cNvSpPr/>
          <p:nvPr/>
        </p:nvSpPr>
        <p:spPr>
          <a:xfrm flipH="1">
            <a:off x="4474100" y="4823085"/>
            <a:ext cx="1671636" cy="725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B162B24-CFBB-4312-A577-CAE0F9D3B817}"/>
              </a:ext>
            </a:extLst>
          </p:cNvPr>
          <p:cNvSpPr/>
          <p:nvPr/>
        </p:nvSpPr>
        <p:spPr>
          <a:xfrm rot="3339639" flipH="1">
            <a:off x="4088898" y="4827816"/>
            <a:ext cx="1671636" cy="167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FF4494D8-2CF8-4B4D-9A2E-90023FDBD8A1}"/>
              </a:ext>
            </a:extLst>
          </p:cNvPr>
          <p:cNvSpPr/>
          <p:nvPr/>
        </p:nvSpPr>
        <p:spPr>
          <a:xfrm flipH="1">
            <a:off x="2855147" y="912936"/>
            <a:ext cx="432875" cy="725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5F3011DC-DF0D-4D5D-A0DB-509EC4D4640C}"/>
              </a:ext>
            </a:extLst>
          </p:cNvPr>
          <p:cNvSpPr/>
          <p:nvPr/>
        </p:nvSpPr>
        <p:spPr>
          <a:xfrm flipH="1">
            <a:off x="1484416" y="5704466"/>
            <a:ext cx="1671636" cy="4846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948828EE-09EC-482C-8803-86CEA13F9D86}"/>
              </a:ext>
            </a:extLst>
          </p:cNvPr>
          <p:cNvSpPr/>
          <p:nvPr/>
        </p:nvSpPr>
        <p:spPr>
          <a:xfrm flipH="1">
            <a:off x="10355720" y="2484879"/>
            <a:ext cx="1671636" cy="725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67691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38" y="628623"/>
            <a:ext cx="9493145" cy="2219751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ВСПОМИНАЕМ ФУНКЦИИ…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77A17F4-641B-4480-A014-EFAB87BC9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284" y="1379300"/>
            <a:ext cx="7095218" cy="482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AA2F701-2212-4143-A103-583E7DF05C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836" y="198879"/>
            <a:ext cx="1349924" cy="139735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88802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3047" y="1412726"/>
            <a:ext cx="11185377" cy="542055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СИНАПТИЧЕСКАЯ ПЕРЕДАЧА ИНФОРМАЦИИ</a:t>
            </a:r>
          </a:p>
          <a:p>
            <a:pPr algn="ctr">
              <a:lnSpc>
                <a:spcPct val="170000"/>
              </a:lnSpc>
            </a:pP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BD2600-B09E-48F5-AB51-1F0D401A6C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584" y="179776"/>
            <a:ext cx="1274041" cy="116114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F5F49366-8641-46DC-A987-63DBA96E0A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48"/>
          <a:stretch/>
        </p:blipFill>
        <p:spPr bwMode="auto">
          <a:xfrm>
            <a:off x="271462" y="2871977"/>
            <a:ext cx="6617683" cy="250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>
            <a:extLst>
              <a:ext uri="{FF2B5EF4-FFF2-40B4-BE49-F238E27FC236}">
                <a16:creationId xmlns:a16="http://schemas.microsoft.com/office/drawing/2014/main" id="{38288DD2-48CC-439B-9D4F-FF96DF4BC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901" y="2511995"/>
            <a:ext cx="4495800" cy="317703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98D2410-D26A-49BF-B519-B60659296413}"/>
              </a:ext>
            </a:extLst>
          </p:cNvPr>
          <p:cNvSpPr/>
          <p:nvPr/>
        </p:nvSpPr>
        <p:spPr>
          <a:xfrm>
            <a:off x="145853" y="2964971"/>
            <a:ext cx="814388" cy="4640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B25F0AE-4FC8-495E-82EA-6193E5FC0471}"/>
              </a:ext>
            </a:extLst>
          </p:cNvPr>
          <p:cNvSpPr/>
          <p:nvPr/>
        </p:nvSpPr>
        <p:spPr>
          <a:xfrm>
            <a:off x="5331134" y="4923004"/>
            <a:ext cx="764866" cy="76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6E2B594E-E737-453A-94B3-2EFE6B3CDBFE}"/>
              </a:ext>
            </a:extLst>
          </p:cNvPr>
          <p:cNvSpPr/>
          <p:nvPr/>
        </p:nvSpPr>
        <p:spPr>
          <a:xfrm>
            <a:off x="1484416" y="4923004"/>
            <a:ext cx="764866" cy="76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537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1499" y="-203179"/>
            <a:ext cx="9214026" cy="859805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СТРУКТУРА ТЕЛА. МЕСТО ЧЕЛОВЕКА В ЖИВОЙ ПРИРОДЕ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1406071"/>
            <a:ext cx="11469384" cy="5244111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Ручки в ручки!</a:t>
            </a:r>
          </a:p>
          <a:p>
            <a:pPr algn="ctr"/>
            <a:endParaRPr lang="ru-RU" sz="1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1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Выполнить задание №1</a:t>
            </a:r>
          </a:p>
          <a:p>
            <a:pPr algn="ctr"/>
            <a:r>
              <a:rPr lang="ru-RU" sz="1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р/т, стр. 10</a:t>
            </a: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8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Кто аккуратнее: мальчики или девочки?</a:t>
            </a: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81" y="3336966"/>
            <a:ext cx="1920774" cy="25610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924" y="3429948"/>
            <a:ext cx="1971590" cy="2561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210F1B9-C400-40D0-8727-32BF543ACF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5588" y="316974"/>
            <a:ext cx="153099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9994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5167" y="-205917"/>
            <a:ext cx="4409771" cy="859805"/>
          </a:xfrm>
        </p:spPr>
        <p:txBody>
          <a:bodyPr>
            <a:normAutofit/>
          </a:bodyPr>
          <a:lstStyle/>
          <a:p>
            <a:pPr algn="ctr"/>
            <a:r>
              <a:rPr lang="ru-RU" sz="2000">
                <a:solidFill>
                  <a:prstClr val="black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1406071"/>
            <a:ext cx="11469384" cy="5244111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ЛАБОРАТОРНАЯ РАБОТА</a:t>
            </a:r>
          </a:p>
          <a:p>
            <a:pPr algn="ctr">
              <a:lnSpc>
                <a:spcPct val="170000"/>
              </a:lnSpc>
            </a:pPr>
            <a:r>
              <a:rPr lang="ru-RU" sz="14400" b="1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«КЛЕТКИ ТКАНИ ПОД МИКРОСКОПОМ»</a:t>
            </a:r>
          </a:p>
          <a:p>
            <a:pPr algn="ctr">
              <a:lnSpc>
                <a:spcPct val="170000"/>
              </a:lnSpc>
            </a:pPr>
            <a:endParaRPr lang="ru-RU" sz="14400" b="1" dirty="0">
              <a:solidFill>
                <a:schemeClr val="bg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1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Выполнить задание №4</a:t>
            </a:r>
          </a:p>
          <a:p>
            <a:pPr algn="ctr"/>
            <a:r>
              <a:rPr lang="ru-RU" sz="1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р/т, стр. 12</a:t>
            </a: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5A1CE94-B979-4ABA-BA37-55D6EB5B2F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320" y="223985"/>
            <a:ext cx="1306258" cy="130625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79765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7958" y="540861"/>
            <a:ext cx="10736848" cy="4722247"/>
          </a:xfrm>
        </p:spPr>
        <p:txBody>
          <a:bodyPr>
            <a:normAutofit fontScale="4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ru-RU" sz="9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ЛАБОРАТОРНАЯ РАБОТА</a:t>
            </a: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0F9916F-C6EF-43E8-B9CC-81A1DDC0F299}"/>
              </a:ext>
            </a:extLst>
          </p:cNvPr>
          <p:cNvSpPr/>
          <p:nvPr/>
        </p:nvSpPr>
        <p:spPr>
          <a:xfrm>
            <a:off x="6583215" y="3671888"/>
            <a:ext cx="524995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1FDCC2C-4E06-472F-AA81-9897D84EB850}"/>
              </a:ext>
            </a:extLst>
          </p:cNvPr>
          <p:cNvSpPr/>
          <p:nvPr/>
        </p:nvSpPr>
        <p:spPr>
          <a:xfrm rot="905191">
            <a:off x="1398594" y="1476116"/>
            <a:ext cx="1680307" cy="10443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3973159D-8496-4BBB-8CCE-E00AE94B7A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5049" y="1594892"/>
            <a:ext cx="10058400" cy="35661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289AEA2-0982-4337-B9D4-B76F6B95A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738" y="233726"/>
            <a:ext cx="2651990" cy="53649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FB99849-301C-42EE-AB86-99AD1A8DD5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320" y="223985"/>
            <a:ext cx="1306258" cy="130625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0" name="Picture 6">
            <a:extLst>
              <a:ext uri="{FF2B5EF4-FFF2-40B4-BE49-F238E27FC236}">
                <a16:creationId xmlns:a16="http://schemas.microsoft.com/office/drawing/2014/main" id="{B740487A-9199-4378-A631-9985E03FA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1444518"/>
            <a:ext cx="7543149" cy="462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1591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7958" y="540861"/>
            <a:ext cx="10736848" cy="4722247"/>
          </a:xfrm>
        </p:spPr>
        <p:txBody>
          <a:bodyPr>
            <a:normAutofit fontScale="4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ru-RU" sz="9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ЛАБОРАТОРНАЯ РАБОТА</a:t>
            </a: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0F9916F-C6EF-43E8-B9CC-81A1DDC0F299}"/>
              </a:ext>
            </a:extLst>
          </p:cNvPr>
          <p:cNvSpPr/>
          <p:nvPr/>
        </p:nvSpPr>
        <p:spPr>
          <a:xfrm>
            <a:off x="6583215" y="3671888"/>
            <a:ext cx="524995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1FDCC2C-4E06-472F-AA81-9897D84EB850}"/>
              </a:ext>
            </a:extLst>
          </p:cNvPr>
          <p:cNvSpPr/>
          <p:nvPr/>
        </p:nvSpPr>
        <p:spPr>
          <a:xfrm rot="905191">
            <a:off x="1398594" y="1476116"/>
            <a:ext cx="1680307" cy="10443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3973159D-8496-4BBB-8CCE-E00AE94B7A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5049" y="1594892"/>
            <a:ext cx="10058400" cy="35661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289AEA2-0982-4337-B9D4-B76F6B95A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738" y="233726"/>
            <a:ext cx="2651990" cy="53649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FB99849-301C-42EE-AB86-99AD1A8DD5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320" y="223985"/>
            <a:ext cx="1306258" cy="130625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4A03611A-B1F9-4A82-8B2C-812D5AF88F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4"/>
          <a:stretch/>
        </p:blipFill>
        <p:spPr bwMode="auto">
          <a:xfrm>
            <a:off x="2497812" y="1532271"/>
            <a:ext cx="7532874" cy="449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260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7958" y="540861"/>
            <a:ext cx="10736848" cy="4722247"/>
          </a:xfrm>
        </p:spPr>
        <p:txBody>
          <a:bodyPr>
            <a:normAutofit fontScale="4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ru-RU" sz="9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ЛАБОРАТОРНАЯ РАБОТА</a:t>
            </a: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0F9916F-C6EF-43E8-B9CC-81A1DDC0F299}"/>
              </a:ext>
            </a:extLst>
          </p:cNvPr>
          <p:cNvSpPr/>
          <p:nvPr/>
        </p:nvSpPr>
        <p:spPr>
          <a:xfrm>
            <a:off x="6583215" y="3671888"/>
            <a:ext cx="524995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1FDCC2C-4E06-472F-AA81-9897D84EB850}"/>
              </a:ext>
            </a:extLst>
          </p:cNvPr>
          <p:cNvSpPr/>
          <p:nvPr/>
        </p:nvSpPr>
        <p:spPr>
          <a:xfrm rot="905191">
            <a:off x="1398594" y="1476116"/>
            <a:ext cx="1680307" cy="10443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3973159D-8496-4BBB-8CCE-E00AE94B7A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5049" y="1594892"/>
            <a:ext cx="10058400" cy="35661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289AEA2-0982-4337-B9D4-B76F6B95A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738" y="233726"/>
            <a:ext cx="2651990" cy="53649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FB99849-301C-42EE-AB86-99AD1A8DD5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320" y="223985"/>
            <a:ext cx="1306258" cy="130625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38" name="Picture 2">
            <a:extLst>
              <a:ext uri="{FF2B5EF4-FFF2-40B4-BE49-F238E27FC236}">
                <a16:creationId xmlns:a16="http://schemas.microsoft.com/office/drawing/2014/main" id="{EDAF694D-401E-4261-8F22-905BF8674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9" y="1504799"/>
            <a:ext cx="7549285" cy="449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5380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7958" y="540861"/>
            <a:ext cx="10736848" cy="4722247"/>
          </a:xfrm>
        </p:spPr>
        <p:txBody>
          <a:bodyPr>
            <a:normAutofit fontScale="40000" lnSpcReduction="20000"/>
          </a:bodyPr>
          <a:lstStyle/>
          <a:p>
            <a:pPr algn="ctr">
              <a:lnSpc>
                <a:spcPct val="120000"/>
              </a:lnSpc>
            </a:pPr>
            <a:r>
              <a:rPr lang="ru-RU" sz="9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ЛАБОРАТОРНАЯ РАБОТА</a:t>
            </a: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0F9916F-C6EF-43E8-B9CC-81A1DDC0F299}"/>
              </a:ext>
            </a:extLst>
          </p:cNvPr>
          <p:cNvSpPr/>
          <p:nvPr/>
        </p:nvSpPr>
        <p:spPr>
          <a:xfrm>
            <a:off x="6583215" y="3671888"/>
            <a:ext cx="524995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1FDCC2C-4E06-472F-AA81-9897D84EB850}"/>
              </a:ext>
            </a:extLst>
          </p:cNvPr>
          <p:cNvSpPr/>
          <p:nvPr/>
        </p:nvSpPr>
        <p:spPr>
          <a:xfrm rot="905191">
            <a:off x="1398594" y="1476116"/>
            <a:ext cx="1680307" cy="10443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3973159D-8496-4BBB-8CCE-E00AE94B7A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5049" y="1594892"/>
            <a:ext cx="10058400" cy="35661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289AEA2-0982-4337-B9D4-B76F6B95A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738" y="233726"/>
            <a:ext cx="2651990" cy="53649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FB99849-301C-42EE-AB86-99AD1A8DD5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320" y="223985"/>
            <a:ext cx="1306258" cy="130625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33FE0031-5E8B-4FE7-8C4C-5D8909307B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00"/>
          <a:stretch/>
        </p:blipFill>
        <p:spPr bwMode="auto">
          <a:xfrm>
            <a:off x="2480188" y="1504799"/>
            <a:ext cx="7164361" cy="449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6776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8572B0-86DC-49AF-A25F-2FB7E3CC0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060" y="233783"/>
            <a:ext cx="2651990" cy="5364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-181431"/>
            <a:ext cx="8934869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973" y="1093588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ЧТО ТАКОЕ ТКАНЬ? </a:t>
            </a: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КАКИЕ ТКАНИ ВСТРЕЧАЮТСЯ У ПОЗВОНОЧНЫХ ЖИВОТНЫХ?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3302E-91D8-4B89-ABC9-4D35621467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860472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8572B0-86DC-49AF-A25F-2FB7E3CC0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060" y="233783"/>
            <a:ext cx="2651990" cy="5364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-181431"/>
            <a:ext cx="8934869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973" y="127544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КАКИЕ СВОЙСТВА ХАРАКТЕРНЫ ДЛЯ ЭПИТЕЛИАЛЬНОЙ ТКАНИ?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3302E-91D8-4B89-ABC9-4D35621467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137520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8572B0-86DC-49AF-A25F-2FB7E3CC0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060" y="233783"/>
            <a:ext cx="2651990" cy="5364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-181431"/>
            <a:ext cx="8934869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973" y="127544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 КАКИМ ПРИЗНАКАМ МОЖНО УЗНАТЬ СОЕДИНИТЕЛЬНУЮ ТКАНЬ?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3302E-91D8-4B89-ABC9-4D35621467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4492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1009287"/>
            <a:ext cx="10981381" cy="242152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… СОСТАВ КЛЕТКИ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8" name="Picture 6">
            <a:extLst>
              <a:ext uri="{FF2B5EF4-FFF2-40B4-BE49-F238E27FC236}">
                <a16:creationId xmlns:a16="http://schemas.microsoft.com/office/drawing/2014/main" id="{2B91EB0B-DFCC-4361-A8FA-C993381470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90"/>
          <a:stretch/>
        </p:blipFill>
        <p:spPr bwMode="auto">
          <a:xfrm>
            <a:off x="350875" y="1843213"/>
            <a:ext cx="11589721" cy="444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23CB64D-87CD-4210-A4E4-7591CEE975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836" y="198879"/>
            <a:ext cx="1349924" cy="139735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E20FD11-D689-486D-ABDB-D0DE2183C22B}"/>
              </a:ext>
            </a:extLst>
          </p:cNvPr>
          <p:cNvSpPr/>
          <p:nvPr/>
        </p:nvSpPr>
        <p:spPr>
          <a:xfrm>
            <a:off x="2100263" y="5165330"/>
            <a:ext cx="1314450" cy="542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2F1CA47-FCCC-4301-A1A9-09E78D4C6867}"/>
              </a:ext>
            </a:extLst>
          </p:cNvPr>
          <p:cNvSpPr/>
          <p:nvPr/>
        </p:nvSpPr>
        <p:spPr>
          <a:xfrm>
            <a:off x="3567112" y="4460480"/>
            <a:ext cx="1776413" cy="794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DD3228D-A7D8-41E7-9091-7BE2563241E9}"/>
              </a:ext>
            </a:extLst>
          </p:cNvPr>
          <p:cNvSpPr/>
          <p:nvPr/>
        </p:nvSpPr>
        <p:spPr>
          <a:xfrm>
            <a:off x="6096000" y="5543551"/>
            <a:ext cx="2147887" cy="563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6DFFCB0-255A-4A1C-ADDE-7F6AB5FDD7A7}"/>
              </a:ext>
            </a:extLst>
          </p:cNvPr>
          <p:cNvSpPr/>
          <p:nvPr/>
        </p:nvSpPr>
        <p:spPr>
          <a:xfrm>
            <a:off x="7472364" y="2326717"/>
            <a:ext cx="2914650" cy="8153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9497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8572B0-86DC-49AF-A25F-2FB7E3CC0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060" y="233783"/>
            <a:ext cx="2651990" cy="5364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-181431"/>
            <a:ext cx="8934869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973" y="127544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* ЧЕМ ПОПЕРЕЧНОПОЛОСАТЫЕ МЫШЕЧНЫЕ ВОЛОКНА ОТЛИЧАЮТСЯ ОТ КЛЕТОК ГЛАДКОЙ МЫШЕЧНОЙ ТКАНИ? КАКОВЫ ОСОБЕННОСТИ МЫШЕЧНОЙ ТКАНИ СЕРДЦА?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3302E-91D8-4B89-ABC9-4D35621467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634804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8572B0-86DC-49AF-A25F-2FB7E3CC0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060" y="233783"/>
            <a:ext cx="2651990" cy="5364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-181431"/>
            <a:ext cx="8934869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973" y="127544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ОПИШИТЕ СТРОЕНИЕ НЕЙРОНА.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3302E-91D8-4B89-ABC9-4D35621467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308393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8572B0-86DC-49AF-A25F-2FB7E3CC0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060" y="233783"/>
            <a:ext cx="2651990" cy="5364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-181431"/>
            <a:ext cx="8934869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973" y="127544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ПЕРЕЧИСЛИТЕ ФУНКЦИИ ДЕНДРИТА И АКСОНА.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3302E-91D8-4B89-ABC9-4D35621467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960432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8572B0-86DC-49AF-A25F-2FB7E3CC0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060" y="233783"/>
            <a:ext cx="2651990" cy="5364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0805" y="-181431"/>
            <a:ext cx="8934869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973" y="1275441"/>
            <a:ext cx="11732821" cy="571318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КАК РАБОТАЕТ СИНАПС?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3302E-91D8-4B89-ABC9-4D35621467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858" y="319508"/>
            <a:ext cx="1184169" cy="11841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892920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0342" y="154377"/>
            <a:ext cx="3490233" cy="545712"/>
          </a:xfrm>
        </p:spPr>
        <p:txBody>
          <a:bodyPr>
            <a:normAutofit/>
          </a:bodyPr>
          <a:lstStyle/>
          <a:p>
            <a:pPr algn="ctr"/>
            <a:r>
              <a:rPr lang="ru-RU" sz="2000">
                <a:solidFill>
                  <a:prstClr val="black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831" y="1275441"/>
            <a:ext cx="11844337" cy="5244112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ТЕРМИНОЛОГИЧЕСКАЯ АТАКА</a:t>
            </a:r>
          </a:p>
          <a:p>
            <a:pPr algn="ctr">
              <a:lnSpc>
                <a:spcPct val="170000"/>
              </a:lnSpc>
            </a:pPr>
            <a:r>
              <a:rPr lang="ru-RU" sz="11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(ЭПИТЕЛИАЛЬНАЯ, СОЕДИНИТЕЛЬНАЯ, МЫШЕЧНАЯ, НЕРВНАЯ), ЖИРОВАЯ ТКАНЬ, РЫХЛАЯ СОЕДИНИТЕЛЬНАЯ, МЫШЕЧНОЕ ВОЛОКНО, ГЛАДКАЯ, ПОПЕРЕЧНОПОЛОСАТАЯ СКЕЛЕТНАЯ, ПОПЕРЕЧНОПОЛОСАТАЯ СЕРДЕЧНАЯ, НЕЙРОН, ДЕНДРИТ, АКСОН, СИНАПС, НЕЙРОГЛИЯ, МЕЖКЛЕТОЧНОЕ ВЕЩЕСТВО</a:t>
            </a:r>
          </a:p>
          <a:p>
            <a:pPr algn="ctr"/>
            <a:r>
              <a:rPr lang="ru-RU" sz="8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Кто БЫСТРЕЕ: мальчики или девочки?</a:t>
            </a: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48AF547-A8E5-481A-AAED-A39A9E44E1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613" y="211528"/>
            <a:ext cx="1328737" cy="1422081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999520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3141" y="-79582"/>
            <a:ext cx="9633859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3141" y="1187533"/>
            <a:ext cx="10592791" cy="795648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СКОРО ЗВОНОК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Самое интересное на уроке…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Что  ты не понял …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Кто был самым активным сегодня…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Поставь отметку классу…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Поставь отметку себе …</a:t>
            </a:r>
          </a:p>
          <a:p>
            <a:endParaRPr lang="ru-RU" sz="128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558" y="285006"/>
            <a:ext cx="142875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4DB13DC-0EAE-4ADE-AD43-C686E0A8D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4365" y="82073"/>
            <a:ext cx="2651990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6090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304" y="162526"/>
            <a:ext cx="3704546" cy="429903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1872849"/>
            <a:ext cx="6984309" cy="4392722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«ЕСТЬ ТОЛЬКО ОДНО </a:t>
            </a:r>
          </a:p>
          <a:p>
            <a:pPr algn="ctr"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БЛАГО – ЗНАНИЕ,</a:t>
            </a:r>
          </a:p>
          <a:p>
            <a:pPr algn="ctr"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И ОДНО </a:t>
            </a:r>
          </a:p>
          <a:p>
            <a:pPr algn="ctr"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ЗЛО – НЕВЕЖЕСТВО»</a:t>
            </a:r>
          </a:p>
          <a:p>
            <a:pPr algn="r">
              <a:lnSpc>
                <a:spcPct val="170000"/>
              </a:lnSpc>
            </a:pPr>
            <a:r>
              <a:rPr lang="ru-RU" sz="128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СОКРАТ</a:t>
            </a:r>
          </a:p>
          <a:p>
            <a:pPr algn="ctr"/>
            <a:endParaRPr lang="ru-RU" sz="1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4.infourok.ru/uploads/ex/04fd/001365ec-77e724c1/hello_html_550deb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647" y="1609344"/>
            <a:ext cx="4624675" cy="410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8941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7194" y="185526"/>
            <a:ext cx="4937769" cy="522515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0922" y="1275441"/>
            <a:ext cx="10371269" cy="5321807"/>
          </a:xfrm>
        </p:spPr>
        <p:txBody>
          <a:bodyPr>
            <a:normAutofit lnSpcReduction="1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Д/З:</a:t>
            </a:r>
          </a:p>
          <a:p>
            <a:r>
              <a:rPr lang="ru-RU" sz="4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№4, Р/Т № 2,3</a:t>
            </a:r>
          </a:p>
          <a:p>
            <a:endParaRPr lang="ru-RU" sz="40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УРОК ОКОНЧЕН, ДО СВИДАНИЯ,</a:t>
            </a:r>
          </a:p>
          <a:p>
            <a:pPr algn="ctr">
              <a:lnSpc>
                <a:spcPct val="150000"/>
              </a:lnSpc>
            </a:pP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 И всем, кто слушал –</a:t>
            </a:r>
          </a:p>
          <a:p>
            <a:pPr algn="ctr">
              <a:lnSpc>
                <a:spcPct val="150000"/>
              </a:lnSpc>
            </a:pP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 спасибо за внимание!</a:t>
            </a: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EDD568-0334-4CF3-8058-1877D19770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2964" y="250567"/>
            <a:ext cx="1406783" cy="14067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3671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89" y="1260781"/>
            <a:ext cx="11688550" cy="2421524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ЖИЗНЕДЕЯТЕЛЬНОСТЬ КЛЕТКИ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26" name="Picture 2">
            <a:extLst>
              <a:ext uri="{FF2B5EF4-FFF2-40B4-BE49-F238E27FC236}">
                <a16:creationId xmlns:a16="http://schemas.microsoft.com/office/drawing/2014/main" id="{50FD6319-428D-46D4-A9E0-A590909434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98" b="31699"/>
          <a:stretch/>
        </p:blipFill>
        <p:spPr bwMode="auto">
          <a:xfrm>
            <a:off x="477194" y="2086880"/>
            <a:ext cx="11491541" cy="365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454BC21-B3F2-4AE3-8468-97578D7341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836" y="198879"/>
            <a:ext cx="1349924" cy="139735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81403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КЛЕТКА: СТРОЕНИЕ, СОСТАВ, ЖИЗНЕДЕЯТЕЛЬНОСТЬ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62137" y="842621"/>
            <a:ext cx="10329863" cy="158538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ОБМЕН ВЕЩЕСТВ В КЛЕТКЕ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58E2F30D-211D-472E-8EA3-5D8C0BCA06CA}"/>
              </a:ext>
            </a:extLst>
          </p:cNvPr>
          <p:cNvSpPr/>
          <p:nvPr/>
        </p:nvSpPr>
        <p:spPr>
          <a:xfrm>
            <a:off x="980805" y="4100511"/>
            <a:ext cx="10329863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10" name="Picture 10">
            <a:extLst>
              <a:ext uri="{FF2B5EF4-FFF2-40B4-BE49-F238E27FC236}">
                <a16:creationId xmlns:a16="http://schemas.microsoft.com/office/drawing/2014/main" id="{EC3C2B04-C82C-40C5-B444-DFEACC5A7E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6"/>
          <a:stretch/>
        </p:blipFill>
        <p:spPr bwMode="auto">
          <a:xfrm>
            <a:off x="2451030" y="1485900"/>
            <a:ext cx="7153275" cy="475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4184E01-4880-442C-93A5-C7B261636C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836" y="198879"/>
            <a:ext cx="1349924" cy="139735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50E0591-EC91-4B24-A1A9-A74824CC580F}"/>
              </a:ext>
            </a:extLst>
          </p:cNvPr>
          <p:cNvSpPr/>
          <p:nvPr/>
        </p:nvSpPr>
        <p:spPr>
          <a:xfrm>
            <a:off x="1484416" y="1463027"/>
            <a:ext cx="2363858" cy="484633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?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2E9B684-E7D3-49B1-99C9-6A987363FD7C}"/>
              </a:ext>
            </a:extLst>
          </p:cNvPr>
          <p:cNvSpPr/>
          <p:nvPr/>
        </p:nvSpPr>
        <p:spPr>
          <a:xfrm>
            <a:off x="8117848" y="1446326"/>
            <a:ext cx="2363858" cy="484633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?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76B2076-5171-4C43-99F6-E59236E6D3FF}"/>
              </a:ext>
            </a:extLst>
          </p:cNvPr>
          <p:cNvSpPr/>
          <p:nvPr/>
        </p:nvSpPr>
        <p:spPr>
          <a:xfrm>
            <a:off x="7951718" y="5759005"/>
            <a:ext cx="2363858" cy="484633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?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EB76235-0102-4318-8EF8-649244B854E5}"/>
              </a:ext>
            </a:extLst>
          </p:cNvPr>
          <p:cNvSpPr/>
          <p:nvPr/>
        </p:nvSpPr>
        <p:spPr>
          <a:xfrm>
            <a:off x="4512643" y="5798579"/>
            <a:ext cx="2774706" cy="484633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53193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1510" y="1599828"/>
            <a:ext cx="11640490" cy="525817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ЗАКРЕПЛЯЕМ Д/З!</a:t>
            </a:r>
          </a:p>
          <a:p>
            <a:pPr>
              <a:lnSpc>
                <a:spcPct val="150000"/>
              </a:lnSpc>
            </a:pPr>
            <a:r>
              <a:rPr lang="ru-RU" sz="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1. </a:t>
            </a: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 ПОЛОВЫХ КЛЕТКАХ ЧЕЛОВЕКА – СПЕРМАТОЗОИДАХ И ЯЙЦЕКЛЕТКАХ – СОДЕРЖИТСЯ … ХРОМОСОМ.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EC054B-7172-47C0-A8AF-8D073D495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042" y="285005"/>
            <a:ext cx="1358057" cy="135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641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1" y="1275441"/>
            <a:ext cx="11640490" cy="52581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ЗАКРЕПЛЯЕМ Д/З!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2. </a:t>
            </a: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ГЛАВНАЯ ЧАСТЬ КЛЕТКИ, КОТОРАЯ ОТВЕЧАЕТ ЗА ХРАНЕНИЕ И ПЕРЕДАЧУ НАСЛЕДСТВЕННОЙ ИНФОРМАЦИИ  НАЗЫВАЕТСЯ …</a:t>
            </a:r>
          </a:p>
          <a:p>
            <a:pPr>
              <a:lnSpc>
                <a:spcPct val="150000"/>
              </a:lnSpc>
            </a:pPr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.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EC054B-7172-47C0-A8AF-8D073D495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042" y="285005"/>
            <a:ext cx="1358057" cy="135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889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1" y="1275441"/>
            <a:ext cx="11640490" cy="52581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ЗАКРЕПЛЯЕМ Д/З!</a:t>
            </a:r>
          </a:p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3. </a:t>
            </a:r>
            <a:r>
              <a:rPr lang="ru-RU" sz="3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ПОСТОЯННЫЕ СОСТАВНЫЕ ЧАСТИ КЛЕТКИ, КАЖДАЯ ИЗ  КОТОРЫХ ВЫПОЛНЯЕТ ОПРЕДЕЛЕННЫЕ ФУНКЦИИ, НАЗЫВАЮТСЯ…</a:t>
            </a:r>
          </a:p>
          <a:p>
            <a:pPr>
              <a:lnSpc>
                <a:spcPct val="150000"/>
              </a:lnSpc>
            </a:pPr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EC054B-7172-47C0-A8AF-8D073D495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042" y="285005"/>
            <a:ext cx="1358057" cy="135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41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-144897"/>
            <a:ext cx="8831160" cy="85980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ТКАНИ И ОРГАНЫ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1" y="885825"/>
            <a:ext cx="11640490" cy="564778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ЗАКРЕПЛЯЕМ Д/З!</a:t>
            </a:r>
          </a:p>
          <a:p>
            <a:pPr algn="just">
              <a:lnSpc>
                <a:spcPct val="150000"/>
              </a:lnSpc>
            </a:pPr>
            <a:r>
              <a:rPr lang="ru-RU" sz="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4. </a:t>
            </a:r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КОЛИЧЕСТВО ХРОМОСОМ В КАЖДОЙ ИЗ ДОЧЕРНИХ КЛЕТОК ПОСЛЕ ДЕЛЕНИЯ МАТЕРИНСКОЙ КЛЕТКИ ТЕЛА ЧЕЛОВЕКА:</a:t>
            </a:r>
          </a:p>
          <a:p>
            <a:pPr marL="571500" indent="-571500">
              <a:lnSpc>
                <a:spcPct val="150000"/>
              </a:lnSpc>
              <a:buFontTx/>
              <a:buChar char="-"/>
            </a:pPr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УВЕЛИЧИВАЕТСЯ;</a:t>
            </a:r>
          </a:p>
          <a:p>
            <a:pPr marL="571500" indent="-571500">
              <a:lnSpc>
                <a:spcPct val="150000"/>
              </a:lnSpc>
              <a:buFontTx/>
              <a:buChar char="-"/>
            </a:pPr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УМЕНЬШАЕТСЯ;</a:t>
            </a:r>
          </a:p>
          <a:p>
            <a:pPr marL="571500" indent="-571500">
              <a:lnSpc>
                <a:spcPct val="150000"/>
              </a:lnSpc>
              <a:buFontTx/>
              <a:buChar char="-"/>
            </a:pPr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ОСТАЕТСЯ НЕИЗМЕННЫМ;</a:t>
            </a:r>
          </a:p>
          <a:p>
            <a:pPr marL="571500" indent="-571500">
              <a:lnSpc>
                <a:spcPct val="150000"/>
              </a:lnSpc>
              <a:buFontTx/>
              <a:buChar char="-"/>
            </a:pPr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УДВАИВАЕТСЯ.</a:t>
            </a:r>
          </a:p>
          <a:p>
            <a:pPr>
              <a:lnSpc>
                <a:spcPct val="150000"/>
              </a:lnSpc>
            </a:pPr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EC054B-7172-47C0-A8AF-8D073D495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584" y="285005"/>
            <a:ext cx="1141515" cy="114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071164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3764</TotalTime>
  <Words>509</Words>
  <Application>Microsoft Office PowerPoint</Application>
  <PresentationFormat>Широкоэкранный</PresentationFormat>
  <Paragraphs>214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Bookman Old Style</vt:lpstr>
      <vt:lpstr>Calibri</vt:lpstr>
      <vt:lpstr>Calibri Light</vt:lpstr>
      <vt:lpstr>Comic Sans MS</vt:lpstr>
      <vt:lpstr>Ретро</vt:lpstr>
      <vt:lpstr>БИОЛОГИЯ. 8 КЛАСС  Урок №4.</vt:lpstr>
      <vt:lpstr>ТКАНИ И ОРГАНЫ</vt:lpstr>
      <vt:lpstr>ТКАНИ И ОРГАНЫ</vt:lpstr>
      <vt:lpstr>ТКАНИ И ОРГАНЫ</vt:lpstr>
      <vt:lpstr>КЛЕТКА: СТРОЕНИЕ, СОСТАВ, ЖИЗНЕДЕЯТЕЛЬНОСТЬ</vt:lpstr>
      <vt:lpstr>ТКАНИ И ОРГАНЫ</vt:lpstr>
      <vt:lpstr>ТКАНИ И ОРГАНЫ</vt:lpstr>
      <vt:lpstr>ТКАНИ И ОРГАНЫ</vt:lpstr>
      <vt:lpstr>ТКАНИ И ОРГАНЫ</vt:lpstr>
      <vt:lpstr>ТКАНИ И ОРГАНЫ</vt:lpstr>
      <vt:lpstr>ТКАНИ И ОРГАНЫ</vt:lpstr>
      <vt:lpstr>ТКАНИ И ОРГАНЫ</vt:lpstr>
      <vt:lpstr>ТКАНИ И ОРГАНЫ</vt:lpstr>
      <vt:lpstr>ТКАНИ И ОРГАНЫ</vt:lpstr>
      <vt:lpstr>ТКАНИ И ОРГАНЫ</vt:lpstr>
      <vt:lpstr>ТКАНИ И ОРГАНЫ</vt:lpstr>
      <vt:lpstr>ТКАНИ И ОРГАНЫ</vt:lpstr>
      <vt:lpstr>ТКАНИ И ОРГАНЫ</vt:lpstr>
      <vt:lpstr>ТКАНИ И ОРГАНЫ</vt:lpstr>
      <vt:lpstr>ТКАНИ И ОРГАНЫ</vt:lpstr>
      <vt:lpstr>СТРУКТУРА ТЕЛА. МЕСТО ЧЕЛОВЕКА В ЖИВОЙ ПРИРОДЕ</vt:lpstr>
      <vt:lpstr>ТКАНИ И ОРГАНЫ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ТКАНИ И ОРГАНЫ</vt:lpstr>
      <vt:lpstr>Презентация PowerPoint</vt:lpstr>
      <vt:lpstr> ТКАНИ И ОРГАНЫ</vt:lpstr>
      <vt:lpstr>ТКАНИ И ОРГАНЫ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БИОЛОГИЯ. 5 КЛАСС  Урок №4.</dc:title>
  <dc:creator>Елена Смолик</dc:creator>
  <cp:lastModifiedBy>user</cp:lastModifiedBy>
  <cp:revision>129</cp:revision>
  <dcterms:created xsi:type="dcterms:W3CDTF">2016-09-25T12:47:25Z</dcterms:created>
  <dcterms:modified xsi:type="dcterms:W3CDTF">2019-09-02T14:14:27Z</dcterms:modified>
</cp:coreProperties>
</file>