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72" y="-30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/>
          <a:lstStyle/>
          <a:p>
            <a:r>
              <a:rPr lang="ru-RU" b="1" dirty="0" smtClean="0"/>
              <a:t>Осевая и центральная симметрия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8 класс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Учитель: </a:t>
            </a:r>
            <a:r>
              <a:rPr lang="ru-RU" dirty="0" err="1" smtClean="0">
                <a:solidFill>
                  <a:schemeClr val="tx1"/>
                </a:solidFill>
              </a:rPr>
              <a:t>Вагина</a:t>
            </a:r>
            <a:r>
              <a:rPr lang="ru-RU" dirty="0" smtClean="0">
                <a:solidFill>
                  <a:schemeClr val="tx1"/>
                </a:solidFill>
              </a:rPr>
              <a:t> Наталия Владимировна, учитель математики ГБОУ СОШ №307 Адмиралтейского района Санкт-Петербурга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Примеры осевой симметрии</a:t>
            </a:r>
            <a:endParaRPr lang="ru-RU" dirty="0"/>
          </a:p>
        </p:txBody>
      </p:sp>
      <p:pic>
        <p:nvPicPr>
          <p:cNvPr id="3" name="Рисунок 2" descr="https://pickimage.ru/wp-content/uploads/images/detskie/symmetry/simmetriya1.jpg"/>
          <p:cNvPicPr/>
          <p:nvPr/>
        </p:nvPicPr>
        <p:blipFill>
          <a:blip r:embed="rId2" cstate="print"/>
          <a:srcRect t="9283"/>
          <a:stretch>
            <a:fillRect/>
          </a:stretch>
        </p:blipFill>
        <p:spPr bwMode="auto">
          <a:xfrm>
            <a:off x="762000" y="2819400"/>
            <a:ext cx="4038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pickimage.ru/wp-content/uploads/images/detskie/symmetry/simmetriya1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371600"/>
            <a:ext cx="3962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Геометрические фигуры </a:t>
            </a:r>
            <a:br>
              <a:rPr lang="ru-RU" b="1" dirty="0" smtClean="0"/>
            </a:br>
            <a:r>
              <a:rPr lang="ru-RU" b="1" dirty="0" smtClean="0"/>
              <a:t>с осевой симметрией</a:t>
            </a:r>
            <a:endParaRPr lang="ru-RU" dirty="0"/>
          </a:p>
        </p:txBody>
      </p:sp>
      <p:pic>
        <p:nvPicPr>
          <p:cNvPr id="21506" name="Picture 2" descr="https://static-interneturok.cdnvideo.ru/content/konspekt_image/134792/91e59500_c1bb_0131_6b0d_3d765dfd91b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286000"/>
            <a:ext cx="3119172" cy="2743200"/>
          </a:xfrm>
          <a:prstGeom prst="rect">
            <a:avLst/>
          </a:prstGeom>
          <a:noFill/>
        </p:spPr>
      </p:pic>
      <p:pic>
        <p:nvPicPr>
          <p:cNvPr id="21508" name="Picture 4" descr="https://static-interneturok.cdnvideo.ru/content/konspekt_image/134794/93905eb0_c1bb_0131_6b0f_3d765dfd91b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4275" y="2057400"/>
            <a:ext cx="3690062" cy="2362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38200" y="1447800"/>
            <a:ext cx="373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Равносторонний треугольник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160020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Прямоугольник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990600" y="4953000"/>
            <a:ext cx="335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Оси симметрии – прямые, содержащие биссектрисы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800600" y="4724400"/>
            <a:ext cx="403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Оси симметрии – прямые, проходящие через середины противоположных сторон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Геометрические фигуры </a:t>
            </a:r>
            <a:br>
              <a:rPr lang="ru-RU" b="1" dirty="0" smtClean="0"/>
            </a:br>
            <a:r>
              <a:rPr lang="ru-RU" b="1" dirty="0" smtClean="0"/>
              <a:t>с осевой симметрией</a:t>
            </a:r>
            <a:endParaRPr lang="ru-RU" dirty="0"/>
          </a:p>
        </p:txBody>
      </p:sp>
      <p:pic>
        <p:nvPicPr>
          <p:cNvPr id="3" name="Picture 6" descr="https://static-interneturok.cdnvideo.ru/content/konspekt_image/134796/95252b40_c1bb_0131_6b11_3d765dfd91b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371600"/>
            <a:ext cx="2438400" cy="3251201"/>
          </a:xfrm>
          <a:prstGeom prst="rect">
            <a:avLst/>
          </a:prstGeom>
          <a:noFill/>
        </p:spPr>
      </p:pic>
      <p:pic>
        <p:nvPicPr>
          <p:cNvPr id="23554" name="Picture 2" descr="https://static-interneturok.cdnvideo.ru/content/contentable_static_image/302762/7eea44d0_c90e_0133_e99b_12313c0dade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524000"/>
            <a:ext cx="3810000" cy="306572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3400" y="4953000"/>
            <a:ext cx="3505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Оси симметрии </a:t>
            </a:r>
            <a:r>
              <a:rPr lang="ru-RU" sz="2800" dirty="0" smtClean="0"/>
              <a:t>– </a:t>
            </a:r>
            <a:r>
              <a:rPr lang="ru-RU" sz="2800" dirty="0" smtClean="0"/>
              <a:t>прямые, содержащие диагонали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953000" y="4495800"/>
            <a:ext cx="3581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Оси </a:t>
            </a:r>
            <a:r>
              <a:rPr lang="ru-RU" sz="2400" dirty="0" smtClean="0"/>
              <a:t>симметрии – прямые, содержащие </a:t>
            </a:r>
            <a:r>
              <a:rPr lang="ru-RU" sz="2400" dirty="0" smtClean="0"/>
              <a:t>диагонали и прямые, параллельные сторонам, проходящие через точку пересечения диагоналей  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16002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Ромб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733800" y="1676400"/>
            <a:ext cx="175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Квадрат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5715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Центральная симметрия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1447800"/>
            <a:ext cx="8534400" cy="4343400"/>
          </a:xfrm>
        </p:spPr>
        <p:txBody>
          <a:bodyPr>
            <a:normAutofit fontScale="92500" lnSpcReduction="20000"/>
          </a:bodyPr>
          <a:lstStyle/>
          <a:p>
            <a:pPr marL="2424113"/>
            <a:r>
              <a:rPr lang="ru-RU" sz="3100" dirty="0" smtClean="0">
                <a:solidFill>
                  <a:schemeClr val="tx1"/>
                </a:solidFill>
              </a:rPr>
              <a:t>Точки </a:t>
            </a:r>
            <a:r>
              <a:rPr lang="ru-RU" sz="3100" i="1" dirty="0" smtClean="0">
                <a:solidFill>
                  <a:schemeClr val="tx1"/>
                </a:solidFill>
              </a:rPr>
              <a:t>M</a:t>
            </a:r>
            <a:r>
              <a:rPr lang="ru-RU" sz="3100" dirty="0" smtClean="0">
                <a:solidFill>
                  <a:schemeClr val="tx1"/>
                </a:solidFill>
              </a:rPr>
              <a:t> и </a:t>
            </a:r>
            <a:r>
              <a:rPr lang="ru-RU" sz="3100" i="1" dirty="0" smtClean="0">
                <a:solidFill>
                  <a:schemeClr val="tx1"/>
                </a:solidFill>
              </a:rPr>
              <a:t>M</a:t>
            </a:r>
            <a:r>
              <a:rPr lang="ru-RU" sz="3100" dirty="0" smtClean="0">
                <a:solidFill>
                  <a:schemeClr val="tx1"/>
                </a:solidFill>
              </a:rPr>
              <a:t>1 симметричны относительно </a:t>
            </a:r>
            <a:r>
              <a:rPr lang="ru-RU" sz="3100" b="1" dirty="0" smtClean="0">
                <a:solidFill>
                  <a:schemeClr val="tx1"/>
                </a:solidFill>
              </a:rPr>
              <a:t>некоторой точки </a:t>
            </a:r>
            <a:r>
              <a:rPr lang="ru-RU" sz="3100" dirty="0" smtClean="0">
                <a:solidFill>
                  <a:schemeClr val="tx1"/>
                </a:solidFill>
              </a:rPr>
              <a:t> </a:t>
            </a:r>
            <a:r>
              <a:rPr lang="ru-RU" sz="3100" i="1" dirty="0" smtClean="0">
                <a:solidFill>
                  <a:schemeClr val="tx1"/>
                </a:solidFill>
              </a:rPr>
              <a:t>O</a:t>
            </a:r>
            <a:r>
              <a:rPr lang="ru-RU" sz="3100" dirty="0" smtClean="0">
                <a:solidFill>
                  <a:schemeClr val="tx1"/>
                </a:solidFill>
              </a:rPr>
              <a:t>, если точка </a:t>
            </a:r>
            <a:r>
              <a:rPr lang="ru-RU" sz="3100" i="1" dirty="0" smtClean="0">
                <a:solidFill>
                  <a:schemeClr val="tx1"/>
                </a:solidFill>
              </a:rPr>
              <a:t>O</a:t>
            </a:r>
            <a:r>
              <a:rPr lang="ru-RU" sz="3100" dirty="0" smtClean="0">
                <a:solidFill>
                  <a:schemeClr val="tx1"/>
                </a:solidFill>
              </a:rPr>
              <a:t> является серединой отрезка </a:t>
            </a:r>
            <a:r>
              <a:rPr lang="ru-RU" sz="3100" i="1" dirty="0" smtClean="0">
                <a:solidFill>
                  <a:schemeClr val="tx1"/>
                </a:solidFill>
              </a:rPr>
              <a:t>MM</a:t>
            </a:r>
            <a:r>
              <a:rPr lang="ru-RU" sz="3100" dirty="0" smtClean="0">
                <a:solidFill>
                  <a:schemeClr val="tx1"/>
                </a:solidFill>
              </a:rPr>
              <a:t>1</a:t>
            </a:r>
          </a:p>
          <a:p>
            <a:pPr marL="2424113"/>
            <a:endParaRPr lang="ru-RU" sz="3100" dirty="0" smtClean="0">
              <a:solidFill>
                <a:schemeClr val="tx1"/>
              </a:solidFill>
            </a:endParaRPr>
          </a:p>
          <a:p>
            <a:pPr marL="2424113"/>
            <a:r>
              <a:rPr lang="ru-RU" sz="3100" dirty="0" smtClean="0">
                <a:solidFill>
                  <a:schemeClr val="tx1"/>
                </a:solidFill>
              </a:rPr>
              <a:t>Точка </a:t>
            </a:r>
            <a:r>
              <a:rPr lang="ru-RU" sz="3100" i="1" dirty="0" smtClean="0">
                <a:solidFill>
                  <a:schemeClr val="tx1"/>
                </a:solidFill>
              </a:rPr>
              <a:t>O</a:t>
            </a:r>
            <a:r>
              <a:rPr lang="ru-RU" sz="3100" dirty="0" smtClean="0">
                <a:solidFill>
                  <a:schemeClr val="tx1"/>
                </a:solidFill>
              </a:rPr>
              <a:t> называется центром симметрии</a:t>
            </a:r>
          </a:p>
          <a:p>
            <a:pPr marL="2424113"/>
            <a:endParaRPr lang="ru-RU" sz="3100" dirty="0" smtClean="0">
              <a:solidFill>
                <a:schemeClr val="tx1"/>
              </a:solidFill>
            </a:endParaRPr>
          </a:p>
          <a:p>
            <a:pPr marL="2424113"/>
            <a:r>
              <a:rPr lang="ru-RU" sz="3100" dirty="0" smtClean="0">
                <a:solidFill>
                  <a:schemeClr val="tx1"/>
                </a:solidFill>
              </a:rPr>
              <a:t>Симметрию </a:t>
            </a:r>
            <a:r>
              <a:rPr lang="ru-RU" sz="3100" dirty="0" smtClean="0">
                <a:solidFill>
                  <a:schemeClr val="tx1"/>
                </a:solidFill>
              </a:rPr>
              <a:t>относительно точки называют </a:t>
            </a:r>
            <a:r>
              <a:rPr lang="ru-RU" sz="3100" b="1" dirty="0" smtClean="0">
                <a:solidFill>
                  <a:schemeClr val="tx1"/>
                </a:solidFill>
              </a:rPr>
              <a:t>центральной симметрией</a:t>
            </a:r>
            <a:r>
              <a:rPr lang="ru-RU" sz="3100" b="1" dirty="0" smtClean="0">
                <a:solidFill>
                  <a:schemeClr val="tx1"/>
                </a:solidFill>
              </a:rPr>
              <a:t>        </a:t>
            </a:r>
            <a:endParaRPr lang="ru-RU" sz="3100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150408">
            <a:off x="153163" y="2649281"/>
            <a:ext cx="3204652" cy="1918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676399"/>
          </a:xfrm>
        </p:spPr>
        <p:txBody>
          <a:bodyPr>
            <a:noAutofit/>
          </a:bodyPr>
          <a:lstStyle/>
          <a:p>
            <a:r>
              <a:rPr lang="ru-RU" sz="3200" dirty="0"/>
              <a:t>Построить </a:t>
            </a:r>
            <a:r>
              <a:rPr lang="el-GR" sz="3200" dirty="0"/>
              <a:t>Δ</a:t>
            </a:r>
            <a:r>
              <a:rPr lang="ru-RU" sz="3200" i="1" dirty="0"/>
              <a:t>A</a:t>
            </a:r>
            <a:r>
              <a:rPr lang="ru-RU" sz="3200" baseline="-25000" dirty="0"/>
              <a:t>1</a:t>
            </a:r>
            <a:r>
              <a:rPr lang="ru-RU" sz="3200" i="1" dirty="0"/>
              <a:t>B</a:t>
            </a:r>
            <a:r>
              <a:rPr lang="ru-RU" sz="3200" baseline="-25000" dirty="0"/>
              <a:t>1</a:t>
            </a:r>
            <a:r>
              <a:rPr lang="ru-RU" sz="3200" i="1" dirty="0"/>
              <a:t>C</a:t>
            </a:r>
            <a:r>
              <a:rPr lang="ru-RU" sz="3200" baseline="-25000" dirty="0"/>
              <a:t>1</a:t>
            </a:r>
            <a:r>
              <a:rPr lang="ru-RU" sz="3200" dirty="0"/>
              <a:t>, симметричный </a:t>
            </a:r>
            <a:r>
              <a:rPr lang="el-GR" sz="3200" dirty="0"/>
              <a:t>Δ</a:t>
            </a:r>
            <a:r>
              <a:rPr lang="ru-RU" sz="3200" i="1" dirty="0"/>
              <a:t>ABC</a:t>
            </a:r>
            <a:r>
              <a:rPr lang="ru-RU" sz="3200" dirty="0"/>
              <a:t> относительно точки O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505200"/>
            <a:ext cx="7924800" cy="2209800"/>
          </a:xfrm>
        </p:spPr>
        <p:txBody>
          <a:bodyPr>
            <a:noAutofit/>
          </a:bodyPr>
          <a:lstStyle/>
          <a:p>
            <a:pPr marL="2695575">
              <a:tabLst>
                <a:tab pos="2695575" algn="l"/>
              </a:tabLst>
            </a:pPr>
            <a:r>
              <a:rPr lang="ru-RU" sz="2800" dirty="0">
                <a:solidFill>
                  <a:schemeClr val="tx1"/>
                </a:solidFill>
              </a:rPr>
              <a:t>1.Провести лучи</a:t>
            </a:r>
            <a:r>
              <a:rPr lang="ru-RU" sz="2800" i="1" dirty="0">
                <a:solidFill>
                  <a:schemeClr val="tx1"/>
                </a:solidFill>
              </a:rPr>
              <a:t> AO</a:t>
            </a:r>
            <a:r>
              <a:rPr lang="ru-RU" sz="2800" dirty="0">
                <a:solidFill>
                  <a:schemeClr val="tx1"/>
                </a:solidFill>
              </a:rPr>
              <a:t>, </a:t>
            </a:r>
            <a:r>
              <a:rPr lang="ru-RU" sz="2800" i="1" dirty="0">
                <a:solidFill>
                  <a:schemeClr val="tx1"/>
                </a:solidFill>
              </a:rPr>
              <a:t>BO</a:t>
            </a:r>
            <a:r>
              <a:rPr lang="ru-RU" sz="2800" dirty="0">
                <a:solidFill>
                  <a:schemeClr val="tx1"/>
                </a:solidFill>
              </a:rPr>
              <a:t>, </a:t>
            </a:r>
            <a:r>
              <a:rPr lang="ru-RU" sz="2800" i="1" dirty="0" smtClean="0">
                <a:solidFill>
                  <a:schemeClr val="tx1"/>
                </a:solidFill>
              </a:rPr>
              <a:t>CO</a:t>
            </a:r>
          </a:p>
          <a:p>
            <a:pPr marL="2695575">
              <a:tabLst>
                <a:tab pos="2695575" algn="l"/>
              </a:tabLst>
            </a:pPr>
            <a:r>
              <a:rPr lang="ru-RU" sz="2800" dirty="0" smtClean="0">
                <a:solidFill>
                  <a:schemeClr val="tx1"/>
                </a:solidFill>
              </a:rPr>
              <a:t>2.</a:t>
            </a:r>
            <a:r>
              <a:rPr lang="ru-RU" sz="2800" dirty="0"/>
              <a:t> </a:t>
            </a:r>
            <a:r>
              <a:rPr lang="ru-RU" sz="2800" dirty="0">
                <a:solidFill>
                  <a:schemeClr val="tx1"/>
                </a:solidFill>
              </a:rPr>
              <a:t>На лучах </a:t>
            </a:r>
            <a:r>
              <a:rPr lang="ru-RU" sz="2800" i="1" dirty="0">
                <a:solidFill>
                  <a:schemeClr val="tx1"/>
                </a:solidFill>
              </a:rPr>
              <a:t>AO</a:t>
            </a:r>
            <a:r>
              <a:rPr lang="ru-RU" sz="2800" dirty="0">
                <a:solidFill>
                  <a:schemeClr val="tx1"/>
                </a:solidFill>
              </a:rPr>
              <a:t>, </a:t>
            </a:r>
            <a:r>
              <a:rPr lang="ru-RU" sz="2800" i="1" dirty="0">
                <a:solidFill>
                  <a:schemeClr val="tx1"/>
                </a:solidFill>
              </a:rPr>
              <a:t>BO</a:t>
            </a:r>
            <a:r>
              <a:rPr lang="ru-RU" sz="2800" dirty="0">
                <a:solidFill>
                  <a:schemeClr val="tx1"/>
                </a:solidFill>
              </a:rPr>
              <a:t>, </a:t>
            </a:r>
            <a:r>
              <a:rPr lang="ru-RU" sz="2800" i="1" dirty="0">
                <a:solidFill>
                  <a:schemeClr val="tx1"/>
                </a:solidFill>
              </a:rPr>
              <a:t>CO</a:t>
            </a:r>
            <a:r>
              <a:rPr lang="ru-RU" sz="2800" dirty="0">
                <a:solidFill>
                  <a:schemeClr val="tx1"/>
                </a:solidFill>
              </a:rPr>
              <a:t> отложить отрезки </a:t>
            </a:r>
            <a:r>
              <a:rPr lang="ru-RU" sz="2800" i="1" dirty="0">
                <a:solidFill>
                  <a:schemeClr val="tx1"/>
                </a:solidFill>
              </a:rPr>
              <a:t>OA</a:t>
            </a:r>
            <a:r>
              <a:rPr lang="ru-RU" sz="2800" baseline="-25000" dirty="0">
                <a:solidFill>
                  <a:schemeClr val="tx1"/>
                </a:solidFill>
              </a:rPr>
              <a:t>1</a:t>
            </a:r>
            <a:r>
              <a:rPr lang="ru-RU" sz="2800" dirty="0">
                <a:solidFill>
                  <a:schemeClr val="tx1"/>
                </a:solidFill>
              </a:rPr>
              <a:t>, </a:t>
            </a:r>
            <a:r>
              <a:rPr lang="ru-RU" sz="2800" i="1" dirty="0">
                <a:solidFill>
                  <a:schemeClr val="tx1"/>
                </a:solidFill>
              </a:rPr>
              <a:t>OB</a:t>
            </a:r>
            <a:r>
              <a:rPr lang="ru-RU" sz="2800" baseline="-25000" dirty="0">
                <a:solidFill>
                  <a:schemeClr val="tx1"/>
                </a:solidFill>
              </a:rPr>
              <a:t>1</a:t>
            </a:r>
            <a:r>
              <a:rPr lang="ru-RU" sz="2800" dirty="0">
                <a:solidFill>
                  <a:schemeClr val="tx1"/>
                </a:solidFill>
              </a:rPr>
              <a:t>, </a:t>
            </a:r>
            <a:r>
              <a:rPr lang="ru-RU" sz="2800" i="1" dirty="0">
                <a:solidFill>
                  <a:schemeClr val="tx1"/>
                </a:solidFill>
              </a:rPr>
              <a:t>OC</a:t>
            </a:r>
            <a:r>
              <a:rPr lang="ru-RU" sz="2800" baseline="-25000" dirty="0">
                <a:solidFill>
                  <a:schemeClr val="tx1"/>
                </a:solidFill>
              </a:rPr>
              <a:t>1 </a:t>
            </a:r>
            <a:r>
              <a:rPr lang="ru-RU" sz="2800" dirty="0">
                <a:solidFill>
                  <a:schemeClr val="tx1"/>
                </a:solidFill>
              </a:rPr>
              <a:t> такие, что </a:t>
            </a:r>
            <a:r>
              <a:rPr lang="ru-RU" sz="2800" i="1" dirty="0" smtClean="0">
                <a:solidFill>
                  <a:schemeClr val="tx1"/>
                </a:solidFill>
              </a:rPr>
              <a:t>AO</a:t>
            </a:r>
            <a:r>
              <a:rPr lang="ru-RU" sz="2800" dirty="0" smtClean="0">
                <a:solidFill>
                  <a:schemeClr val="tx1"/>
                </a:solidFill>
              </a:rPr>
              <a:t>=</a:t>
            </a:r>
            <a:r>
              <a:rPr lang="ru-RU" sz="2800" i="1" dirty="0" smtClean="0">
                <a:solidFill>
                  <a:schemeClr val="tx1"/>
                </a:solidFill>
              </a:rPr>
              <a:t>OA</a:t>
            </a:r>
            <a:r>
              <a:rPr lang="ru-RU" sz="2800" baseline="-25000" dirty="0" smtClean="0">
                <a:solidFill>
                  <a:schemeClr val="tx1"/>
                </a:solidFill>
              </a:rPr>
              <a:t>1</a:t>
            </a:r>
            <a:r>
              <a:rPr lang="ru-RU" sz="2800" dirty="0" smtClean="0">
                <a:solidFill>
                  <a:schemeClr val="tx1"/>
                </a:solidFill>
              </a:rPr>
              <a:t>;</a:t>
            </a:r>
            <a:r>
              <a:rPr lang="ru-RU" sz="2800" i="1" dirty="0" smtClean="0">
                <a:solidFill>
                  <a:schemeClr val="tx1"/>
                </a:solidFill>
              </a:rPr>
              <a:t>BO</a:t>
            </a:r>
            <a:r>
              <a:rPr lang="ru-RU" sz="2800" dirty="0" smtClean="0">
                <a:solidFill>
                  <a:schemeClr val="tx1"/>
                </a:solidFill>
              </a:rPr>
              <a:t>=</a:t>
            </a:r>
            <a:r>
              <a:rPr lang="ru-RU" sz="2800" i="1" dirty="0" smtClean="0">
                <a:solidFill>
                  <a:schemeClr val="tx1"/>
                </a:solidFill>
              </a:rPr>
              <a:t>OB</a:t>
            </a:r>
            <a:r>
              <a:rPr lang="ru-RU" sz="2800" baseline="-25000" dirty="0" smtClean="0">
                <a:solidFill>
                  <a:schemeClr val="tx1"/>
                </a:solidFill>
              </a:rPr>
              <a:t>1</a:t>
            </a:r>
            <a:r>
              <a:rPr lang="ru-RU" sz="2800" dirty="0" smtClean="0">
                <a:solidFill>
                  <a:schemeClr val="tx1"/>
                </a:solidFill>
              </a:rPr>
              <a:t>;</a:t>
            </a:r>
            <a:r>
              <a:rPr lang="ru-RU" sz="2800" i="1" dirty="0" smtClean="0">
                <a:solidFill>
                  <a:schemeClr val="tx1"/>
                </a:solidFill>
              </a:rPr>
              <a:t>CO</a:t>
            </a:r>
            <a:r>
              <a:rPr lang="ru-RU" sz="2800" dirty="0" smtClean="0">
                <a:solidFill>
                  <a:schemeClr val="tx1"/>
                </a:solidFill>
              </a:rPr>
              <a:t>=</a:t>
            </a:r>
            <a:r>
              <a:rPr lang="ru-RU" sz="2800" i="1" dirty="0" smtClean="0">
                <a:solidFill>
                  <a:schemeClr val="tx1"/>
                </a:solidFill>
              </a:rPr>
              <a:t>OC</a:t>
            </a:r>
            <a:r>
              <a:rPr lang="ru-RU" sz="2800" baseline="-25000" dirty="0" smtClean="0">
                <a:solidFill>
                  <a:schemeClr val="tx1"/>
                </a:solidFill>
              </a:rPr>
              <a:t>1</a:t>
            </a:r>
            <a:endParaRPr lang="ru-RU" sz="2800" dirty="0" smtClean="0"/>
          </a:p>
          <a:p>
            <a:pPr marL="2695575">
              <a:tabLst>
                <a:tab pos="2695575" algn="l"/>
              </a:tabLst>
            </a:pPr>
            <a:r>
              <a:rPr lang="ru-RU" sz="2800" dirty="0" smtClean="0">
                <a:solidFill>
                  <a:schemeClr val="tx1"/>
                </a:solidFill>
              </a:rPr>
              <a:t>3.</a:t>
            </a:r>
            <a:r>
              <a:rPr lang="ru-RU" sz="2800" dirty="0"/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Соединить точки </a:t>
            </a:r>
            <a:r>
              <a:rPr lang="ru-RU" sz="2800" i="1" dirty="0" smtClean="0">
                <a:solidFill>
                  <a:schemeClr val="tx1"/>
                </a:solidFill>
              </a:rPr>
              <a:t>A</a:t>
            </a:r>
            <a:r>
              <a:rPr lang="ru-RU" sz="2800" baseline="-25000" dirty="0" smtClean="0">
                <a:solidFill>
                  <a:schemeClr val="tx1"/>
                </a:solidFill>
              </a:rPr>
              <a:t>1</a:t>
            </a:r>
            <a:r>
              <a:rPr lang="ru-RU" sz="2800" dirty="0" smtClean="0">
                <a:solidFill>
                  <a:schemeClr val="tx1"/>
                </a:solidFill>
              </a:rPr>
              <a:t>, </a:t>
            </a:r>
            <a:r>
              <a:rPr lang="ru-RU" sz="2800" i="1" dirty="0" smtClean="0">
                <a:solidFill>
                  <a:schemeClr val="tx1"/>
                </a:solidFill>
              </a:rPr>
              <a:t>B</a:t>
            </a:r>
            <a:r>
              <a:rPr lang="ru-RU" sz="2800" baseline="-25000" dirty="0" smtClean="0">
                <a:solidFill>
                  <a:schemeClr val="tx1"/>
                </a:solidFill>
              </a:rPr>
              <a:t>1</a:t>
            </a:r>
            <a:r>
              <a:rPr lang="ru-RU" sz="2800" dirty="0" smtClean="0">
                <a:solidFill>
                  <a:schemeClr val="tx1"/>
                </a:solidFill>
              </a:rPr>
              <a:t>, </a:t>
            </a:r>
            <a:r>
              <a:rPr lang="ru-RU" sz="2800" i="1" dirty="0" smtClean="0">
                <a:solidFill>
                  <a:schemeClr val="tx1"/>
                </a:solidFill>
              </a:rPr>
              <a:t>C</a:t>
            </a:r>
            <a:r>
              <a:rPr lang="ru-RU" sz="2800" baseline="-25000" dirty="0" smtClean="0">
                <a:solidFill>
                  <a:schemeClr val="tx1"/>
                </a:solidFill>
              </a:rPr>
              <a:t>1 </a:t>
            </a:r>
          </a:p>
          <a:p>
            <a:pPr marL="2695575">
              <a:tabLst>
                <a:tab pos="2695575" algn="l"/>
              </a:tabLst>
            </a:pPr>
            <a:r>
              <a:rPr lang="ru-RU" sz="2800" dirty="0" smtClean="0">
                <a:solidFill>
                  <a:schemeClr val="tx1"/>
                </a:solidFill>
              </a:rPr>
              <a:t>4. </a:t>
            </a:r>
            <a:r>
              <a:rPr lang="el-GR" sz="2800" dirty="0" smtClean="0">
                <a:solidFill>
                  <a:schemeClr val="tx1"/>
                </a:solidFill>
              </a:rPr>
              <a:t>Δ</a:t>
            </a:r>
            <a:r>
              <a:rPr lang="ru-RU" sz="2800" i="1" dirty="0" smtClean="0">
                <a:solidFill>
                  <a:schemeClr val="tx1"/>
                </a:solidFill>
              </a:rPr>
              <a:t>A</a:t>
            </a:r>
            <a:r>
              <a:rPr lang="ru-RU" sz="2800" baseline="-25000" dirty="0" smtClean="0">
                <a:solidFill>
                  <a:schemeClr val="tx1"/>
                </a:solidFill>
              </a:rPr>
              <a:t>1</a:t>
            </a:r>
            <a:r>
              <a:rPr lang="ru-RU" sz="2800" i="1" dirty="0" smtClean="0">
                <a:solidFill>
                  <a:schemeClr val="tx1"/>
                </a:solidFill>
              </a:rPr>
              <a:t>B</a:t>
            </a:r>
            <a:r>
              <a:rPr lang="ru-RU" sz="2800" baseline="-25000" dirty="0" smtClean="0">
                <a:solidFill>
                  <a:schemeClr val="tx1"/>
                </a:solidFill>
              </a:rPr>
              <a:t>1</a:t>
            </a:r>
            <a:r>
              <a:rPr lang="ru-RU" sz="2800" i="1" dirty="0" smtClean="0">
                <a:solidFill>
                  <a:schemeClr val="tx1"/>
                </a:solidFill>
              </a:rPr>
              <a:t>C</a:t>
            </a:r>
            <a:r>
              <a:rPr lang="ru-RU" sz="2800" baseline="-25000" dirty="0" smtClean="0">
                <a:solidFill>
                  <a:schemeClr val="tx1"/>
                </a:solidFill>
              </a:rPr>
              <a:t>1</a:t>
            </a:r>
            <a:r>
              <a:rPr lang="ru-RU" sz="2800" dirty="0" smtClean="0">
                <a:solidFill>
                  <a:schemeClr val="tx1"/>
                </a:solidFill>
              </a:rPr>
              <a:t> - искомый </a:t>
            </a:r>
            <a:r>
              <a:rPr lang="ru-RU" sz="2800" dirty="0">
                <a:solidFill>
                  <a:schemeClr val="tx1"/>
                </a:solidFill>
              </a:rPr>
              <a:t/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b="1" i="1" dirty="0" smtClean="0">
                <a:solidFill>
                  <a:schemeClr val="tx1"/>
                </a:solidFill>
              </a:rPr>
              <a:t>                          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15319"/>
            <a:ext cx="2819400" cy="4252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/>
              <a:t>Фигуры, симметричные относительно некоторой точки, равны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00200"/>
            <a:ext cx="6168705" cy="2531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85800" y="4267200"/>
            <a:ext cx="8458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/>
              <a:t>Определение: </a:t>
            </a:r>
            <a:endParaRPr lang="ru-RU" sz="2800" dirty="0" smtClean="0"/>
          </a:p>
          <a:p>
            <a:r>
              <a:rPr lang="ru-RU" sz="2800" dirty="0" smtClean="0"/>
              <a:t>Фигура </a:t>
            </a:r>
            <a:r>
              <a:rPr lang="ru-RU" sz="2800" dirty="0" smtClean="0"/>
              <a:t>называется симметричной относительно </a:t>
            </a:r>
            <a:r>
              <a:rPr lang="ru-RU" sz="2800" dirty="0" smtClean="0"/>
              <a:t>точки, </a:t>
            </a:r>
            <a:r>
              <a:rPr lang="ru-RU" sz="2800" dirty="0" smtClean="0"/>
              <a:t>если для каждой этой точки фигуры симметричная ей точка также лежит на этой фигуре.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Примеры центральной </a:t>
            </a:r>
            <a:r>
              <a:rPr lang="ru-RU" b="1" dirty="0" smtClean="0"/>
              <a:t>симметрии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0600"/>
            <a:ext cx="4597400" cy="3017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1462" y="3276600"/>
            <a:ext cx="4374334" cy="3106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Геометрические фигуры </a:t>
            </a:r>
            <a:r>
              <a:rPr lang="ru-RU" b="1" dirty="0"/>
              <a:t>с центральной симметрией</a:t>
            </a:r>
          </a:p>
        </p:txBody>
      </p:sp>
      <p:pic>
        <p:nvPicPr>
          <p:cNvPr id="18434" name="Picture 2" descr="https://static-interneturok.cdnvideo.ru/content/konspekt_image/134823/a7cb60f0_c1bb_0131_6b2c_3d765dfd91b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057400"/>
            <a:ext cx="3124201" cy="3075386"/>
          </a:xfrm>
          <a:prstGeom prst="rect">
            <a:avLst/>
          </a:prstGeom>
          <a:noFill/>
        </p:spPr>
      </p:pic>
      <p:pic>
        <p:nvPicPr>
          <p:cNvPr id="18436" name="Picture 4" descr="https://static-interneturok.cdnvideo.ru/content/konspekt_image/134826/a9974df0_c1bb_0131_6b2f_3d765dfd91b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2514600"/>
            <a:ext cx="4429874" cy="17600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0" y="5257800"/>
            <a:ext cx="3581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Центр симметрии – центр окружности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4876800"/>
            <a:ext cx="3657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Центр симметрии – точка пересечения диагоналей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84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84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/>
              <a:t>Осевая симметрия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29000" y="1143000"/>
            <a:ext cx="5257800" cy="321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900" dirty="0" smtClean="0"/>
              <a:t>Точки </a:t>
            </a:r>
            <a:r>
              <a:rPr lang="ru-RU" sz="2900" i="1" dirty="0" smtClean="0"/>
              <a:t>M</a:t>
            </a:r>
            <a:r>
              <a:rPr lang="ru-RU" sz="2900" dirty="0" smtClean="0"/>
              <a:t> и </a:t>
            </a:r>
            <a:r>
              <a:rPr lang="ru-RU" sz="2900" i="1" dirty="0" smtClean="0"/>
              <a:t>M</a:t>
            </a:r>
            <a:r>
              <a:rPr lang="ru-RU" sz="2900" baseline="-25000" dirty="0" smtClean="0"/>
              <a:t>1 </a:t>
            </a:r>
            <a:r>
              <a:rPr lang="ru-RU" sz="2900" dirty="0" smtClean="0"/>
              <a:t>называются симметричными относительно </a:t>
            </a:r>
            <a:r>
              <a:rPr lang="ru-RU" sz="2900" b="1" dirty="0" smtClean="0"/>
              <a:t>некоторой </a:t>
            </a:r>
            <a:r>
              <a:rPr lang="ru-RU" sz="2900" b="1" dirty="0" smtClean="0"/>
              <a:t>прямой,</a:t>
            </a:r>
            <a:r>
              <a:rPr lang="ru-RU" sz="2900" dirty="0" smtClean="0"/>
              <a:t> </a:t>
            </a:r>
            <a:br>
              <a:rPr lang="ru-RU" sz="2900" dirty="0" smtClean="0"/>
            </a:br>
            <a:r>
              <a:rPr lang="ru-RU" sz="2900" dirty="0" smtClean="0"/>
              <a:t>если </a:t>
            </a:r>
            <a:r>
              <a:rPr lang="ru-RU" sz="2900" dirty="0" smtClean="0"/>
              <a:t>эти точки лежат на прямой, перпендикулярной данной, и на одинаковом расстоянии от оси симметрии</a:t>
            </a:r>
            <a:endParaRPr lang="ru-RU" sz="29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64545"/>
            <a:ext cx="3048000" cy="3281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838200" y="16764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505200" y="4876800"/>
            <a:ext cx="47244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900" dirty="0" smtClean="0"/>
              <a:t>Прямая а – </a:t>
            </a:r>
            <a:r>
              <a:rPr lang="ru-RU" sz="2900" b="1" dirty="0" smtClean="0"/>
              <a:t>ось симметрии</a:t>
            </a:r>
            <a:endParaRPr lang="ru-RU" sz="29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5562600"/>
            <a:ext cx="80772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900" dirty="0" smtClean="0"/>
              <a:t>Симметрию относительно </a:t>
            </a:r>
            <a:r>
              <a:rPr lang="ru-RU" sz="2900" dirty="0" smtClean="0"/>
              <a:t>прямой называют </a:t>
            </a:r>
            <a:r>
              <a:rPr lang="ru-RU" sz="2900" b="1" dirty="0" smtClean="0"/>
              <a:t>осевой симметрией        </a:t>
            </a:r>
            <a:endParaRPr lang="ru-RU" sz="29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Построить </a:t>
            </a:r>
            <a:r>
              <a:rPr lang="el-GR" b="1" dirty="0" smtClean="0"/>
              <a:t>Δ</a:t>
            </a:r>
            <a:r>
              <a:rPr lang="ru-RU" b="1" i="1" dirty="0" smtClean="0"/>
              <a:t>A</a:t>
            </a:r>
            <a:r>
              <a:rPr lang="ru-RU" b="1" baseline="-25000" dirty="0" smtClean="0"/>
              <a:t>1</a:t>
            </a:r>
            <a:r>
              <a:rPr lang="ru-RU" b="1" i="1" dirty="0" smtClean="0"/>
              <a:t>B</a:t>
            </a:r>
            <a:r>
              <a:rPr lang="ru-RU" b="1" baseline="-25000" dirty="0" smtClean="0"/>
              <a:t>1</a:t>
            </a:r>
            <a:r>
              <a:rPr lang="ru-RU" b="1" i="1" dirty="0" smtClean="0"/>
              <a:t>C</a:t>
            </a:r>
            <a:r>
              <a:rPr lang="ru-RU" b="1" baseline="-25000" dirty="0" smtClean="0"/>
              <a:t>1</a:t>
            </a:r>
            <a:r>
              <a:rPr lang="ru-RU" b="1" dirty="0" smtClean="0"/>
              <a:t>, симметричный </a:t>
            </a:r>
            <a:r>
              <a:rPr lang="el-GR" b="1" dirty="0" smtClean="0"/>
              <a:t>Δ</a:t>
            </a:r>
            <a:r>
              <a:rPr lang="ru-RU" b="1" i="1" dirty="0" smtClean="0"/>
              <a:t>ABC</a:t>
            </a:r>
            <a:r>
              <a:rPr lang="ru-RU" b="1" dirty="0" smtClean="0"/>
              <a:t> относительно прямой а</a:t>
            </a:r>
            <a:endParaRPr lang="ru-RU" b="1" dirty="0"/>
          </a:p>
        </p:txBody>
      </p:sp>
      <p:pic>
        <p:nvPicPr>
          <p:cNvPr id="3" name="Рисунок 2" descr="Simetrija_ass.png"/>
          <p:cNvPicPr/>
          <p:nvPr/>
        </p:nvPicPr>
        <p:blipFill>
          <a:blip r:embed="rId2" cstate="print"/>
          <a:srcRect l="1852" r="14815"/>
          <a:stretch>
            <a:fillRect/>
          </a:stretch>
        </p:blipFill>
        <p:spPr bwMode="auto">
          <a:xfrm>
            <a:off x="304800" y="1828800"/>
            <a:ext cx="3429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962400" y="1600200"/>
            <a:ext cx="48768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900" dirty="0" smtClean="0"/>
              <a:t>1. </a:t>
            </a:r>
            <a:r>
              <a:rPr lang="ru-RU" sz="2900" dirty="0" smtClean="0"/>
              <a:t>Из </a:t>
            </a:r>
            <a:r>
              <a:rPr lang="ru-RU" sz="2900" dirty="0" smtClean="0"/>
              <a:t>вершин </a:t>
            </a:r>
            <a:r>
              <a:rPr lang="el-GR" sz="2900" dirty="0" smtClean="0"/>
              <a:t>Δ</a:t>
            </a:r>
            <a:r>
              <a:rPr lang="ru-RU" sz="2900" i="1" dirty="0" smtClean="0"/>
              <a:t>ABC</a:t>
            </a:r>
            <a:r>
              <a:rPr lang="ru-RU" sz="2900" dirty="0" smtClean="0"/>
              <a:t> </a:t>
            </a:r>
            <a:r>
              <a:rPr lang="ru-RU" sz="2900" dirty="0" smtClean="0"/>
              <a:t>провести прямые, </a:t>
            </a:r>
            <a:r>
              <a:rPr lang="ru-RU" sz="2900" dirty="0" smtClean="0"/>
              <a:t>перпендикулярные</a:t>
            </a:r>
            <a:r>
              <a:rPr lang="ru-RU" sz="2900" dirty="0" smtClean="0"/>
              <a:t> </a:t>
            </a:r>
            <a:r>
              <a:rPr lang="ru-RU" sz="2900" dirty="0" smtClean="0"/>
              <a:t> </a:t>
            </a:r>
            <a:r>
              <a:rPr lang="ru-RU" sz="2900" dirty="0" smtClean="0"/>
              <a:t> </a:t>
            </a:r>
            <a:br>
              <a:rPr lang="ru-RU" sz="2900" dirty="0" smtClean="0"/>
            </a:br>
            <a:r>
              <a:rPr lang="ru-RU" sz="2900" dirty="0" smtClean="0"/>
              <a:t>прямой а.</a:t>
            </a:r>
            <a:r>
              <a:rPr lang="ru-RU" sz="2900" dirty="0" smtClean="0"/>
              <a:t> </a:t>
            </a:r>
          </a:p>
          <a:p>
            <a:r>
              <a:rPr lang="ru-RU" sz="2900" dirty="0" smtClean="0"/>
              <a:t>2. По другую сторону от прямой а отложить равные отрезки. </a:t>
            </a:r>
          </a:p>
          <a:p>
            <a:r>
              <a:rPr lang="ru-RU" sz="2900" dirty="0" smtClean="0"/>
              <a:t>3. Соединить получившиеся точки отрезками </a:t>
            </a:r>
          </a:p>
          <a:p>
            <a:r>
              <a:rPr lang="ru-RU" sz="2900" dirty="0" smtClean="0"/>
              <a:t>4. </a:t>
            </a:r>
            <a:r>
              <a:rPr lang="el-GR" sz="2900" dirty="0" smtClean="0"/>
              <a:t>Δ</a:t>
            </a:r>
            <a:r>
              <a:rPr lang="ru-RU" sz="2900" i="1" dirty="0" smtClean="0"/>
              <a:t>A</a:t>
            </a:r>
            <a:r>
              <a:rPr lang="ru-RU" sz="2900" baseline="-25000" dirty="0" smtClean="0"/>
              <a:t>1</a:t>
            </a:r>
            <a:r>
              <a:rPr lang="ru-RU" sz="2900" i="1" dirty="0" smtClean="0"/>
              <a:t>B</a:t>
            </a:r>
            <a:r>
              <a:rPr lang="ru-RU" sz="2900" baseline="-25000" dirty="0" smtClean="0"/>
              <a:t>1</a:t>
            </a:r>
            <a:r>
              <a:rPr lang="ru-RU" sz="2900" i="1" dirty="0" smtClean="0"/>
              <a:t>C</a:t>
            </a:r>
            <a:r>
              <a:rPr lang="ru-RU" sz="2900" baseline="-25000" dirty="0" smtClean="0"/>
              <a:t>1</a:t>
            </a:r>
            <a:r>
              <a:rPr lang="ru-RU" sz="2900" dirty="0" smtClean="0"/>
              <a:t>, симметричен данному </a:t>
            </a:r>
            <a:r>
              <a:rPr lang="el-GR" sz="2900" dirty="0" smtClean="0"/>
              <a:t>Δ</a:t>
            </a:r>
            <a:r>
              <a:rPr lang="ru-RU" sz="2900" i="1" dirty="0" smtClean="0"/>
              <a:t>ABC.</a:t>
            </a:r>
            <a:endParaRPr lang="ru-RU" sz="2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Фигуры, симметричные относительно некоторой прямой, равны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4267200"/>
            <a:ext cx="8229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/>
              <a:t>Определение:</a:t>
            </a:r>
          </a:p>
          <a:p>
            <a:r>
              <a:rPr lang="ru-RU" sz="2800" dirty="0" smtClean="0"/>
              <a:t>Фигура </a:t>
            </a:r>
            <a:r>
              <a:rPr lang="ru-RU" sz="2800" dirty="0" smtClean="0"/>
              <a:t>называется симметричной относительно прямой, если для каждой точки рассматриваемой фигуры симметричная для неё точка относительно данной прямой также находится на этой фигуре</a:t>
            </a:r>
            <a:endParaRPr lang="ru-RU" sz="2800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371600"/>
            <a:ext cx="4419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</TotalTime>
  <Words>229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Осевая и центральная симметрия</vt:lpstr>
      <vt:lpstr>Центральная симметрия</vt:lpstr>
      <vt:lpstr>Построить ΔA1B1C1, симметричный ΔABC относительно точки O</vt:lpstr>
      <vt:lpstr>Фигуры, симметричные относительно некоторой точки, равны</vt:lpstr>
      <vt:lpstr>Примеры центральной симметрии </vt:lpstr>
      <vt:lpstr>Геометрические фигуры с центральной симметрией</vt:lpstr>
      <vt:lpstr>Осевая симметрия </vt:lpstr>
      <vt:lpstr>Построить ΔA1B1C1, симметричный ΔABC относительно прямой а</vt:lpstr>
      <vt:lpstr>Фигуры, симметричные относительно некоторой прямой, равны</vt:lpstr>
      <vt:lpstr>Примеры осевой симметрии</vt:lpstr>
      <vt:lpstr>Геометрические фигуры  с осевой симметрией</vt:lpstr>
      <vt:lpstr>Геометрические фигуры  с осевой симметрией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Осевая и центральная симметрия</dc:title>
  <dc:creator>Наташа</dc:creator>
  <cp:lastModifiedBy>Наташа</cp:lastModifiedBy>
  <cp:revision>24</cp:revision>
  <dcterms:created xsi:type="dcterms:W3CDTF">2019-10-20T09:53:02Z</dcterms:created>
  <dcterms:modified xsi:type="dcterms:W3CDTF">2019-10-20T12:44:00Z</dcterms:modified>
</cp:coreProperties>
</file>