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73" r:id="rId13"/>
    <p:sldId id="259" r:id="rId14"/>
    <p:sldId id="268" r:id="rId15"/>
    <p:sldId id="275" r:id="rId16"/>
    <p:sldId id="274" r:id="rId17"/>
    <p:sldId id="276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1.bp.blogspot.com/-Uex3qV7FgsU/UGdYLUh58oI/AAAAAAAAAR0/japEzL1cf3o/s1600/3+%D1%80%D0%B0%D0%B1%D0%BE%D1%87%D0%B0%D1%8F+%D1%81%D1%82%D1%80%D0%BE%D0%BA%D0%B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.bp.blogspot.com/-GewfYdoFZzQ/UGdYBV2BaYI/AAAAAAAAARs/79JqgmyJUmY/s1600/2+%D1%80%D0%B0%D0%B1%D0%BE%D1%87%D0%B0%D1%8F+%D1%81%D1%82%D1%80%D0%BE%D0%BA%D0%B2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1.bp.blogspot.com/-A1rfoUUfwpc/UGdX4et4rqI/AAAAAAAAARk/iye98JfqVh0/s1600/1+%D1%80%D0%B0%D0%B1%D0%BE%D1%87%D0%B0%D1%8F+%D1%81%D1%82%D1%80%D0%BE%D0%BA%D0%B0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1913"/>
            <a:ext cx="7772400" cy="1470025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муниципальное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бюджетное дошкольное образовательное учреждение «Детский сад №25 компенсирующего вида»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365104"/>
            <a:ext cx="3848472" cy="1198984"/>
          </a:xfrm>
        </p:spPr>
        <p:txBody>
          <a:bodyPr>
            <a:norm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pPr indent="450215" algn="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Учитель-дефектолог: Шайтанова Н.Н.</a:t>
            </a:r>
            <a:endParaRPr lang="ru-RU" sz="1400" dirty="0"/>
          </a:p>
          <a:p>
            <a:pPr indent="450215" algn="r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Учитель-дефектолог: Макеева А.Е.</a:t>
            </a:r>
            <a:endParaRPr lang="ru-RU" sz="1400" dirty="0"/>
          </a:p>
          <a:p>
            <a:pPr algn="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700808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развития мелкой моторики у детей</a:t>
            </a:r>
          </a:p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с нарушениями зрения.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59832" y="6021288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Мончегорск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166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Конструирование, мозаика</a:t>
            </a:r>
            <a:endParaRPr lang="ru-RU" dirty="0"/>
          </a:p>
        </p:txBody>
      </p:sp>
      <p:pic>
        <p:nvPicPr>
          <p:cNvPr id="2050" name="Picture 2" descr="I:\Мел.Моторика\logicheskie-igr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4043387" cy="2692896"/>
          </a:xfrm>
          <a:prstGeom prst="rect">
            <a:avLst/>
          </a:prstGeom>
          <a:noFill/>
        </p:spPr>
      </p:pic>
      <p:pic>
        <p:nvPicPr>
          <p:cNvPr id="2051" name="Picture 3" descr="I:\Мел.Моторика\konstruktor(2)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717032"/>
            <a:ext cx="4276039" cy="28562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3806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/>
          <a:lstStyle/>
          <a:p>
            <a:r>
              <a:rPr lang="ru-RU" dirty="0" smtClean="0"/>
              <a:t>Штампы</a:t>
            </a:r>
            <a:endParaRPr lang="ru-RU" dirty="0"/>
          </a:p>
        </p:txBody>
      </p:sp>
      <p:pic>
        <p:nvPicPr>
          <p:cNvPr id="1026" name="Picture 2" descr="F:\Мел.Моторика\shtampyi-dlya-risovaniya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4320480" cy="553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543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ел.Моторика\951c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2782"/>
            <a:ext cx="64807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941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Garamond" panose="02020404030301010803" pitchFamily="18" charset="0"/>
              </a:rPr>
              <a:t>Этапы развития мелкой моторики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(путем графических упражнений)</a:t>
            </a:r>
            <a:endParaRPr lang="ru-RU" sz="27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b="1" i="1" dirty="0">
                <a:latin typeface="Times New Roman"/>
              </a:rPr>
              <a:t>I этап - </a:t>
            </a:r>
            <a:r>
              <a:rPr lang="ru-RU" dirty="0">
                <a:latin typeface="Times New Roman"/>
              </a:rPr>
              <a:t>подготовительный (начинается с трёх лет)</a:t>
            </a:r>
            <a:endParaRPr lang="ru-RU" dirty="0"/>
          </a:p>
          <a:p>
            <a:pPr indent="0">
              <a:buNone/>
            </a:pPr>
            <a:r>
              <a:rPr lang="ru-RU" b="1" i="1" dirty="0">
                <a:latin typeface="Times New Roman"/>
              </a:rPr>
              <a:t>II этап - </a:t>
            </a:r>
            <a:r>
              <a:rPr lang="ru-RU" dirty="0">
                <a:latin typeface="Times New Roman"/>
              </a:rPr>
              <a:t>автоматизация процесса работы пальцев с карандашом (с четырёх лет)</a:t>
            </a:r>
            <a:endParaRPr lang="ru-RU" dirty="0"/>
          </a:p>
          <a:p>
            <a:pPr indent="0">
              <a:buNone/>
            </a:pPr>
            <a:r>
              <a:rPr lang="ru-RU" b="1" i="1" dirty="0">
                <a:latin typeface="Times New Roman"/>
              </a:rPr>
              <a:t>III этап - </a:t>
            </a:r>
            <a:r>
              <a:rPr lang="ru-RU" dirty="0">
                <a:latin typeface="Times New Roman"/>
              </a:rPr>
              <a:t>творческий (с пяти лет)</a:t>
            </a:r>
            <a:endParaRPr lang="ru-RU" dirty="0"/>
          </a:p>
          <a:p>
            <a:pPr indent="0">
              <a:buNone/>
            </a:pPr>
            <a:r>
              <a:rPr lang="ru-RU" b="1" i="1" dirty="0">
                <a:latin typeface="Times New Roman"/>
              </a:rPr>
              <a:t>IV этап - </a:t>
            </a:r>
            <a:r>
              <a:rPr lang="ru-RU" dirty="0">
                <a:latin typeface="Times New Roman"/>
              </a:rPr>
              <a:t>подготовка руки к письму (с шести лет)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253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Графические упражнения</a:t>
            </a:r>
            <a:endParaRPr lang="ru-RU" dirty="0"/>
          </a:p>
        </p:txBody>
      </p:sp>
      <p:pic>
        <p:nvPicPr>
          <p:cNvPr id="3075" name="Picture 3" descr="F:\Мел.Моторика\dorozhki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103288" cy="477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Мел.Моторика\scrn_big_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4744"/>
            <a:ext cx="3696741" cy="484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783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Мел.Моторика\shtrihovka-600x3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84477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94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Мел.Моторика\1497907396_sh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9221"/>
            <a:ext cx="3988538" cy="531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Мел.Моторика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688"/>
            <a:ext cx="432396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256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1.bp.blogspot.com/-Uex3qV7FgsU/UGdYLUh58oI/AAAAAAAAAR0/japEzL1cf3o/s320/3+%D1%80%D0%B0%D0%B1%D0%BE%D1%87%D0%B0%D1%8F+%D1%81%D1%82%D1%80%D0%BE%D0%BA%D0%B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424943"/>
            <a:ext cx="27527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1.bp.blogspot.com/-A1rfoUUfwpc/UGdX4et4rqI/AAAAAAAAARk/iye98JfqVh0/s320/1+%D1%80%D0%B0%D0%B1%D0%BE%D1%87%D0%B0%D1%8F+%D1%81%D1%82%D1%80%D0%BE%D0%BA%D0%B0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04664"/>
            <a:ext cx="23717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1.bp.blogspot.com/-GewfYdoFZzQ/UGdYBV2BaYI/AAAAAAAAARs/79JqgmyJUmY/s320/2+%D1%80%D0%B0%D0%B1%D0%BE%D1%87%D0%B0%D1%8F+%D1%81%D1%82%D1%80%D0%BE%D0%BA%D0%B2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404664"/>
            <a:ext cx="243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1405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Пальчиковые игры</a:t>
            </a:r>
            <a:endParaRPr lang="ru-RU" dirty="0"/>
          </a:p>
        </p:txBody>
      </p:sp>
      <p:pic>
        <p:nvPicPr>
          <p:cNvPr id="3074" name="Picture 2" descr="I:\Мел.Моторика\4586368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9651" y="1268760"/>
            <a:ext cx="6026685" cy="5207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0983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Массаж</a:t>
            </a:r>
            <a:endParaRPr lang="ru-RU" dirty="0"/>
          </a:p>
        </p:txBody>
      </p:sp>
      <p:pic>
        <p:nvPicPr>
          <p:cNvPr id="4098" name="Picture 2" descr="I:\Мел.Моторика\39c8a863211e44ec0aa81277664af9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84784"/>
            <a:ext cx="3228975" cy="4305300"/>
          </a:xfrm>
          <a:prstGeom prst="rect">
            <a:avLst/>
          </a:prstGeom>
          <a:noFill/>
        </p:spPr>
      </p:pic>
      <p:pic>
        <p:nvPicPr>
          <p:cNvPr id="4099" name="Picture 3" descr="I:\Мел.Моторика\melkaja-motor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4993973" cy="3556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6963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совокупность скоординированных действий нервной, мышечной и костной систем, часто в сочетании со зрительной системой в выполнении мелких и точных движений кистями и пальцами рук и ног. 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910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I:\Мел.Моторика\hellohtmlm3cdf248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6672"/>
            <a:ext cx="6552728" cy="5614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5323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6146" name="Picture 2" descr="I:\Мел.Моторика\13-678x3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461399" cy="4192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35902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1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использования </a:t>
            </a:r>
            <a: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осязания</a:t>
            </a:r>
            <a:b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продуктивной, игровой, бытовой деятельности.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i="1" dirty="0">
                <a:latin typeface="Times New Roman"/>
                <a:ea typeface="Calibri"/>
              </a:rPr>
              <a:t>трудности регуляции мышечного напряжения и силы движений; </a:t>
            </a:r>
            <a:endParaRPr lang="ru-RU" sz="2800" i="1" dirty="0" smtClean="0">
              <a:latin typeface="Times New Roman"/>
              <a:ea typeface="Calibri"/>
            </a:endParaRPr>
          </a:p>
          <a:p>
            <a:r>
              <a:rPr lang="ru-RU" sz="2800" i="1" dirty="0" smtClean="0">
                <a:latin typeface="Times New Roman"/>
                <a:ea typeface="Calibri"/>
              </a:rPr>
              <a:t>нарушение </a:t>
            </a:r>
            <a:r>
              <a:rPr lang="ru-RU" sz="2800" i="1" dirty="0">
                <a:latin typeface="Times New Roman"/>
                <a:ea typeface="Calibri"/>
              </a:rPr>
              <a:t>согласованности движений рук; </a:t>
            </a:r>
            <a:endParaRPr lang="ru-RU" sz="2800" i="1" dirty="0" smtClean="0">
              <a:latin typeface="Times New Roman"/>
              <a:ea typeface="Calibri"/>
            </a:endParaRPr>
          </a:p>
          <a:p>
            <a:r>
              <a:rPr lang="ru-RU" sz="2800" i="1" dirty="0" smtClean="0">
                <a:latin typeface="Times New Roman"/>
                <a:ea typeface="Calibri"/>
              </a:rPr>
              <a:t>нарушение </a:t>
            </a:r>
            <a:r>
              <a:rPr lang="ru-RU" sz="2800" i="1" dirty="0">
                <a:latin typeface="Times New Roman"/>
                <a:ea typeface="Calibri"/>
              </a:rPr>
              <a:t>точности </a:t>
            </a:r>
            <a:r>
              <a:rPr lang="ru-RU" sz="2800" i="1" dirty="0" smtClean="0">
                <a:latin typeface="Times New Roman"/>
                <a:ea typeface="Calibri"/>
              </a:rPr>
              <a:t>движений; </a:t>
            </a:r>
          </a:p>
          <a:p>
            <a:r>
              <a:rPr lang="ru-RU" sz="2800" i="1" dirty="0" smtClean="0">
                <a:latin typeface="Times New Roman"/>
                <a:ea typeface="Calibri"/>
              </a:rPr>
              <a:t>затруднения </a:t>
            </a:r>
            <a:r>
              <a:rPr lang="ru-RU" sz="2800" i="1" dirty="0">
                <a:latin typeface="Times New Roman"/>
                <a:ea typeface="Calibri"/>
              </a:rPr>
              <a:t>зрительного анализа пространственных характеристик объектов; </a:t>
            </a:r>
            <a:endParaRPr lang="ru-RU" sz="2800" i="1" dirty="0" smtClean="0">
              <a:latin typeface="Times New Roman"/>
              <a:ea typeface="Calibri"/>
            </a:endParaRPr>
          </a:p>
          <a:p>
            <a:r>
              <a:rPr lang="ru-RU" sz="2800" i="1" dirty="0" smtClean="0">
                <a:latin typeface="Times New Roman"/>
                <a:ea typeface="Calibri"/>
              </a:rPr>
              <a:t>рассогласование </a:t>
            </a:r>
            <a:r>
              <a:rPr lang="ru-RU" sz="2800" i="1" dirty="0">
                <a:latin typeface="Times New Roman"/>
                <a:ea typeface="Calibri"/>
              </a:rPr>
              <a:t>в работе зрительного и тактильно-двигательного </a:t>
            </a:r>
            <a:r>
              <a:rPr lang="ru-RU" sz="2800" i="1" dirty="0" smtClean="0">
                <a:latin typeface="Times New Roman"/>
                <a:ea typeface="Calibri"/>
              </a:rPr>
              <a:t>анализаторов.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65943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indent="450215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Формы работы по развитию мелкой моторики рук: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6779096" cy="3777283"/>
          </a:xfrm>
        </p:spPr>
        <p:txBody>
          <a:bodyPr numCol="1">
            <a:normAutofit/>
          </a:bodyPr>
          <a:lstStyle/>
          <a:p>
            <a:pPr algn="ctr"/>
            <a:r>
              <a:rPr lang="ru-RU" sz="4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Традиционные</a:t>
            </a:r>
          </a:p>
          <a:p>
            <a:endParaRPr lang="ru-RU" sz="4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F:\Мел.Моторика\8557298119d7a3e12e1ae4bdd18f7dc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31" y="2759270"/>
            <a:ext cx="393782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ел.Моторика\igry_na_razvitie_melkoy_motori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58459"/>
            <a:ext cx="4779934" cy="266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180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/>
              <a:t>Нетрадиционные</a:t>
            </a:r>
            <a:endParaRPr lang="ru-RU" dirty="0"/>
          </a:p>
        </p:txBody>
      </p:sp>
      <p:pic>
        <p:nvPicPr>
          <p:cNvPr id="3074" name="Picture 2" descr="F:\Мел.Моторика\126.10.17_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28" y="1556792"/>
            <a:ext cx="6898756" cy="462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750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и осязания происходит в различных видах деятельности: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Предметно-практической </a:t>
            </a:r>
            <a:r>
              <a:rPr lang="ru-RU" dirty="0"/>
              <a:t>деятельности (лепка, рисование, аппликация, конструирование, занятия с бумагой, крупой, нитками, природным материалом)</a:t>
            </a:r>
          </a:p>
          <a:p>
            <a:r>
              <a:rPr lang="ru-RU" dirty="0" smtClean="0"/>
              <a:t>Графические </a:t>
            </a:r>
            <a:r>
              <a:rPr lang="ru-RU" dirty="0"/>
              <a:t>работы;</a:t>
            </a:r>
          </a:p>
          <a:p>
            <a:r>
              <a:rPr lang="ru-RU" dirty="0" smtClean="0"/>
              <a:t>Проведение </a:t>
            </a:r>
            <a:r>
              <a:rPr lang="ru-RU" dirty="0"/>
              <a:t>пальчиковых игр, массажа.</a:t>
            </a:r>
          </a:p>
        </p:txBody>
      </p:sp>
    </p:spTree>
    <p:extLst>
      <p:ext uri="{BB962C8B-B14F-4D97-AF65-F5344CB8AC3E}">
        <p14:creationId xmlns:p14="http://schemas.microsoft.com/office/powerpoint/2010/main" val="2598605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txBody>
          <a:bodyPr/>
          <a:lstStyle/>
          <a:p>
            <a:r>
              <a:rPr lang="ru-RU" dirty="0" smtClean="0"/>
              <a:t>Лепка</a:t>
            </a:r>
            <a:endParaRPr lang="ru-RU" dirty="0"/>
          </a:p>
        </p:txBody>
      </p:sp>
      <p:pic>
        <p:nvPicPr>
          <p:cNvPr id="5122" name="Picture 2" descr="F:\РАБОТА\работы детей\150520151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РАБОТА\работы детей\1601201515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4032448" cy="537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05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pic>
        <p:nvPicPr>
          <p:cNvPr id="1026" name="Picture 2" descr="I:\Мел.Моторика\shutterstock_13468741-752x4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565137" cy="4929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309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</a:t>
            </a:r>
            <a:endParaRPr lang="ru-RU" dirty="0"/>
          </a:p>
        </p:txBody>
      </p:sp>
      <p:pic>
        <p:nvPicPr>
          <p:cNvPr id="4098" name="Picture 2" descr="F:\РАБОТА\работы детей\DSC0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28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224</Words>
  <Application>Microsoft Office PowerPoint</Application>
  <PresentationFormat>Экран (4:3)</PresentationFormat>
  <Paragraphs>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«Детский сад №25 компенсирующего вида» </vt:lpstr>
      <vt:lpstr>Мелкая моторика</vt:lpstr>
      <vt:lpstr>Особенности использования осязания  в процессе продуктивной, игровой, бытовой деятельности. </vt:lpstr>
      <vt:lpstr>Формы работы по развитию мелкой моторики рук: </vt:lpstr>
      <vt:lpstr>Нетрадиционные</vt:lpstr>
      <vt:lpstr>Развитие мелкой моторики и осязания происходит в различных видах деятельности:</vt:lpstr>
      <vt:lpstr>Лепка</vt:lpstr>
      <vt:lpstr>Рисование</vt:lpstr>
      <vt:lpstr>Аппликация</vt:lpstr>
      <vt:lpstr>Конструирование, мозаика</vt:lpstr>
      <vt:lpstr>Штампы</vt:lpstr>
      <vt:lpstr>Презентация PowerPoint</vt:lpstr>
      <vt:lpstr>Этапы развития мелкой моторики (путем графических упражнений)</vt:lpstr>
      <vt:lpstr>Графические упражнения</vt:lpstr>
      <vt:lpstr>Презентация PowerPoint</vt:lpstr>
      <vt:lpstr>Презентация PowerPoint</vt:lpstr>
      <vt:lpstr>Презентация PowerPoint</vt:lpstr>
      <vt:lpstr>Пальчиковые игры</vt:lpstr>
      <vt:lpstr>Массаж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№25 компенсирующего вида» </dc:title>
  <dc:creator>Нина Шайтанова</dc:creator>
  <cp:lastModifiedBy>Нина Шайтанова</cp:lastModifiedBy>
  <cp:revision>11</cp:revision>
  <dcterms:created xsi:type="dcterms:W3CDTF">2019-01-19T14:42:45Z</dcterms:created>
  <dcterms:modified xsi:type="dcterms:W3CDTF">2019-01-21T17:22:56Z</dcterms:modified>
</cp:coreProperties>
</file>