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74" r:id="rId4"/>
    <p:sldId id="265" r:id="rId5"/>
    <p:sldId id="275" r:id="rId6"/>
    <p:sldId id="278" r:id="rId7"/>
    <p:sldId id="276" r:id="rId8"/>
    <p:sldId id="266" r:id="rId9"/>
    <p:sldId id="267" r:id="rId10"/>
    <p:sldId id="268" r:id="rId11"/>
    <p:sldId id="269" r:id="rId12"/>
    <p:sldId id="270" r:id="rId13"/>
    <p:sldId id="271" r:id="rId14"/>
    <p:sldId id="273" r:id="rId15"/>
    <p:sldId id="25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124ABA"/>
    <a:srgbClr val="165BE4"/>
    <a:srgbClr val="CC0000"/>
    <a:srgbClr val="990000"/>
    <a:srgbClr val="1578E5"/>
    <a:srgbClr val="176AE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0c66d7a437b827fbc260695fcf93232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357430"/>
            <a:ext cx="3905059" cy="3929066"/>
          </a:xfrm>
          <a:prstGeom prst="rect">
            <a:avLst/>
          </a:prstGeom>
        </p:spPr>
      </p:pic>
      <p:pic>
        <p:nvPicPr>
          <p:cNvPr id="4" name="Рисунок 3" descr="post-70101-1236449698_thumb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4876" y="2000240"/>
            <a:ext cx="4237498" cy="429114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285775"/>
            <a:ext cx="7672414" cy="2714643"/>
          </a:xfrm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freezing" dir="t">
              <a:rot lat="0" lon="0" rev="5640000"/>
            </a:lightRig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/>
            <a:r>
              <a:rPr lang="ru-RU" sz="72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Здравствуй,</a:t>
            </a:r>
            <a:r>
              <a:rPr lang="ru-RU" sz="72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72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1 класс!</a:t>
            </a:r>
            <a:endParaRPr lang="ru-RU" sz="7200" b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6143644"/>
            <a:ext cx="47863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Учитель </a:t>
            </a:r>
            <a:r>
              <a:rPr lang="ru-RU" b="1" dirty="0" err="1" smtClean="0"/>
              <a:t>нач.классов</a:t>
            </a:r>
            <a:r>
              <a:rPr lang="ru-RU" b="1" dirty="0" smtClean="0"/>
              <a:t> </a:t>
            </a:r>
            <a:r>
              <a:rPr lang="ru-RU" b="1" dirty="0" err="1" smtClean="0"/>
              <a:t>Жамсаранова</a:t>
            </a:r>
            <a:r>
              <a:rPr lang="ru-RU" b="1" dirty="0" smtClean="0"/>
              <a:t> Р.Ц.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kliparta-shkol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86182" y="2357430"/>
            <a:ext cx="4762500" cy="41719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889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Ребята вам пришло письмо.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857232"/>
            <a:ext cx="8429684" cy="600076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Письмо.</a:t>
            </a:r>
          </a:p>
          <a:p>
            <a:pPr>
              <a:buNone/>
            </a:pPr>
            <a:r>
              <a:rPr lang="ru-RU" dirty="0" smtClean="0">
                <a:solidFill>
                  <a:srgbClr val="124ABA"/>
                </a:solidFill>
              </a:rPr>
              <a:t>Здравствуйте, </a:t>
            </a:r>
            <a:r>
              <a:rPr lang="ru-RU" smtClean="0">
                <a:solidFill>
                  <a:srgbClr val="124ABA"/>
                </a:solidFill>
              </a:rPr>
              <a:t>дорогие первоклассники</a:t>
            </a:r>
            <a:r>
              <a:rPr lang="ru-RU" dirty="0" smtClean="0">
                <a:solidFill>
                  <a:srgbClr val="124ABA"/>
                </a:solidFill>
              </a:rPr>
              <a:t>!</a:t>
            </a:r>
          </a:p>
          <a:p>
            <a:pPr>
              <a:buNone/>
            </a:pPr>
            <a:r>
              <a:rPr lang="ru-RU" dirty="0" smtClean="0">
                <a:solidFill>
                  <a:srgbClr val="124ABA"/>
                </a:solidFill>
              </a:rPr>
              <a:t>Я, королева страны Знаний, спешу поздравить вас с первыми уроками и пожелать вам учиться только на пять, побольше интересного в стране моей узнать. Отгадайте мои загадки.</a:t>
            </a:r>
          </a:p>
          <a:p>
            <a:pPr>
              <a:buNone/>
            </a:pPr>
            <a:endParaRPr lang="ru-RU" dirty="0" smtClean="0">
              <a:solidFill>
                <a:srgbClr val="124ABA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FF0066"/>
                </a:solidFill>
              </a:rPr>
              <a:t>1.</a:t>
            </a:r>
            <a:r>
              <a:rPr lang="ru-RU" i="1" dirty="0" smtClean="0">
                <a:solidFill>
                  <a:srgbClr val="FF0066"/>
                </a:solidFill>
              </a:rPr>
              <a:t> У меня чудесный дом,</a:t>
            </a:r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FF0066"/>
                </a:solidFill>
              </a:rPr>
              <a:t>Всё, что нужно, есть в нём,</a:t>
            </a:r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FF0066"/>
                </a:solidFill>
              </a:rPr>
              <a:t>А живут в доме том</a:t>
            </a:r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FF0066"/>
                </a:solidFill>
              </a:rPr>
              <a:t>Книжки, ручки и альбом. 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66"/>
                </a:solidFill>
              </a:rPr>
              <a:t>(Портфель)</a:t>
            </a:r>
          </a:p>
          <a:p>
            <a:pPr>
              <a:buNone/>
            </a:pPr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FF0066"/>
                </a:solidFill>
              </a:rPr>
              <a:t>2.</a:t>
            </a:r>
            <a:r>
              <a:rPr lang="ru-RU" i="1" dirty="0" smtClean="0">
                <a:solidFill>
                  <a:srgbClr val="FF0066"/>
                </a:solidFill>
              </a:rPr>
              <a:t> То я в клетку, то в линейку</a:t>
            </a:r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FF0066"/>
                </a:solidFill>
              </a:rPr>
              <a:t>Написать на мне сумей-ка!</a:t>
            </a:r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FF0066"/>
                </a:solidFill>
              </a:rPr>
              <a:t>Можешь и нарисовать…</a:t>
            </a:r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FF0066"/>
                </a:solidFill>
              </a:rPr>
              <a:t>Что такое я? 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66"/>
                </a:solidFill>
              </a:rPr>
              <a:t>(Тетрадь)</a:t>
            </a:r>
          </a:p>
          <a:p>
            <a:pPr>
              <a:buNone/>
            </a:pPr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FF0066"/>
                </a:solidFill>
              </a:rPr>
              <a:t>3.</a:t>
            </a:r>
            <a:r>
              <a:rPr lang="ru-RU" i="1" dirty="0" smtClean="0">
                <a:solidFill>
                  <a:srgbClr val="FF0066"/>
                </a:solidFill>
              </a:rPr>
              <a:t> Если ты его отточишь,</a:t>
            </a:r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FF0066"/>
                </a:solidFill>
              </a:rPr>
              <a:t>Нарисуешь всё, что хочешь!</a:t>
            </a:r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FF0066"/>
                </a:solidFill>
              </a:rPr>
              <a:t>Солнце, море, горы, пляж.</a:t>
            </a:r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FF0066"/>
                </a:solidFill>
              </a:rPr>
              <a:t>Что же это? </a:t>
            </a:r>
            <a:r>
              <a:rPr lang="ru-RU" b="1" i="1" dirty="0" smtClean="0">
                <a:solidFill>
                  <a:srgbClr val="FF0066"/>
                </a:solidFill>
              </a:rPr>
              <a:t>(Карандаш)</a:t>
            </a:r>
            <a:endParaRPr lang="ru-RU" dirty="0" smtClean="0">
              <a:solidFill>
                <a:srgbClr val="FF0066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orig_596_1297335084bfF2yNee4T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6248" y="1857364"/>
            <a:ext cx="4667250" cy="4572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10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Вас приветствует лесной житель  - медвежонок и предлагает догадаться о каком звере пойдёт речь.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5572164" cy="521497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66"/>
                </a:solidFill>
              </a:rPr>
              <a:t>Игра "Доскажи словечко".</a:t>
            </a:r>
            <a:endParaRPr lang="ru-RU" dirty="0" smtClean="0">
              <a:solidFill>
                <a:srgbClr val="FF0066"/>
              </a:solidFill>
            </a:endParaRPr>
          </a:p>
          <a:p>
            <a:pPr lvl="0">
              <a:buNone/>
            </a:pPr>
            <a:r>
              <a:rPr lang="ru-RU" dirty="0" smtClean="0">
                <a:solidFill>
                  <a:srgbClr val="124ABA"/>
                </a:solidFill>
              </a:rPr>
              <a:t>Сено хоботом берёт толстокожий </a:t>
            </a:r>
            <a:r>
              <a:rPr lang="ru-RU" b="1" dirty="0" smtClean="0">
                <a:solidFill>
                  <a:srgbClr val="124ABA"/>
                </a:solidFill>
              </a:rPr>
              <a:t>…(слон)</a:t>
            </a:r>
          </a:p>
          <a:p>
            <a:pPr lvl="0">
              <a:buNone/>
            </a:pPr>
            <a:endParaRPr lang="ru-RU" dirty="0" smtClean="0">
              <a:solidFill>
                <a:srgbClr val="124ABA"/>
              </a:solidFill>
            </a:endParaRPr>
          </a:p>
          <a:p>
            <a:pPr lvl="0">
              <a:buNone/>
            </a:pPr>
            <a:r>
              <a:rPr lang="ru-RU" dirty="0" smtClean="0">
                <a:solidFill>
                  <a:srgbClr val="124ABA"/>
                </a:solidFill>
              </a:rPr>
              <a:t>Кто любит по веткам носиться? Конечно, рыжая </a:t>
            </a:r>
            <a:r>
              <a:rPr lang="ru-RU" b="1" dirty="0" smtClean="0">
                <a:solidFill>
                  <a:srgbClr val="124ABA"/>
                </a:solidFill>
              </a:rPr>
              <a:t>…(белка)</a:t>
            </a:r>
          </a:p>
          <a:p>
            <a:pPr lvl="0">
              <a:buNone/>
            </a:pPr>
            <a:endParaRPr lang="ru-RU" dirty="0" smtClean="0">
              <a:solidFill>
                <a:srgbClr val="124ABA"/>
              </a:solidFill>
            </a:endParaRPr>
          </a:p>
          <a:p>
            <a:pPr lvl="0">
              <a:buNone/>
            </a:pPr>
            <a:r>
              <a:rPr lang="ru-RU" dirty="0" smtClean="0">
                <a:solidFill>
                  <a:srgbClr val="124ABA"/>
                </a:solidFill>
              </a:rPr>
              <a:t>В чаще голову задрав, воет с голоду </a:t>
            </a:r>
            <a:r>
              <a:rPr lang="ru-RU" b="1" dirty="0" smtClean="0">
                <a:solidFill>
                  <a:srgbClr val="124ABA"/>
                </a:solidFill>
              </a:rPr>
              <a:t>…(волк)</a:t>
            </a:r>
          </a:p>
          <a:p>
            <a:pPr lvl="0">
              <a:buNone/>
            </a:pPr>
            <a:endParaRPr lang="ru-RU" dirty="0" smtClean="0">
              <a:solidFill>
                <a:srgbClr val="124ABA"/>
              </a:solidFill>
            </a:endParaRPr>
          </a:p>
          <a:p>
            <a:pPr lvl="0">
              <a:buNone/>
            </a:pPr>
            <a:r>
              <a:rPr lang="ru-RU" dirty="0" smtClean="0">
                <a:solidFill>
                  <a:srgbClr val="124ABA"/>
                </a:solidFill>
              </a:rPr>
              <a:t>Кто в малине знает толк? Косолапый, бурый </a:t>
            </a:r>
            <a:r>
              <a:rPr lang="ru-RU" b="1" dirty="0" smtClean="0">
                <a:solidFill>
                  <a:srgbClr val="124ABA"/>
                </a:solidFill>
              </a:rPr>
              <a:t>…(медведь)</a:t>
            </a:r>
          </a:p>
          <a:p>
            <a:pPr lvl="0">
              <a:buNone/>
            </a:pPr>
            <a:endParaRPr lang="ru-RU" dirty="0" smtClean="0">
              <a:solidFill>
                <a:srgbClr val="124ABA"/>
              </a:solidFill>
            </a:endParaRPr>
          </a:p>
          <a:p>
            <a:pPr lvl="0">
              <a:buNone/>
            </a:pPr>
            <a:r>
              <a:rPr lang="ru-RU" dirty="0" smtClean="0">
                <a:solidFill>
                  <a:srgbClr val="124ABA"/>
                </a:solidFill>
              </a:rPr>
              <a:t>На заборе поутру любит кукарекать </a:t>
            </a:r>
            <a:r>
              <a:rPr lang="ru-RU" b="1" dirty="0" smtClean="0">
                <a:solidFill>
                  <a:srgbClr val="124ABA"/>
                </a:solidFill>
              </a:rPr>
              <a:t>…(петух)</a:t>
            </a:r>
            <a:endParaRPr lang="ru-RU" dirty="0" smtClean="0">
              <a:solidFill>
                <a:srgbClr val="124ABA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post-21872-116016316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124AB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124ABA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rgbClr val="124AB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71480"/>
            <a:ext cx="4038600" cy="5783445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sz="2800" dirty="0" smtClean="0">
                <a:solidFill>
                  <a:srgbClr val="124ABA"/>
                </a:solidFill>
                <a:latin typeface="Times New Roman" pitchFamily="18" charset="0"/>
                <a:cs typeface="Times New Roman" pitchFamily="18" charset="0"/>
              </a:rPr>
              <a:t>Вот и пройдены первые испытания. Теперь вас смело можно назвать первоклассниками и наступает важный момент вручения первых школьных документов: свидетельство первоклассника и диплом первоклассника.</a:t>
            </a:r>
            <a:br>
              <a:rPr lang="ru-RU" sz="2800" dirty="0" smtClean="0">
                <a:solidFill>
                  <a:srgbClr val="124AB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124ABA"/>
                </a:solidFill>
                <a:latin typeface="Times New Roman" pitchFamily="18" charset="0"/>
                <a:cs typeface="Times New Roman" pitchFamily="18" charset="0"/>
              </a:rPr>
              <a:t>Вручение документов.</a:t>
            </a:r>
            <a:r>
              <a:rPr lang="ru-RU" sz="2800" dirty="0" smtClean="0">
                <a:solidFill>
                  <a:srgbClr val="124AB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124AB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124ABA"/>
                </a:solidFill>
                <a:latin typeface="Times New Roman" pitchFamily="18" charset="0"/>
                <a:cs typeface="Times New Roman" pitchFamily="18" charset="0"/>
              </a:rPr>
              <a:t>С сегодняшнего дня вы - первоклассники! Я поздравляю вас! Прошу дать клятву первоклассника. Повторяйте хором: "Клянусь!"</a:t>
            </a:r>
            <a:endParaRPr lang="ru-RU" b="1" dirty="0" smtClean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5000628" y="428604"/>
            <a:ext cx="3686172" cy="5926321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endParaRPr lang="ru-RU" sz="2800" b="1" dirty="0" smtClean="0">
              <a:solidFill>
                <a:srgbClr val="124ABA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124ABA"/>
                </a:solidFill>
                <a:latin typeface="Times New Roman" pitchFamily="18" charset="0"/>
                <a:cs typeface="Times New Roman" pitchFamily="18" charset="0"/>
              </a:rPr>
              <a:t>      Клятва первоклассника</a:t>
            </a:r>
            <a:endParaRPr lang="ru-RU" sz="2800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Клянусь перед всеми здоровым быть,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В Сосново- </a:t>
            </a:r>
            <a:r>
              <a:rPr lang="ru-RU" sz="2800" i="1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Озёрскую</a:t>
            </a:r>
            <a:r>
              <a:rPr lang="ru-RU" sz="2800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школу исправно ходить!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Клянусь!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Клянусь читать и писать я прилично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И в ранце носить "хорошо" и "отлично".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Клянусь!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Клянусь в том, что буду я очень стараться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 друзьями моими впредь больше не драться!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Клянусь!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Клянусь я ребёнком воспитанным быть,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Не бегать по школе, а шагом ходить.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Клянусь!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А если нарушу я клятву свою,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Тогда я молочный свой зуб отдаю,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Тогда обещаю мыть вечно посуду,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И на компьютере играть я не буду!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Клянусь!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Ребёнком всегда идеальным я буду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И клятвы моей никогда не забуду!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Клянусь!</a:t>
            </a:r>
          </a:p>
          <a:p>
            <a:endParaRPr lang="ru-RU" dirty="0" smtClean="0">
              <a:solidFill>
                <a:srgbClr val="FF0066"/>
              </a:solidFill>
            </a:endParaRPr>
          </a:p>
          <a:p>
            <a:endParaRPr lang="ru-RU" dirty="0"/>
          </a:p>
        </p:txBody>
      </p:sp>
      <p:pic>
        <p:nvPicPr>
          <p:cNvPr id="10" name="Рисунок 9" descr="magistri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2500306"/>
            <a:ext cx="4600064" cy="39957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hild-Car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86182" y="2143116"/>
            <a:ext cx="5172644" cy="2747967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472518" cy="568168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i="1" dirty="0" smtClean="0">
                <a:solidFill>
                  <a:srgbClr val="124ABA"/>
                </a:solidFill>
              </a:rPr>
              <a:t>Трудно детей своих воспитать,</a:t>
            </a:r>
            <a:endParaRPr lang="ru-RU" dirty="0" smtClean="0">
              <a:solidFill>
                <a:srgbClr val="124ABA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124ABA"/>
                </a:solidFill>
              </a:rPr>
              <a:t>Многое нужно для этого знать.</a:t>
            </a:r>
            <a:endParaRPr lang="ru-RU" dirty="0" smtClean="0">
              <a:solidFill>
                <a:srgbClr val="124ABA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124ABA"/>
                </a:solidFill>
              </a:rPr>
              <a:t>Родителям я хочу пожелать:</a:t>
            </a:r>
            <a:endParaRPr lang="ru-RU" dirty="0" smtClean="0">
              <a:solidFill>
                <a:srgbClr val="124ABA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124ABA"/>
                </a:solidFill>
              </a:rPr>
              <a:t>Детям всегда во всём помогать,</a:t>
            </a:r>
            <a:endParaRPr lang="ru-RU" dirty="0" smtClean="0">
              <a:solidFill>
                <a:srgbClr val="124ABA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124ABA"/>
                </a:solidFill>
              </a:rPr>
              <a:t>В школу с утра ребёнка собрать,</a:t>
            </a:r>
            <a:endParaRPr lang="ru-RU" dirty="0" smtClean="0">
              <a:solidFill>
                <a:srgbClr val="124ABA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124ABA"/>
                </a:solidFill>
              </a:rPr>
              <a:t>Напутствия вовремя добрые дать,</a:t>
            </a:r>
            <a:endParaRPr lang="ru-RU" dirty="0" smtClean="0">
              <a:solidFill>
                <a:srgbClr val="124ABA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124ABA"/>
                </a:solidFill>
              </a:rPr>
              <a:t>Умную книжку успеть прочитать,</a:t>
            </a:r>
            <a:endParaRPr lang="ru-RU" dirty="0" smtClean="0">
              <a:solidFill>
                <a:srgbClr val="124ABA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124ABA"/>
                </a:solidFill>
              </a:rPr>
              <a:t>А в выходной не забыть погулять,</a:t>
            </a:r>
            <a:endParaRPr lang="ru-RU" dirty="0" smtClean="0">
              <a:solidFill>
                <a:srgbClr val="124ABA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124ABA"/>
                </a:solidFill>
              </a:rPr>
              <a:t>Чтобы болезней всех избежать,</a:t>
            </a:r>
            <a:endParaRPr lang="ru-RU" dirty="0" smtClean="0">
              <a:solidFill>
                <a:srgbClr val="124ABA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124ABA"/>
                </a:solidFill>
              </a:rPr>
              <a:t>Надо ещё детей закалять,</a:t>
            </a:r>
            <a:endParaRPr lang="ru-RU" dirty="0" smtClean="0">
              <a:solidFill>
                <a:srgbClr val="124ABA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124ABA"/>
                </a:solidFill>
              </a:rPr>
              <a:t>Собрания также все посещать,</a:t>
            </a:r>
            <a:endParaRPr lang="ru-RU" dirty="0" smtClean="0">
              <a:solidFill>
                <a:srgbClr val="124ABA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124ABA"/>
                </a:solidFill>
              </a:rPr>
              <a:t>Школе по мере сил помогать.</a:t>
            </a:r>
            <a:endParaRPr lang="ru-RU" dirty="0" smtClean="0">
              <a:solidFill>
                <a:srgbClr val="124ABA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124ABA"/>
                </a:solidFill>
              </a:rPr>
              <a:t>А главное - без сомненья -</a:t>
            </a:r>
            <a:endParaRPr lang="ru-RU" dirty="0" smtClean="0">
              <a:solidFill>
                <a:srgbClr val="124ABA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124ABA"/>
                </a:solidFill>
              </a:rPr>
              <a:t>Желаю я вам терпенья!</a:t>
            </a:r>
            <a:endParaRPr lang="ru-RU" dirty="0" smtClean="0">
              <a:solidFill>
                <a:srgbClr val="124ABA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post-21872-1160163168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986318" cy="6858000"/>
          </a:xfrm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28662" y="500042"/>
            <a:ext cx="3567138" cy="5854883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1"/>
                </a:solidFill>
              </a:rPr>
              <a:t>Клятва:</a:t>
            </a:r>
          </a:p>
          <a:p>
            <a:endParaRPr lang="ru-RU" i="1" u="sng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i="1" u="sng" dirty="0" smtClean="0">
                <a:solidFill>
                  <a:srgbClr val="FF0066"/>
                </a:solidFill>
              </a:rPr>
              <a:t>Клянусь (будь я мать или будь я отец)</a:t>
            </a:r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i="1" u="sng" dirty="0" smtClean="0">
                <a:solidFill>
                  <a:srgbClr val="FF0066"/>
                </a:solidFill>
              </a:rPr>
              <a:t>Ребёнку всегда говорить "Молодец"!</a:t>
            </a:r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b="1" i="1" u="sng" dirty="0" smtClean="0">
                <a:solidFill>
                  <a:srgbClr val="FF0066"/>
                </a:solidFill>
              </a:rPr>
              <a:t>Клянусь!</a:t>
            </a:r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i="1" u="sng" dirty="0" smtClean="0">
                <a:solidFill>
                  <a:srgbClr val="FF0066"/>
                </a:solidFill>
              </a:rPr>
              <a:t>Клянусь выходить в надлежащие сроки,</a:t>
            </a:r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i="1" u="sng" dirty="0" smtClean="0">
                <a:solidFill>
                  <a:srgbClr val="FF0066"/>
                </a:solidFill>
              </a:rPr>
              <a:t>Клянусь не опаздывать я на уроки.</a:t>
            </a:r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b="1" i="1" u="sng" dirty="0" smtClean="0">
                <a:solidFill>
                  <a:srgbClr val="FF0066"/>
                </a:solidFill>
              </a:rPr>
              <a:t>Клянусь!</a:t>
            </a:r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i="1" u="sng" dirty="0" smtClean="0">
                <a:solidFill>
                  <a:srgbClr val="FF0066"/>
                </a:solidFill>
              </a:rPr>
              <a:t>Клянусь я в учёбе ребёнка не "строить",</a:t>
            </a:r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i="1" u="sng" dirty="0" smtClean="0">
                <a:solidFill>
                  <a:srgbClr val="FF0066"/>
                </a:solidFill>
              </a:rPr>
              <a:t>Клянусь вместе с ним иностранный освоить.</a:t>
            </a:r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b="1" i="1" u="sng" dirty="0" smtClean="0">
                <a:solidFill>
                  <a:srgbClr val="FF0066"/>
                </a:solidFill>
              </a:rPr>
              <a:t>Клянусь!</a:t>
            </a:r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i="1" u="sng" dirty="0" smtClean="0">
                <a:solidFill>
                  <a:srgbClr val="FF0066"/>
                </a:solidFill>
              </a:rPr>
              <a:t>За двойки клянусь я его не ругать</a:t>
            </a:r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i="1" u="sng" dirty="0" smtClean="0">
                <a:solidFill>
                  <a:srgbClr val="FF0066"/>
                </a:solidFill>
              </a:rPr>
              <a:t>И делать уроки ему помогать.</a:t>
            </a:r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b="1" i="1" u="sng" dirty="0" smtClean="0">
                <a:solidFill>
                  <a:srgbClr val="FF0066"/>
                </a:solidFill>
              </a:rPr>
              <a:t>Клянусь!</a:t>
            </a:r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i="1" u="sng" dirty="0" smtClean="0">
                <a:solidFill>
                  <a:srgbClr val="FF0066"/>
                </a:solidFill>
              </a:rPr>
              <a:t>А если нарушу я клятву мою,</a:t>
            </a:r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i="1" u="sng" dirty="0" smtClean="0">
                <a:solidFill>
                  <a:srgbClr val="FF0066"/>
                </a:solidFill>
              </a:rPr>
              <a:t>Тогда я последний свой зуб отдаю,</a:t>
            </a:r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i="1" u="sng" dirty="0" smtClean="0">
                <a:solidFill>
                  <a:srgbClr val="FF0066"/>
                </a:solidFill>
              </a:rPr>
              <a:t>Тогда моего обещаю ребёнка</a:t>
            </a:r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i="1" u="sng" dirty="0" smtClean="0">
                <a:solidFill>
                  <a:srgbClr val="FF0066"/>
                </a:solidFill>
              </a:rPr>
              <a:t>Кормить ежедневно варёной сгущёнкой!</a:t>
            </a:r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b="1" i="1" u="sng" dirty="0" smtClean="0">
                <a:solidFill>
                  <a:srgbClr val="FF0066"/>
                </a:solidFill>
              </a:rPr>
              <a:t>Клянусь!</a:t>
            </a:r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i="1" u="sng" dirty="0" smtClean="0">
                <a:solidFill>
                  <a:srgbClr val="FF0066"/>
                </a:solidFill>
              </a:rPr>
              <a:t>Тогда идеальным родителем буду</a:t>
            </a:r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i="1" u="sng" dirty="0" smtClean="0">
                <a:solidFill>
                  <a:srgbClr val="FF0066"/>
                </a:solidFill>
              </a:rPr>
              <a:t>И клятвы моей никогда не забуду!</a:t>
            </a:r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b="1" i="1" u="sng" dirty="0" smtClean="0">
                <a:solidFill>
                  <a:srgbClr val="FF0066"/>
                </a:solidFill>
              </a:rPr>
              <a:t>Клянусь!</a:t>
            </a:r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 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57818" y="857232"/>
            <a:ext cx="335755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dirty="0" smtClean="0">
                <a:solidFill>
                  <a:srgbClr val="04617B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Уважаемые родители! Настала и ваша очередь дать клятву родителей первоклассников!</a:t>
            </a:r>
            <a:br>
              <a:rPr lang="ru-RU" dirty="0" smtClean="0">
                <a:solidFill>
                  <a:srgbClr val="04617B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b="1" dirty="0" smtClean="0">
                <a:solidFill>
                  <a:srgbClr val="04617B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Клятва родителей первоклассников</a:t>
            </a:r>
            <a:r>
              <a:rPr lang="ru-RU" dirty="0" smtClean="0">
                <a:solidFill>
                  <a:srgbClr val="04617B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4617B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dirty="0">
              <a:solidFill>
                <a:srgbClr val="04617B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9" name="Рисунок 8" descr="37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57818" y="2857496"/>
            <a:ext cx="2857500" cy="358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188754099_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00298" y="1142984"/>
            <a:ext cx="4279677" cy="5572140"/>
          </a:xfrm>
          <a:prstGeom prst="rect">
            <a:avLst/>
          </a:prstGeom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Здравствуй, 1 класс!</a:t>
            </a:r>
            <a:br>
              <a:rPr lang="ru-RU" sz="5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_sen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357950" y="2500306"/>
            <a:ext cx="3810000" cy="3686175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7472386" cy="519749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165BE4"/>
                </a:solidFill>
                <a:latin typeface="Times New Roman" pitchFamily="18" charset="0"/>
                <a:cs typeface="Times New Roman" pitchFamily="18" charset="0"/>
              </a:rPr>
              <a:t>Здравствуйте, взрослые!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165BE4"/>
                </a:solidFill>
                <a:latin typeface="Times New Roman" pitchFamily="18" charset="0"/>
                <a:cs typeface="Times New Roman" pitchFamily="18" charset="0"/>
              </a:rPr>
              <a:t>Здравствуйте, дети!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165BE4"/>
                </a:solidFill>
                <a:latin typeface="Times New Roman" pitchFamily="18" charset="0"/>
                <a:cs typeface="Times New Roman" pitchFamily="18" charset="0"/>
              </a:rPr>
              <a:t>День необычный сегодня на свете -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165BE4"/>
                </a:solidFill>
                <a:latin typeface="Times New Roman" pitchFamily="18" charset="0"/>
                <a:cs typeface="Times New Roman" pitchFamily="18" charset="0"/>
              </a:rPr>
              <a:t>Музыка всюду, улыбки и смех -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165BE4"/>
                </a:solidFill>
                <a:latin typeface="Times New Roman" pitchFamily="18" charset="0"/>
                <a:cs typeface="Times New Roman" pitchFamily="18" charset="0"/>
              </a:rPr>
              <a:t>Школа открыла двери для всех.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165BE4"/>
                </a:solidFill>
                <a:latin typeface="Times New Roman" pitchFamily="18" charset="0"/>
                <a:cs typeface="Times New Roman" pitchFamily="18" charset="0"/>
              </a:rPr>
              <a:t>И не грустите, девчонки, мальчишки,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165BE4"/>
                </a:solidFill>
                <a:latin typeface="Times New Roman" pitchFamily="18" charset="0"/>
                <a:cs typeface="Times New Roman" pitchFamily="18" charset="0"/>
              </a:rPr>
              <a:t>По играм, затеям и сказочным книжкам,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165BE4"/>
                </a:solidFill>
                <a:latin typeface="Times New Roman" pitchFamily="18" charset="0"/>
                <a:cs typeface="Times New Roman" pitchFamily="18" charset="0"/>
              </a:rPr>
              <a:t>Со школьной жизни всё начинается,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165BE4"/>
                </a:solidFill>
                <a:latin typeface="Times New Roman" pitchFamily="18" charset="0"/>
                <a:cs typeface="Times New Roman" pitchFamily="18" charset="0"/>
              </a:rPr>
              <a:t>В страну Знаний мы отправляемся</a:t>
            </a:r>
            <a:r>
              <a:rPr lang="ru-RU" b="1" dirty="0" smtClean="0">
                <a:solidFill>
                  <a:srgbClr val="165BE4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190" y="2571744"/>
            <a:ext cx="4067175" cy="2790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124ABA"/>
                </a:solidFill>
              </a:rPr>
              <a:t>         Дорогие ребята! Сегодня у вас торжественный и важный день: вы пришли учиться в школу. Ещё вчера вас называли детьми, малышами, а с сегодняшнего дня о вас будут говорить </a:t>
            </a:r>
            <a:r>
              <a:rPr lang="ru-RU" sz="2800" b="1" dirty="0" smtClean="0">
                <a:solidFill>
                  <a:srgbClr val="FF0000"/>
                </a:solidFill>
              </a:rPr>
              <a:t>"Это ученики, ученицы, школьники и школьницы".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124ABA"/>
                </a:solidFill>
              </a:rPr>
              <a:t>        Школа станет для вас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124ABA"/>
                </a:solidFill>
              </a:rPr>
              <a:t>вторым домом, вы найдёте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124ABA"/>
                </a:solidFill>
              </a:rPr>
              <a:t> много новых друзей.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124ABA"/>
                </a:solidFill>
              </a:rPr>
              <a:t>В этой комнате, которая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124ABA"/>
                </a:solidFill>
              </a:rPr>
              <a:t> называется классом,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124ABA"/>
                </a:solidFill>
              </a:rPr>
              <a:t>вы каждый день будете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124ABA"/>
                </a:solidFill>
              </a:rPr>
              <a:t>получать особенные подар</a:t>
            </a:r>
            <a:r>
              <a:rPr lang="ru-RU" sz="2800" b="1" dirty="0" smtClean="0">
                <a:solidFill>
                  <a:schemeClr val="bg1"/>
                </a:solidFill>
              </a:rPr>
              <a:t>ки.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124ABA"/>
                </a:solidFill>
              </a:rPr>
              <a:t>Но это не игрушки и не конфеты.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124ABA"/>
                </a:solidFill>
              </a:rPr>
              <a:t>Это </a:t>
            </a:r>
            <a:r>
              <a:rPr lang="ru-RU" sz="3000" b="1" i="1" dirty="0" smtClean="0">
                <a:solidFill>
                  <a:srgbClr val="FF0000"/>
                </a:solidFill>
              </a:rPr>
              <a:t>ЗНАНИЯ. 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5429256" cy="6072230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124ABA"/>
                </a:solidFill>
                <a:latin typeface="Times New Roman" pitchFamily="18" charset="0"/>
                <a:cs typeface="Times New Roman" pitchFamily="18" charset="0"/>
              </a:rPr>
              <a:t>    Да, я ваша учительница. 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124ABA"/>
                </a:solidFill>
                <a:latin typeface="Times New Roman" pitchFamily="18" charset="0"/>
                <a:cs typeface="Times New Roman" pitchFamily="18" charset="0"/>
              </a:rPr>
              <a:t>    Мы с вами уже знакомы, но для тех, кто подзабыл, я напомню, меня зовут  </a:t>
            </a:r>
            <a:r>
              <a:rPr lang="ru-RU" b="1" dirty="0" err="1" smtClean="0">
                <a:solidFill>
                  <a:srgbClr val="124ABA"/>
                </a:solidFill>
                <a:latin typeface="Times New Roman" pitchFamily="18" charset="0"/>
                <a:cs typeface="Times New Roman" pitchFamily="18" charset="0"/>
              </a:rPr>
              <a:t>Рыгзема</a:t>
            </a:r>
            <a:r>
              <a:rPr lang="ru-RU" b="1" dirty="0" smtClean="0">
                <a:solidFill>
                  <a:srgbClr val="124AB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124ABA"/>
                </a:solidFill>
                <a:latin typeface="Times New Roman" pitchFamily="18" charset="0"/>
                <a:cs typeface="Times New Roman" pitchFamily="18" charset="0"/>
              </a:rPr>
              <a:t>Цыденжаповна</a:t>
            </a:r>
            <a:r>
              <a:rPr lang="ru-RU" b="1" dirty="0" smtClean="0">
                <a:solidFill>
                  <a:srgbClr val="124ABA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124ABA"/>
                </a:solidFill>
                <a:latin typeface="Times New Roman" pitchFamily="18" charset="0"/>
                <a:cs typeface="Times New Roman" pitchFamily="18" charset="0"/>
              </a:rPr>
              <a:t>    Я передам вам, мои дорогие ученики, 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124ABA"/>
                </a:solidFill>
                <a:latin typeface="Times New Roman" pitchFamily="18" charset="0"/>
                <a:cs typeface="Times New Roman" pitchFamily="18" charset="0"/>
              </a:rPr>
              <a:t>все свои знания, чтобы вы выросли умными, добрыми, трудолюбивыми. 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124ABA"/>
                </a:solidFill>
                <a:latin typeface="Times New Roman" pitchFamily="18" charset="0"/>
                <a:cs typeface="Times New Roman" pitchFamily="18" charset="0"/>
              </a:rPr>
              <a:t>    Я поздравляю вас с первым школьным днём и желаю хорошо учиться и хорошо трудиться. 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124ABA"/>
                </a:solidFill>
                <a:latin typeface="Times New Roman" pitchFamily="18" charset="0"/>
                <a:cs typeface="Times New Roman" pitchFamily="18" charset="0"/>
              </a:rPr>
              <a:t>    Школьные годы - это самые чудесные и весёлые годы. Они так интересны.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124ABA"/>
                </a:solidFill>
                <a:latin typeface="Times New Roman" pitchFamily="18" charset="0"/>
                <a:cs typeface="Times New Roman" pitchFamily="18" charset="0"/>
              </a:rPr>
              <a:t>Что вы без конца будете удивляться! Особенно запоминается и остаётся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124ABA"/>
                </a:solidFill>
                <a:latin typeface="Times New Roman" pitchFamily="18" charset="0"/>
                <a:cs typeface="Times New Roman" pitchFamily="18" charset="0"/>
              </a:rPr>
              <a:t> надолго в памяти то, что происходит в первый раз.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jyfdnmkyvovzanepaeto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48334" y="642918"/>
            <a:ext cx="5595666" cy="5741958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7901014" cy="507209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124ABA"/>
                </a:solidFill>
              </a:rPr>
              <a:t>У каждого в жизни</a:t>
            </a:r>
            <a:endParaRPr lang="ru-RU" b="1" dirty="0" smtClean="0">
              <a:solidFill>
                <a:srgbClr val="124ABA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124ABA"/>
                </a:solidFill>
              </a:rPr>
              <a:t>Единственный раз</a:t>
            </a:r>
            <a:endParaRPr lang="ru-RU" b="1" dirty="0" smtClean="0">
              <a:solidFill>
                <a:srgbClr val="124ABA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124ABA"/>
                </a:solidFill>
              </a:rPr>
              <a:t>Бывает свой первый,</a:t>
            </a:r>
            <a:endParaRPr lang="ru-RU" b="1" dirty="0" smtClean="0">
              <a:solidFill>
                <a:srgbClr val="124ABA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124ABA"/>
                </a:solidFill>
              </a:rPr>
              <a:t>Свой памятный класс,</a:t>
            </a:r>
            <a:endParaRPr lang="ru-RU" b="1" dirty="0" smtClean="0">
              <a:solidFill>
                <a:srgbClr val="124ABA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124ABA"/>
                </a:solidFill>
              </a:rPr>
              <a:t>И первый учебник,</a:t>
            </a:r>
            <a:endParaRPr lang="ru-RU" b="1" dirty="0" smtClean="0">
              <a:solidFill>
                <a:srgbClr val="124ABA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124ABA"/>
                </a:solidFill>
              </a:rPr>
              <a:t>И первый урок,</a:t>
            </a:r>
            <a:endParaRPr lang="ru-RU" b="1" dirty="0" smtClean="0">
              <a:solidFill>
                <a:srgbClr val="124ABA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124ABA"/>
                </a:solidFill>
              </a:rPr>
              <a:t>И первый заливистый </a:t>
            </a:r>
          </a:p>
          <a:p>
            <a:pPr>
              <a:buNone/>
            </a:pPr>
            <a:r>
              <a:rPr lang="ru-RU" b="1" i="1" dirty="0" smtClean="0">
                <a:solidFill>
                  <a:srgbClr val="124ABA"/>
                </a:solidFill>
              </a:rPr>
              <a:t>школьный звонок.</a:t>
            </a:r>
            <a:endParaRPr lang="ru-RU" b="1" dirty="0" smtClean="0">
              <a:solidFill>
                <a:srgbClr val="124ABA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124ABA"/>
                </a:solidFill>
              </a:rPr>
              <a:t>Первый раз пришли вы </a:t>
            </a:r>
          </a:p>
          <a:p>
            <a:pPr>
              <a:buNone/>
            </a:pPr>
            <a:r>
              <a:rPr lang="ru-RU" b="1" i="1" dirty="0" smtClean="0">
                <a:solidFill>
                  <a:srgbClr val="124ABA"/>
                </a:solidFill>
              </a:rPr>
              <a:t>в школу,</a:t>
            </a:r>
            <a:endParaRPr lang="ru-RU" b="1" dirty="0" smtClean="0">
              <a:solidFill>
                <a:srgbClr val="124ABA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124ABA"/>
                </a:solidFill>
              </a:rPr>
              <a:t>Первый раз - в первый класс.</a:t>
            </a:r>
            <a:endParaRPr lang="ru-RU" b="1" dirty="0" smtClean="0">
              <a:solidFill>
                <a:srgbClr val="124ABA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124ABA"/>
                </a:solidFill>
              </a:rPr>
              <a:t>Всё для вас сегодня ново,</a:t>
            </a:r>
            <a:endParaRPr lang="ru-RU" b="1" dirty="0" smtClean="0">
              <a:solidFill>
                <a:srgbClr val="124ABA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124ABA"/>
                </a:solidFill>
              </a:rPr>
              <a:t>Всё волнует вас сейчас!</a:t>
            </a:r>
          </a:p>
          <a:p>
            <a:pPr>
              <a:buNone/>
            </a:pPr>
            <a:r>
              <a:rPr lang="ru-RU" b="1" i="1" dirty="0" smtClean="0">
                <a:solidFill>
                  <a:srgbClr val="124ABA"/>
                </a:solidFill>
              </a:rPr>
              <a:t>И мы даем вам наказ:</a:t>
            </a:r>
            <a:endParaRPr lang="ru-RU" b="1" dirty="0" smtClean="0">
              <a:solidFill>
                <a:srgbClr val="124ABA"/>
              </a:solidFill>
            </a:endParaRPr>
          </a:p>
          <a:p>
            <a:endParaRPr lang="ru-RU" dirty="0"/>
          </a:p>
        </p:txBody>
      </p:sp>
      <p:pic>
        <p:nvPicPr>
          <p:cNvPr id="5" name="Рисунок 4" descr="509240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28992" y="5643578"/>
            <a:ext cx="1428760" cy="12144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1559477_11111111111111111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928926" y="2357430"/>
            <a:ext cx="2395667" cy="336234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Тогда я буду зачитывать для вас наказ. Когда я буду вас спрашивать "Вы готовы?" дружно отвечайте "Готов" попробуем.</a:t>
            </a:r>
            <a:endParaRPr lang="ru-RU" sz="20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714488"/>
            <a:ext cx="4181444" cy="485778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Вот пришёл желанный час,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Ты зачислен в первый класс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Ты дружок послушай нас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даём тебе наказ!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 готовы?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Утром рано просыпайся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Хорошенько умывайся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Чтобы в школе не зевать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Носом парту не клевать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 готовы?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Приучай себя к порядку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играй с вещами в прятки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Каждой книжкой дорожи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чистоте портфель держи!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 готовы?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429256" y="1714488"/>
            <a:ext cx="3895724" cy="500066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Одевайся аккуратно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Чтоб смотреть было приятно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уроках не хихикай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Стул туда - сюда не двигай!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 готовы?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дразнись, не зазнавайся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школе всем помочь старайся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Зря не хмурься, будь смелей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найдёшь себе друзей!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 готовы?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Всем о школе расскажи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Честью школы дорожи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Учись писать, читать, считать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Чтоб получать отметку "5"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3ec12ce6c87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54727" y="0"/>
            <a:ext cx="6234545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35480"/>
            <a:ext cx="8472518" cy="43891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стране Знаний могут путешествовать только школьники. А кто такие школьники?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(Дети, которые учатся в школе)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по-другому их можно назвать?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(Ученики)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Верно, ученики учатся на уроках. Но прежде, чем отправиться на урок, нужно собрать портфель. Каждый ли из вас знает, что нужно взять в школу, а какие вещи лучше оставить дома?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Сейчас проверим!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44" y="1000108"/>
            <a:ext cx="5648325" cy="47625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501122" cy="5929354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"Собери портфель"</a:t>
            </a:r>
            <a:endParaRPr lang="ru-RU" sz="45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800" dirty="0" smtClean="0">
                <a:solidFill>
                  <a:srgbClr val="124ABA"/>
                </a:solidFill>
                <a:latin typeface="Times New Roman" pitchFamily="18" charset="0"/>
                <a:cs typeface="Times New Roman" pitchFamily="18" charset="0"/>
              </a:rPr>
              <a:t>Итак, дети, если я назову предмет, который нужно взять в школу, вы хлопаете в ладоши. Если этот предмет не нужен в школе, вы топаете ногами.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</a:t>
            </a: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</a:t>
            </a:r>
            <a:r>
              <a:rPr lang="ru-RU" sz="36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Учебники и книжки,          </a:t>
            </a:r>
          </a:p>
          <a:p>
            <a:pPr algn="ctr">
              <a:buNone/>
            </a:pPr>
            <a:r>
              <a:rPr lang="ru-RU" sz="36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Игрушечная мышка, </a:t>
            </a:r>
            <a:endParaRPr lang="ru-RU" sz="3600" b="1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Паровозик заводной,</a:t>
            </a:r>
            <a:endParaRPr lang="ru-RU" sz="3600" b="1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Пластилин цветной,</a:t>
            </a:r>
            <a:endParaRPr lang="ru-RU" sz="3600" b="1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Кисточки и краски,</a:t>
            </a:r>
            <a:endParaRPr lang="ru-RU" sz="3600" b="1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Новогодние маски,</a:t>
            </a:r>
            <a:endParaRPr lang="ru-RU" sz="3600" b="1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Ластик и закладки,</a:t>
            </a:r>
            <a:endParaRPr lang="ru-RU" sz="3600" b="1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</a:t>
            </a:r>
            <a:r>
              <a:rPr lang="ru-RU" sz="3600" b="1" i="1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Степлер</a:t>
            </a:r>
            <a:r>
              <a:rPr lang="ru-RU" sz="36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и тетрадки,</a:t>
            </a:r>
            <a:endParaRPr lang="ru-RU" sz="3600" b="1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Расписание, дневник.</a:t>
            </a:r>
            <a:endParaRPr lang="ru-RU" sz="3600" b="1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Собран в школу ученик!</a:t>
            </a:r>
            <a:endParaRPr lang="ru-RU" sz="3600" b="1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800" dirty="0" smtClean="0">
                <a:solidFill>
                  <a:srgbClr val="124ABA"/>
                </a:solidFill>
                <a:latin typeface="Times New Roman" pitchFamily="18" charset="0"/>
                <a:cs typeface="Times New Roman" pitchFamily="18" charset="0"/>
              </a:rPr>
              <a:t>Молодцы! Но чтобы быть настоящим третьеклассником, нужно не только уметь собрать портфель и не опоздать в школу, но и справляться с разными заданиями. Я предлагаю проверить, готовы ли вы быть третьеклассниками. В нашем классном портфеле для вас приготовлены задания. Сумеете с ними справиться? Посмотрим.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quirrel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072330" y="4857760"/>
            <a:ext cx="1774557" cy="1671633"/>
          </a:xfrm>
          <a:prstGeom prst="rect">
            <a:avLst/>
          </a:prstGeom>
        </p:spPr>
      </p:pic>
      <p:pic>
        <p:nvPicPr>
          <p:cNvPr id="5" name="Рисунок 4" descr="squirrel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215206" y="285728"/>
            <a:ext cx="1774557" cy="1671633"/>
          </a:xfrm>
          <a:prstGeom prst="rect">
            <a:avLst/>
          </a:prstGeom>
        </p:spPr>
      </p:pic>
      <p:pic>
        <p:nvPicPr>
          <p:cNvPr id="4" name="Рисунок 3" descr="squirrel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1857364"/>
            <a:ext cx="4550191" cy="428628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4614866" cy="257176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1"/>
                </a:solidFill>
              </a:rPr>
              <a:t>А сейчас к нам на урок </a:t>
            </a:r>
            <a:br>
              <a:rPr lang="ru-RU" sz="2400" dirty="0" smtClean="0">
                <a:solidFill>
                  <a:schemeClr val="accent1"/>
                </a:solidFill>
              </a:rPr>
            </a:br>
            <a:r>
              <a:rPr lang="ru-RU" sz="2400" dirty="0" smtClean="0">
                <a:solidFill>
                  <a:schemeClr val="accent1"/>
                </a:solidFill>
              </a:rPr>
              <a:t>пожаловали белочки. </a:t>
            </a:r>
            <a:br>
              <a:rPr lang="ru-RU" sz="2400" dirty="0" smtClean="0">
                <a:solidFill>
                  <a:schemeClr val="accent1"/>
                </a:solidFill>
              </a:rPr>
            </a:br>
            <a:r>
              <a:rPr lang="ru-RU" sz="2400" dirty="0" smtClean="0">
                <a:solidFill>
                  <a:schemeClr val="accent1"/>
                </a:solidFill>
              </a:rPr>
              <a:t>От белочек для вас математические задачки.</a:t>
            </a:r>
            <a:br>
              <a:rPr lang="ru-RU" sz="2400" dirty="0" smtClean="0">
                <a:solidFill>
                  <a:schemeClr val="accent1"/>
                </a:solidFill>
              </a:rPr>
            </a:br>
            <a:endParaRPr lang="ru-RU" sz="2400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357166"/>
            <a:ext cx="4357718" cy="6215106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endParaRPr lang="ru-RU" sz="3200" i="1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sz="3200" i="1" dirty="0" smtClean="0">
                <a:solidFill>
                  <a:srgbClr val="FF0066"/>
                </a:solidFill>
              </a:rPr>
              <a:t>Мы желаем без помехи </a:t>
            </a:r>
          </a:p>
          <a:p>
            <a:pPr>
              <a:buNone/>
            </a:pPr>
            <a:r>
              <a:rPr lang="ru-RU" sz="3200" i="1" dirty="0" smtClean="0">
                <a:solidFill>
                  <a:srgbClr val="FF0066"/>
                </a:solidFill>
              </a:rPr>
              <a:t>грызть вам целый год орехи,</a:t>
            </a:r>
            <a:endParaRPr lang="ru-RU" sz="3200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sz="3200" i="1" dirty="0" smtClean="0">
                <a:solidFill>
                  <a:srgbClr val="FF0066"/>
                </a:solidFill>
              </a:rPr>
              <a:t>Весело играть в горелки.</a:t>
            </a:r>
            <a:endParaRPr lang="ru-RU" sz="3200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sz="3200" i="1" dirty="0" smtClean="0">
                <a:solidFill>
                  <a:srgbClr val="FF0066"/>
                </a:solidFill>
              </a:rPr>
              <a:t>С Днём вас Знаний!</a:t>
            </a:r>
            <a:endParaRPr lang="ru-RU" sz="3200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sz="3200" i="1" dirty="0" smtClean="0">
                <a:solidFill>
                  <a:srgbClr val="FF0066"/>
                </a:solidFill>
              </a:rPr>
              <a:t>Лесные белки.</a:t>
            </a:r>
          </a:p>
          <a:p>
            <a:pPr algn="just">
              <a:buNone/>
            </a:pP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124ABA"/>
                </a:solidFill>
              </a:rPr>
              <a:t>1.</a:t>
            </a:r>
            <a:r>
              <a:rPr lang="ru-RU" dirty="0" smtClean="0">
                <a:solidFill>
                  <a:srgbClr val="124ABA"/>
                </a:solidFill>
              </a:rPr>
              <a:t> У пенёчков 5 грибочков</a:t>
            </a:r>
          </a:p>
          <a:p>
            <a:pPr algn="just">
              <a:buNone/>
            </a:pPr>
            <a:r>
              <a:rPr lang="ru-RU" dirty="0" smtClean="0">
                <a:solidFill>
                  <a:srgbClr val="124ABA"/>
                </a:solidFill>
              </a:rPr>
              <a:t>И под ёлкой - 3. Сколько будет всех грибочков?</a:t>
            </a:r>
          </a:p>
          <a:p>
            <a:pPr algn="just">
              <a:buNone/>
            </a:pPr>
            <a:r>
              <a:rPr lang="ru-RU" dirty="0" smtClean="0">
                <a:solidFill>
                  <a:srgbClr val="124ABA"/>
                </a:solidFill>
              </a:rPr>
              <a:t>Ну-ка, посмотри! (8)</a:t>
            </a:r>
          </a:p>
          <a:p>
            <a:pPr algn="just">
              <a:buNone/>
            </a:pPr>
            <a:endParaRPr lang="ru-RU" dirty="0" smtClean="0">
              <a:solidFill>
                <a:srgbClr val="124ABA"/>
              </a:solidFill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124ABA"/>
                </a:solidFill>
              </a:rPr>
              <a:t>2.</a:t>
            </a:r>
            <a:r>
              <a:rPr lang="ru-RU" dirty="0" smtClean="0">
                <a:solidFill>
                  <a:srgbClr val="124ABA"/>
                </a:solidFill>
              </a:rPr>
              <a:t> На поляне, у пенька,</a:t>
            </a:r>
          </a:p>
          <a:p>
            <a:pPr algn="just">
              <a:buNone/>
            </a:pPr>
            <a:r>
              <a:rPr lang="ru-RU" dirty="0" smtClean="0">
                <a:solidFill>
                  <a:srgbClr val="124ABA"/>
                </a:solidFill>
              </a:rPr>
              <a:t>Ёж увидел два грибка,</a:t>
            </a:r>
          </a:p>
          <a:p>
            <a:pPr algn="just">
              <a:buNone/>
            </a:pPr>
            <a:r>
              <a:rPr lang="ru-RU" dirty="0" smtClean="0">
                <a:solidFill>
                  <a:srgbClr val="124ABA"/>
                </a:solidFill>
              </a:rPr>
              <a:t>А подальше, у осин,</a:t>
            </a:r>
          </a:p>
          <a:p>
            <a:pPr algn="just">
              <a:buNone/>
            </a:pPr>
            <a:r>
              <a:rPr lang="ru-RU" dirty="0" smtClean="0">
                <a:solidFill>
                  <a:srgbClr val="124ABA"/>
                </a:solidFill>
              </a:rPr>
              <a:t>Он нашёл ещё один.</a:t>
            </a:r>
          </a:p>
          <a:p>
            <a:pPr algn="just">
              <a:buNone/>
            </a:pPr>
            <a:r>
              <a:rPr lang="ru-RU" dirty="0" smtClean="0">
                <a:solidFill>
                  <a:srgbClr val="124ABA"/>
                </a:solidFill>
              </a:rPr>
              <a:t>У кого ответ готов</a:t>
            </a:r>
          </a:p>
          <a:p>
            <a:pPr algn="just">
              <a:buNone/>
            </a:pPr>
            <a:r>
              <a:rPr lang="ru-RU" dirty="0" smtClean="0">
                <a:solidFill>
                  <a:srgbClr val="124ABA"/>
                </a:solidFill>
              </a:rPr>
              <a:t>Сколько ёж нашёл грибков</a:t>
            </a:r>
            <a:r>
              <a:rPr lang="ru-RU" dirty="0" smtClean="0">
                <a:solidFill>
                  <a:schemeClr val="bg1"/>
                </a:solidFill>
              </a:rPr>
              <a:t>? (3)</a:t>
            </a:r>
          </a:p>
          <a:p>
            <a:pPr algn="just">
              <a:buNone/>
            </a:pPr>
            <a:endParaRPr lang="ru-RU" dirty="0" smtClean="0">
              <a:solidFill>
                <a:srgbClr val="124ABA"/>
              </a:solidFill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124ABA"/>
                </a:solidFill>
              </a:rPr>
              <a:t>3.</a:t>
            </a:r>
            <a:r>
              <a:rPr lang="ru-RU" dirty="0" smtClean="0">
                <a:solidFill>
                  <a:srgbClr val="124ABA"/>
                </a:solidFill>
              </a:rPr>
              <a:t> Росла одна берёза,</a:t>
            </a:r>
          </a:p>
          <a:p>
            <a:pPr algn="just">
              <a:buNone/>
            </a:pPr>
            <a:r>
              <a:rPr lang="ru-RU" dirty="0" smtClean="0">
                <a:solidFill>
                  <a:srgbClr val="124ABA"/>
                </a:solidFill>
              </a:rPr>
              <a:t>На ней 8 ветвей.</a:t>
            </a:r>
          </a:p>
          <a:p>
            <a:pPr algn="just">
              <a:buNone/>
            </a:pPr>
            <a:r>
              <a:rPr lang="ru-RU" dirty="0" smtClean="0">
                <a:solidFill>
                  <a:srgbClr val="124ABA"/>
                </a:solidFill>
              </a:rPr>
              <a:t>На каждой по апельсину.</a:t>
            </a:r>
          </a:p>
          <a:p>
            <a:pPr algn="just">
              <a:buNone/>
            </a:pPr>
            <a:r>
              <a:rPr lang="ru-RU" dirty="0" smtClean="0">
                <a:solidFill>
                  <a:srgbClr val="124ABA"/>
                </a:solidFill>
              </a:rPr>
              <a:t>Сколько апельсинов было </a:t>
            </a:r>
            <a:r>
              <a:rPr lang="ru-RU" dirty="0" smtClean="0">
                <a:solidFill>
                  <a:schemeClr val="bg1"/>
                </a:solidFill>
              </a:rPr>
              <a:t>на берёзе? (0)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169</TotalTime>
  <Words>1058</Words>
  <Application>Microsoft Office PowerPoint</Application>
  <PresentationFormat>Экран (4:3)</PresentationFormat>
  <Paragraphs>219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Здравствуй,  1 класс!</vt:lpstr>
      <vt:lpstr>Слайд 2</vt:lpstr>
      <vt:lpstr>Слайд 3</vt:lpstr>
      <vt:lpstr>Слайд 4</vt:lpstr>
      <vt:lpstr>Слайд 5</vt:lpstr>
      <vt:lpstr>Тогда я буду зачитывать для вас наказ. Когда я буду вас спрашивать "Вы готовы?" дружно отвечайте "Готов" попробуем.</vt:lpstr>
      <vt:lpstr>Слайд 7</vt:lpstr>
      <vt:lpstr>Слайд 8</vt:lpstr>
      <vt:lpstr>А сейчас к нам на урок  пожаловали белочки.  От белочек для вас математические задачки. </vt:lpstr>
      <vt:lpstr>Ребята вам пришло письмо.</vt:lpstr>
      <vt:lpstr>Вас приветствует лесной житель  - медвежонок и предлагает догадаться о каком звере пойдёт речь. </vt:lpstr>
      <vt:lpstr> </vt:lpstr>
      <vt:lpstr>Слайд 13</vt:lpstr>
      <vt:lpstr>Слайд 14</vt:lpstr>
      <vt:lpstr>Здравствуй, 1 класс!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36</cp:revision>
  <dcterms:modified xsi:type="dcterms:W3CDTF">2019-10-20T07:55:31Z</dcterms:modified>
</cp:coreProperties>
</file>