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5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7300" b="1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453661" y="345327"/>
            <a:ext cx="10170538" cy="36253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4321" y="809897"/>
            <a:ext cx="1105117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6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«</a:t>
            </a: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Им уже-13! Будем вместе с </a:t>
            </a:r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ними! </a:t>
            </a: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Особенности </a:t>
            </a:r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подросткового </a:t>
            </a: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возраста»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297" y="2045920"/>
            <a:ext cx="2743200" cy="3773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763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Прямоугольник 267"/>
          <p:cNvSpPr/>
          <p:nvPr/>
        </p:nvSpPr>
        <p:spPr>
          <a:xfrm>
            <a:off x="90312" y="112888"/>
            <a:ext cx="8613422" cy="3804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omic Sans MS" panose="030F0702030302020204" pitchFamily="66" charset="0"/>
              </a:rPr>
              <a:t>К тринадцати годам накапливается немало проблем переходного возраста: </a:t>
            </a:r>
          </a:p>
          <a:p>
            <a:r>
              <a:rPr lang="ru-RU" sz="2400" dirty="0">
                <a:latin typeface="Comic Sans MS" panose="030F0702030302020204" pitchFamily="66" charset="0"/>
              </a:rPr>
              <a:t>А) сомнения в собственной значимости для друзей, родителей; </a:t>
            </a:r>
          </a:p>
          <a:p>
            <a:r>
              <a:rPr lang="ru-RU" sz="2400" dirty="0">
                <a:latin typeface="Comic Sans MS" panose="030F0702030302020204" pitchFamily="66" charset="0"/>
              </a:rPr>
              <a:t>Б) дети больше сосредоточены на себе и порой глухи к нашим наставлениям и словам;</a:t>
            </a:r>
          </a:p>
          <a:p>
            <a:r>
              <a:rPr lang="ru-RU" sz="2400" dirty="0">
                <a:latin typeface="Comic Sans MS" panose="030F0702030302020204" pitchFamily="66" charset="0"/>
              </a:rPr>
              <a:t>В) тесная эмоциональная зависимость от родителей вступает в противоречия с жаждой признания среди сверстников, что тоже становится причиной невротических реакций.</a:t>
            </a:r>
          </a:p>
        </p:txBody>
      </p:sp>
      <p:pic>
        <p:nvPicPr>
          <p:cNvPr id="269" name="Рисунок 2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4090" y="112889"/>
            <a:ext cx="3281350" cy="5373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069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2069" y="235131"/>
            <a:ext cx="9078685" cy="341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00754" y="2842864"/>
            <a:ext cx="2408250" cy="2812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2069" y="235131"/>
            <a:ext cx="89219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omic Sans MS" panose="030F0702030302020204" pitchFamily="66" charset="0"/>
              </a:rPr>
              <a:t>Что же нужно делать взрослым, чтобы избежать конфликтов в общении с подростком?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151467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1600" dirty="0" smtClean="0">
                <a:latin typeface="Comic Sans MS" panose="030F0702030302020204" pitchFamily="66" charset="0"/>
              </a:rPr>
              <a:t>1. </a:t>
            </a:r>
            <a:r>
              <a:rPr lang="ru-RU" sz="1600" b="1" dirty="0">
                <a:latin typeface="Comic Sans MS" panose="030F0702030302020204" pitchFamily="66" charset="0"/>
              </a:rPr>
              <a:t>Идите на компромисс</a:t>
            </a:r>
            <a:r>
              <a:rPr lang="ru-RU" sz="1600" b="1" dirty="0" smtClean="0">
                <a:latin typeface="Comic Sans MS" panose="030F0702030302020204" pitchFamily="66" charset="0"/>
              </a:rPr>
              <a:t>. </a:t>
            </a:r>
            <a:r>
              <a:rPr lang="ru-RU" sz="1600" dirty="0" smtClean="0">
                <a:latin typeface="Comic Sans MS" panose="030F0702030302020204" pitchFamily="66" charset="0"/>
              </a:rPr>
              <a:t>Еще </a:t>
            </a:r>
            <a:r>
              <a:rPr lang="ru-RU" sz="1600" dirty="0">
                <a:latin typeface="Comic Sans MS" panose="030F0702030302020204" pitchFamily="66" charset="0"/>
              </a:rPr>
              <a:t>ничего никому не удалось доказать с помощью скандала: здесь не бывает победителей. Когда и родители, и подростки охвачены бурными негативными эмоциями, способность понимать друг друга исчезает.</a:t>
            </a:r>
          </a:p>
          <a:p>
            <a:pPr fontAlgn="t"/>
            <a:r>
              <a:rPr lang="ru-RU" sz="1600" dirty="0" smtClean="0">
                <a:latin typeface="Comic Sans MS" panose="030F0702030302020204" pitchFamily="66" charset="0"/>
              </a:rPr>
              <a:t>2. </a:t>
            </a:r>
            <a:r>
              <a:rPr lang="ru-RU" sz="1600" b="1" dirty="0">
                <a:latin typeface="Comic Sans MS" panose="030F0702030302020204" pitchFamily="66" charset="0"/>
              </a:rPr>
              <a:t>Уступает тот, кто умнее</a:t>
            </a:r>
            <a:r>
              <a:rPr lang="ru-RU" sz="1600" b="1" dirty="0" smtClean="0">
                <a:latin typeface="Comic Sans MS" panose="030F0702030302020204" pitchFamily="66" charset="0"/>
              </a:rPr>
              <a:t>. </a:t>
            </a:r>
            <a:r>
              <a:rPr lang="ru-RU" sz="1600" dirty="0" smtClean="0">
                <a:latin typeface="Comic Sans MS" panose="030F0702030302020204" pitchFamily="66" charset="0"/>
              </a:rPr>
              <a:t>Костер </a:t>
            </a:r>
            <a:r>
              <a:rPr lang="ru-RU" sz="1600" dirty="0">
                <a:latin typeface="Comic Sans MS" panose="030F0702030302020204" pitchFamily="66" charset="0"/>
              </a:rPr>
              <a:t>ссоры быстро погаснет, если в него не подбрасывать дров, чтобы скандал прекратился, кто-то должен первым замолчать. Взрослому это сделать легче, чем подростку с его неустойчивой психикой. Запомните: лавры победителя в отношениях с собственными детьми не украшают.</a:t>
            </a:r>
          </a:p>
          <a:p>
            <a:pPr fontAlgn="t"/>
            <a:r>
              <a:rPr lang="ru-RU" sz="1600" dirty="0" smtClean="0">
                <a:latin typeface="Comic Sans MS" panose="030F0702030302020204" pitchFamily="66" charset="0"/>
              </a:rPr>
              <a:t>3. </a:t>
            </a:r>
            <a:r>
              <a:rPr lang="ru-RU" sz="1600" b="1" dirty="0">
                <a:latin typeface="Comic Sans MS" panose="030F0702030302020204" pitchFamily="66" charset="0"/>
              </a:rPr>
              <a:t>Не надо обижать</a:t>
            </a:r>
            <a:r>
              <a:rPr lang="ru-RU" sz="1600" b="1" dirty="0" smtClean="0">
                <a:latin typeface="Comic Sans MS" panose="030F0702030302020204" pitchFamily="66" charset="0"/>
              </a:rPr>
              <a:t>. </a:t>
            </a:r>
            <a:r>
              <a:rPr lang="ru-RU" sz="1600" dirty="0" smtClean="0">
                <a:latin typeface="Comic Sans MS" panose="030F0702030302020204" pitchFamily="66" charset="0"/>
              </a:rPr>
              <a:t>Прекращая </a:t>
            </a:r>
            <a:r>
              <a:rPr lang="ru-RU" sz="1600" dirty="0">
                <a:latin typeface="Comic Sans MS" panose="030F0702030302020204" pitchFamily="66" charset="0"/>
              </a:rPr>
              <a:t>ссору, не стремитесь сделать ребенку больно с помощью язвительных замечаний или хлопанья дверьми. Умению достойно выходить из трудных ситуаций ребенок учится у нас.</a:t>
            </a:r>
          </a:p>
          <a:p>
            <a:pPr fontAlgn="t"/>
            <a:r>
              <a:rPr lang="ru-RU" sz="1600" dirty="0" smtClean="0">
                <a:latin typeface="Comic Sans MS" panose="030F0702030302020204" pitchFamily="66" charset="0"/>
              </a:rPr>
              <a:t>4. </a:t>
            </a:r>
            <a:r>
              <a:rPr lang="ru-RU" sz="1600" b="1" dirty="0">
                <a:latin typeface="Comic Sans MS" panose="030F0702030302020204" pitchFamily="66" charset="0"/>
              </a:rPr>
              <a:t>Будьте тверды и </a:t>
            </a:r>
            <a:r>
              <a:rPr lang="ru-RU" sz="1600" b="1" smtClean="0">
                <a:latin typeface="Comic Sans MS" panose="030F0702030302020204" pitchFamily="66" charset="0"/>
              </a:rPr>
              <a:t>последовательны.</a:t>
            </a:r>
            <a:r>
              <a:rPr lang="ru-RU" sz="1600" smtClean="0">
                <a:latin typeface="Comic Sans MS" panose="030F0702030302020204" pitchFamily="66" charset="0"/>
              </a:rPr>
              <a:t>Дети</a:t>
            </a:r>
            <a:r>
              <a:rPr lang="ru-RU" sz="1600" dirty="0" smtClean="0">
                <a:latin typeface="Comic Sans MS" panose="030F0702030302020204" pitchFamily="66" charset="0"/>
              </a:rPr>
              <a:t>  — </a:t>
            </a:r>
            <a:r>
              <a:rPr lang="ru-RU" sz="1600" dirty="0">
                <a:latin typeface="Comic Sans MS" panose="030F0702030302020204" pitchFamily="66" charset="0"/>
              </a:rPr>
              <a:t>тонкие психологи. Они прекрасно чувствуют слабость старших. Поэтому, несмотря на вашу готовность к компромиссу, сын или дочь должны знать, что родительский авторитет незыблем. Если же взрослые демонстрируют подростку собственную несдержанность, истеричность, непоследовательность, трудно ждать от них хорошего поведения.</a:t>
            </a:r>
            <a:endParaRPr lang="ru-RU" sz="1600" dirty="0"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58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31520" y="509451"/>
            <a:ext cx="64234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194" y="300446"/>
            <a:ext cx="70016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ысокая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мотивация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детей только в таких семьях, где родители постоянно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повышают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своих требований к детям и одновременно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умеют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оказывать им ненавязчивую помощь и поддержку, а также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отличаются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мягкостью и теплотой в общении со своими детьми. И, напротив, в семьях, где родители либо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игнорировали своих детей, либо были безразличны к ним, либо осуществляли очень жесткий надзор, чрезмерную опеку над ними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 детей, как правило, доминирующими становилось стремление избегать неуспеха и, следовательно, формировался низкий уровень мотивации достижения в целом. </a:t>
            </a: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Мотивация оказывает самое большое влияние на продуктивность учебного процесса и определяет успешность учебной деятельности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Отсутствие мотивов учения неизбежно приводит к снижению успеваемости, деградации личности, а в конечном счете к совершению правонарушений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943" y="104503"/>
            <a:ext cx="4531960" cy="5408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532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" y="104503"/>
            <a:ext cx="756339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создания внутренней мотивации у ребенка нужно поддерживать в нем состояние успеха.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1.Обязательно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проговаривайте с ребенком все ситуации, когда он прилагал много усилий для преодоления трудностей в учёбе и у него это получилось. </a:t>
            </a: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2.Ставьте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ребенку реальные цели, не требуйте обещаний вроде «завтра я буду лучше всех». Не факт, что оно выполнимо, а вот вызвать в случае неисполнения вину, раздражение, огорчение может.</a:t>
            </a: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3.Не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бросайтесь помогать ребенку выполнять все задания, предлагайте свою помощь, только если задание действительно сложно для него. </a:t>
            </a: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4.Объясните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ребенку, что неуспех часто является следствием недостаточно затраченных учеником усилий, а не трудностью задания или отсутствием способностей.</a:t>
            </a: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949" y="104503"/>
            <a:ext cx="4482737" cy="5559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329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8194"/>
            <a:ext cx="7641771" cy="5251269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</a:t>
            </a:r>
            <a:r>
              <a:rPr lang="ru-RU" sz="2000" b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Памятки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родителей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формировать положительное отношение к учёбе школьника.»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Ежедневно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просматривайте без нареканий тетради, дневник,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спокойно попросите объяснения по тому или иному факту, а затем спросите, чем вы можете помочь.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Любите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своего ребенка и вселяйте ежедневно в него уверенность.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 ругайте, а учите!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3.Развивайте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его познавательные интересы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4.Отмечайте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его достижения, акцентируя внимание не на отметку, а на знания и умения. Ребёнок должен почувствовать, что не отметка играет решающую роль, а то, за что он получил её.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5.Расскажите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ему, как много он может узнать в школе и как интересно будет с каждым годом приобретать всё новые и новые знания.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6.Учите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ребёнка планировать свою деятельность.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7.Поощряйте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любые его начинания, даже если результат не будет соответствовать вашим ожиданиям.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228" y="718457"/>
            <a:ext cx="3612672" cy="4075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040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817" y="352697"/>
            <a:ext cx="1146918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Самая большая опасность-безделье за партой; безделье шесть часов в день, безделье месяцы и годы. 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234" y="3209390"/>
            <a:ext cx="3252652" cy="3256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518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6913" y="1214846"/>
            <a:ext cx="9496697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7200" b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</a:t>
            </a:r>
            <a:r>
              <a:rPr lang="ru-RU" sz="7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внимание.</a:t>
            </a:r>
            <a:endParaRPr lang="ru-RU" sz="7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10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375</TotalTime>
  <Words>496</Words>
  <Application>Microsoft Office PowerPoint</Application>
  <PresentationFormat>Широкоэкранный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Comic Sans MS</vt:lpstr>
      <vt:lpstr>Impact</vt:lpstr>
      <vt:lpstr>Times New Roman</vt:lpstr>
      <vt:lpstr>Главное мероприятие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Памятки для родителей  «Как формировать положительное отношение к учёбе школьника.» 1.Ежедневно просматривайте без нареканий тетради, дневник,  спокойно попросите объяснения по тому или иному факту, а затем спросите, чем вы можете помочь.  2.Любите своего ребенка и вселяйте ежедневно в него уверенность. Не ругайте, а учите!  3.Развивайте его познавательные интересы. 4.Отмечайте его достижения, акцентируя внимание не на отметку, а на знания и умения. Ребёнок должен почувствовать, что не отметка играет решающую роль, а то, за что он получил её.  5.Расскажите ему, как много он может узнать в школе и как интересно будет с каждым годом приобретать всё новые и новые знания.  6.Учите ребёнка планировать свою деятельность.  7.Поощряйте любые его начинания, даже если результат не будет соответствовать вашим ожиданиям.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Портфолио-лестница успеха</dc:title>
  <dc:creator>Linda</dc:creator>
  <cp:lastModifiedBy>Linda</cp:lastModifiedBy>
  <cp:revision>33</cp:revision>
  <dcterms:created xsi:type="dcterms:W3CDTF">2017-11-07T13:28:29Z</dcterms:created>
  <dcterms:modified xsi:type="dcterms:W3CDTF">2018-11-08T18:23:07Z</dcterms:modified>
</cp:coreProperties>
</file>