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5" r:id="rId4"/>
    <p:sldId id="258" r:id="rId5"/>
    <p:sldId id="259" r:id="rId6"/>
    <p:sldId id="260" r:id="rId7"/>
    <p:sldId id="262" r:id="rId8"/>
    <p:sldId id="263" r:id="rId9"/>
    <p:sldId id="261" r:id="rId10"/>
    <p:sldId id="264" r:id="rId11"/>
    <p:sldId id="265" r:id="rId12"/>
    <p:sldId id="266" r:id="rId13"/>
    <p:sldId id="267" r:id="rId14"/>
    <p:sldId id="268" r:id="rId15"/>
    <p:sldId id="269" r:id="rId16"/>
    <p:sldId id="270" r:id="rId17"/>
    <p:sldId id="271" r:id="rId18"/>
    <p:sldId id="274" r:id="rId19"/>
    <p:sldId id="273" r:id="rId20"/>
    <p:sldId id="272"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5" d="100"/>
          <a:sy n="55" d="100"/>
        </p:scale>
        <p:origin x="-1123"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20.10.2019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20.10.2019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20.10.2019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20.10.2019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20.10.2019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332656"/>
            <a:ext cx="7772400" cy="1470025"/>
          </a:xfrm>
        </p:spPr>
        <p:txBody>
          <a:bodyPr>
            <a:normAutofit/>
          </a:bodyPr>
          <a:lstStyle/>
          <a:p>
            <a:endParaRPr lang="ru-RU" sz="1800" dirty="0"/>
          </a:p>
        </p:txBody>
      </p:sp>
      <p:sp>
        <p:nvSpPr>
          <p:cNvPr id="3" name="Подзаголовок 2"/>
          <p:cNvSpPr>
            <a:spLocks noGrp="1"/>
          </p:cNvSpPr>
          <p:nvPr>
            <p:ph type="subTitle" idx="1"/>
          </p:nvPr>
        </p:nvSpPr>
        <p:spPr>
          <a:xfrm>
            <a:off x="1331640" y="1772816"/>
            <a:ext cx="6400800" cy="1752600"/>
          </a:xfrm>
        </p:spPr>
        <p:txBody>
          <a:bodyPr>
            <a:noAutofit/>
          </a:bodyPr>
          <a:lstStyle/>
          <a:p>
            <a:r>
              <a:rPr lang="ru-RU" sz="2400" dirty="0" smtClean="0"/>
              <a:t>Выступление </a:t>
            </a:r>
            <a:endParaRPr lang="ru-RU" sz="2400" dirty="0" smtClean="0"/>
          </a:p>
          <a:p>
            <a:r>
              <a:rPr lang="ru-RU" sz="2400" dirty="0" smtClean="0"/>
              <a:t>на тему «Разработка методических рекомендаций по организации взаимодействия с семьей</a:t>
            </a:r>
            <a:r>
              <a:rPr lang="ru-RU" sz="2400" dirty="0" smtClean="0"/>
              <a:t>».</a:t>
            </a:r>
            <a:endParaRPr lang="ru-RU" sz="2400" dirty="0" smtClean="0"/>
          </a:p>
          <a:p>
            <a:endParaRPr lang="ru-RU" sz="2400" dirty="0"/>
          </a:p>
        </p:txBody>
      </p:sp>
      <p:sp>
        <p:nvSpPr>
          <p:cNvPr id="6" name="TextBox 5"/>
          <p:cNvSpPr txBox="1"/>
          <p:nvPr/>
        </p:nvSpPr>
        <p:spPr>
          <a:xfrm>
            <a:off x="5868144" y="4941168"/>
            <a:ext cx="3123932" cy="923330"/>
          </a:xfrm>
          <a:prstGeom prst="rect">
            <a:avLst/>
          </a:prstGeom>
          <a:noFill/>
        </p:spPr>
        <p:txBody>
          <a:bodyPr wrap="none" rtlCol="0">
            <a:spAutoFit/>
          </a:bodyPr>
          <a:lstStyle/>
          <a:p>
            <a:r>
              <a:rPr lang="ru-RU" dirty="0" smtClean="0"/>
              <a:t>Подготовила:</a:t>
            </a:r>
            <a:endParaRPr lang="ru-RU" dirty="0" smtClean="0"/>
          </a:p>
          <a:p>
            <a:r>
              <a:rPr lang="ru-RU" dirty="0" err="1" smtClean="0"/>
              <a:t>Сусоева</a:t>
            </a:r>
            <a:r>
              <a:rPr lang="ru-RU" dirty="0" smtClean="0"/>
              <a:t> Елена Владимировна</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Сегодня выделяют три группы родителей:</a:t>
            </a:r>
            <a:endParaRPr lang="ru-RU" sz="3200" dirty="0"/>
          </a:p>
        </p:txBody>
      </p:sp>
      <p:sp>
        <p:nvSpPr>
          <p:cNvPr id="3" name="Содержимое 2"/>
          <p:cNvSpPr>
            <a:spLocks noGrp="1"/>
          </p:cNvSpPr>
          <p:nvPr>
            <p:ph idx="1"/>
          </p:nvPr>
        </p:nvSpPr>
        <p:spPr>
          <a:xfrm>
            <a:off x="539552" y="1124744"/>
            <a:ext cx="8229600" cy="4525963"/>
          </a:xfrm>
        </p:spPr>
        <p:txBody>
          <a:bodyPr>
            <a:normAutofit fontScale="85000" lnSpcReduction="20000"/>
          </a:bodyPr>
          <a:lstStyle/>
          <a:p>
            <a:r>
              <a:rPr lang="ru-RU" dirty="0" smtClean="0"/>
              <a:t>Первая группа: родители – помощники в воспитательной работе с детьми.</a:t>
            </a:r>
          </a:p>
          <a:p>
            <a:r>
              <a:rPr lang="ru-RU" dirty="0" smtClean="0"/>
              <a:t>Они добросовестны, активны, заинтересованы и готовы в любую минуту прийти на помощь.</a:t>
            </a:r>
          </a:p>
          <a:p>
            <a:r>
              <a:rPr lang="ru-RU" dirty="0" smtClean="0"/>
              <a:t>Вторая группа: родители – потенциальные помощники в воспитании детей. Они будут помогать, если будут знать, что и как надо делать.</a:t>
            </a:r>
          </a:p>
          <a:p>
            <a:r>
              <a:rPr lang="ru-RU" dirty="0" smtClean="0"/>
              <a:t>Третья группа: родители не понимают или не хотят понимать требований школы в учебно-воспитательной работе. Они отрицательно относятся к школе, к учителям, проявляя это реже – открыто, чаще - скрыто. </a:t>
            </a:r>
          </a:p>
          <a:p>
            <a:endParaRPr lang="ru-RU" dirty="0"/>
          </a:p>
        </p:txBody>
      </p:sp>
      <p:pic>
        <p:nvPicPr>
          <p:cNvPr id="22530" name="Picture 2" descr="http://6liski.detkin-club.ru/images/custom_4/e3c6daff9799bf5_1110.7dee7b8c14_g-middle_5a2e6acbdc011.png"/>
          <p:cNvPicPr>
            <a:picLocks noChangeAspect="1" noChangeArrowheads="1"/>
          </p:cNvPicPr>
          <p:nvPr/>
        </p:nvPicPr>
        <p:blipFill>
          <a:blip r:embed="rId2" cstate="print"/>
          <a:srcRect/>
          <a:stretch>
            <a:fillRect/>
          </a:stretch>
        </p:blipFill>
        <p:spPr bwMode="auto">
          <a:xfrm>
            <a:off x="5148064" y="5114901"/>
            <a:ext cx="2961394" cy="174309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t>Разберём более подробно самые актуальные формы взаимодействия педагогов и родителей.</a:t>
            </a:r>
            <a:endParaRPr lang="ru-RU" sz="3600" dirty="0"/>
          </a:p>
        </p:txBody>
      </p:sp>
      <p:sp>
        <p:nvSpPr>
          <p:cNvPr id="3" name="Содержимое 2"/>
          <p:cNvSpPr>
            <a:spLocks noGrp="1"/>
          </p:cNvSpPr>
          <p:nvPr>
            <p:ph idx="1"/>
          </p:nvPr>
        </p:nvSpPr>
        <p:spPr/>
        <p:txBody>
          <a:bodyPr>
            <a:normAutofit/>
          </a:bodyPr>
          <a:lstStyle/>
          <a:p>
            <a:r>
              <a:rPr lang="ru-RU" sz="2800" b="1" dirty="0" smtClean="0"/>
              <a:t>Родительское собрание</a:t>
            </a:r>
            <a:r>
              <a:rPr lang="ru-RU" sz="2800" dirty="0" smtClean="0"/>
              <a:t> — одна из основных форм работы с родителями.</a:t>
            </a:r>
          </a:p>
          <a:p>
            <a:r>
              <a:rPr lang="ru-RU" sz="2800" dirty="0" smtClean="0"/>
              <a:t>На нем обсуждаются проблемы жизни классного коллектива.  Собрания не должны сводиться к монологу учителя. Это — взаимный обмен мнениями, идеями, совместный поиск. Тематика собраний может быть разнообразной.</a:t>
            </a:r>
            <a:endParaRPr lang="ru-RU" sz="2800" dirty="0"/>
          </a:p>
        </p:txBody>
      </p:sp>
      <p:pic>
        <p:nvPicPr>
          <p:cNvPr id="23554" name="Picture 2" descr="https://arhivurokov.ru/multiurok/html/2017/05/23/s_5923c1be94af9/img4.jpg"/>
          <p:cNvPicPr>
            <a:picLocks noChangeAspect="1" noChangeArrowheads="1"/>
          </p:cNvPicPr>
          <p:nvPr/>
        </p:nvPicPr>
        <p:blipFill>
          <a:blip r:embed="rId2" cstate="print"/>
          <a:srcRect/>
          <a:stretch>
            <a:fillRect/>
          </a:stretch>
        </p:blipFill>
        <p:spPr bwMode="auto">
          <a:xfrm>
            <a:off x="2915816" y="4725144"/>
            <a:ext cx="2664296" cy="199822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11560" y="260648"/>
            <a:ext cx="8229600" cy="4525963"/>
          </a:xfrm>
        </p:spPr>
        <p:txBody>
          <a:bodyPr>
            <a:normAutofit fontScale="77500" lnSpcReduction="20000"/>
          </a:bodyPr>
          <a:lstStyle/>
          <a:p>
            <a:r>
              <a:rPr lang="ru-RU" dirty="0" smtClean="0"/>
              <a:t>При подготовке к родительскому собранию следует придерживаться следующих правил:</a:t>
            </a:r>
          </a:p>
          <a:p>
            <a:pPr lvl="0"/>
            <a:r>
              <a:rPr lang="ru-RU" dirty="0" smtClean="0"/>
              <a:t>собрание должно быть целенаправленным;</a:t>
            </a:r>
          </a:p>
          <a:p>
            <a:pPr lvl="0"/>
            <a:r>
              <a:rPr lang="ru-RU" dirty="0" smtClean="0"/>
              <a:t>отвечать запросам и интересам родителей;</a:t>
            </a:r>
          </a:p>
          <a:p>
            <a:pPr lvl="0"/>
            <a:r>
              <a:rPr lang="ru-RU" dirty="0" smtClean="0"/>
              <a:t>иметь четко обозначенный практический характер;</a:t>
            </a:r>
          </a:p>
          <a:p>
            <a:pPr lvl="0"/>
            <a:r>
              <a:rPr lang="ru-RU" dirty="0" smtClean="0"/>
              <a:t>проводиться в форме диалога;</a:t>
            </a:r>
          </a:p>
          <a:p>
            <a:pPr lvl="0"/>
            <a:r>
              <a:rPr lang="ru-RU" dirty="0" smtClean="0"/>
              <a:t>на собрании не стоит придавать гласности неудачи детей, просчеты родителей в воспитании.</a:t>
            </a:r>
          </a:p>
          <a:p>
            <a:r>
              <a:rPr lang="ru-RU" dirty="0" smtClean="0"/>
              <a:t>Повестка дня собраний может быть разнообразной, с учетом пожеланий родителей. Следует уходить от традиционного чтения доклада, лучше вести диалог с использованием методов активизации родителей.</a:t>
            </a:r>
            <a:endParaRPr lang="ru-RU" dirty="0"/>
          </a:p>
        </p:txBody>
      </p:sp>
      <p:pic>
        <p:nvPicPr>
          <p:cNvPr id="24578" name="Picture 2" descr="https://im0-tub-ru.yandex.net/i?id=832b33cf0dd5af2bb8a07c0a0c7f7ecf-l&amp;n=13"/>
          <p:cNvPicPr>
            <a:picLocks noChangeAspect="1" noChangeArrowheads="1"/>
          </p:cNvPicPr>
          <p:nvPr/>
        </p:nvPicPr>
        <p:blipFill>
          <a:blip r:embed="rId2" cstate="print"/>
          <a:srcRect/>
          <a:stretch>
            <a:fillRect/>
          </a:stretch>
        </p:blipFill>
        <p:spPr bwMode="auto">
          <a:xfrm>
            <a:off x="3203848" y="4719700"/>
            <a:ext cx="3024336" cy="21383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smtClean="0"/>
              <a:t>Сейчас собрания вытесняются новыми нетрадиционными. Целесообразно сочетать разные формы работы: </a:t>
            </a:r>
            <a:br>
              <a:rPr lang="ru-RU" sz="2400" dirty="0" smtClean="0"/>
            </a:br>
            <a:endParaRPr lang="ru-RU" sz="2400" dirty="0"/>
          </a:p>
        </p:txBody>
      </p:sp>
      <p:sp>
        <p:nvSpPr>
          <p:cNvPr id="3" name="Содержимое 2"/>
          <p:cNvSpPr>
            <a:spLocks noGrp="1"/>
          </p:cNvSpPr>
          <p:nvPr>
            <p:ph idx="1"/>
          </p:nvPr>
        </p:nvSpPr>
        <p:spPr/>
        <p:txBody>
          <a:bodyPr>
            <a:noAutofit/>
          </a:bodyPr>
          <a:lstStyle/>
          <a:p>
            <a:r>
              <a:rPr lang="ru-RU" sz="1800" b="1" dirty="0" smtClean="0"/>
              <a:t>«Круглый стол»</a:t>
            </a:r>
            <a:r>
              <a:rPr lang="ru-RU" sz="1800" dirty="0" smtClean="0"/>
              <a:t>. В нетрадиционной обстановке с обязательным участием специалистов обсуждаются с родителями актуальные проблемы воспитания.</a:t>
            </a:r>
          </a:p>
          <a:p>
            <a:r>
              <a:rPr lang="ru-RU" sz="1800" b="1" dirty="0" smtClean="0"/>
              <a:t>Открытые занятия с детьми для родителей</a:t>
            </a:r>
            <a:r>
              <a:rPr lang="ru-RU" sz="1800" dirty="0" smtClean="0"/>
              <a:t>. Родителей знакомят со структурой и спецификой проведения занятий. Можно включить в занятие элементы беседы с родителями. </a:t>
            </a:r>
          </a:p>
          <a:p>
            <a:r>
              <a:rPr lang="ru-RU" sz="1800" b="1" dirty="0" smtClean="0"/>
              <a:t>«Дни открытых дверей». </a:t>
            </a:r>
            <a:r>
              <a:rPr lang="ru-RU" sz="1800" dirty="0" smtClean="0"/>
              <a:t>В настоящее время они приобретают широкое распространение. Если раньше не предполагалось, что родитель может быть активным участником жизни детей только при посещении объединения, то сейчас учебные учреждения стремятся не просто продемонстрировать педагогический процесс родителям, но и вовлечь их в него. В этот день родители, а также другие близкие ребенку люди, принимающие непосредственное участие в его воспитании (бабушки, дедушки, братья и сестры), имеют возможность свободно посетить учебное учреждение; пройти по всем его помещениям, ознакомиться с жизнью ребенка на занятиях, увидеть, как ребенок занимается и отдыхает, пообщаться с его друзьями и педагогами. Родители, наблюдая деятельность педагога и детей, могут сами поучаствовать в играх, занятиях, мастер-классах.</a:t>
            </a:r>
          </a:p>
          <a:p>
            <a:endParaRPr lang="ru-RU" sz="1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200" b="1" dirty="0" smtClean="0"/>
              <a:t/>
            </a:r>
            <a:br>
              <a:rPr lang="ru-RU" sz="2200" b="1" dirty="0" smtClean="0"/>
            </a:br>
            <a:r>
              <a:rPr lang="ru-RU" sz="2200" b="1" dirty="0" smtClean="0"/>
              <a:t/>
            </a:r>
            <a:br>
              <a:rPr lang="ru-RU" sz="2200" b="1" dirty="0" smtClean="0"/>
            </a:br>
            <a:r>
              <a:rPr lang="ru-RU" sz="2000" b="1" dirty="0" smtClean="0"/>
              <a:t>Вечера</a:t>
            </a:r>
            <a:r>
              <a:rPr lang="ru-RU" sz="2000" dirty="0" smtClean="0"/>
              <a:t> </a:t>
            </a:r>
            <a:r>
              <a:rPr lang="ru-RU" sz="2000" b="1" dirty="0" smtClean="0"/>
              <a:t>вопросов и ответов</a:t>
            </a:r>
            <a:r>
              <a:rPr lang="ru-RU" sz="2000" dirty="0" smtClean="0"/>
              <a:t>. Это форма позволяет родителям уточнить свои педагогические знания, применить их на практике, узнать о чем-либо новом, пополнить знаниями друг друга, обсудить некоторые проблемы развития детей.</a:t>
            </a:r>
            <a:br>
              <a:rPr lang="ru-RU" sz="2000" dirty="0" smtClean="0"/>
            </a:br>
            <a:endParaRPr lang="ru-RU" sz="2000" dirty="0"/>
          </a:p>
        </p:txBody>
      </p:sp>
      <p:sp>
        <p:nvSpPr>
          <p:cNvPr id="3" name="Содержимое 2"/>
          <p:cNvSpPr>
            <a:spLocks noGrp="1"/>
          </p:cNvSpPr>
          <p:nvPr>
            <p:ph idx="1"/>
          </p:nvPr>
        </p:nvSpPr>
        <p:spPr/>
        <p:txBody>
          <a:bodyPr>
            <a:noAutofit/>
          </a:bodyPr>
          <a:lstStyle/>
          <a:p>
            <a:r>
              <a:rPr lang="ru-RU" sz="1800" b="1" dirty="0" smtClean="0"/>
              <a:t>Исследовательски-проектные, ролевые, деловые игры.</a:t>
            </a:r>
            <a:r>
              <a:rPr lang="ru-RU" sz="1800" dirty="0" smtClean="0"/>
              <a:t> В процессе этих игр участники не просто «впитывают» определенные знания, а конструируют новую модель действий, отношений. В процессе обсуждения участники игры с помощью специалистов пытаются проанализировать ситуацию со всех сторон и найти приемлемое решение. </a:t>
            </a:r>
          </a:p>
          <a:p>
            <a:r>
              <a:rPr lang="ru-RU" sz="1800" b="1" dirty="0" smtClean="0"/>
              <a:t>Тренинги.</a:t>
            </a:r>
            <a:r>
              <a:rPr lang="ru-RU" sz="1800" dirty="0" smtClean="0"/>
              <a:t> Игровые упражнения и задания помогают дать оценку различным способам взаимодействия с ребенком, выбрать более удачные формы обращения к нему и общения с ним. </a:t>
            </a:r>
          </a:p>
          <a:p>
            <a:r>
              <a:rPr lang="ru-RU" sz="1800" b="1" dirty="0" smtClean="0"/>
              <a:t>Индивидуальные консультации. </a:t>
            </a:r>
            <a:r>
              <a:rPr lang="ru-RU" sz="1800" dirty="0" smtClean="0"/>
              <a:t>Консультации по своему характеру близки к беседе. Разница в том, что беседа – это диалог педагога и родителя, а проводя консультацию, отвечая на вопросы родителей, педагог стремится дать квалифицированный совет.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67544" y="908720"/>
            <a:ext cx="8229600" cy="4525963"/>
          </a:xfrm>
        </p:spPr>
        <p:txBody>
          <a:bodyPr>
            <a:normAutofit/>
          </a:bodyPr>
          <a:lstStyle/>
          <a:p>
            <a:r>
              <a:rPr lang="ru-RU" sz="1800" b="1" dirty="0" smtClean="0"/>
              <a:t>Праздники, утренники, мероприятия (концерты, соревнования).</a:t>
            </a:r>
            <a:r>
              <a:rPr lang="ru-RU" sz="1800" dirty="0" smtClean="0"/>
              <a:t> К данной группе форм относятся проведение в учреждении таких традиционных совместных праздников и досугов, как Новый год, 8 марта, Масленица и т.д.</a:t>
            </a:r>
          </a:p>
          <a:p>
            <a:r>
              <a:rPr lang="ru-RU" sz="1800" b="1" dirty="0" smtClean="0"/>
              <a:t>Выставки работ родителей и детей, семейные вернисажи. </a:t>
            </a:r>
            <a:r>
              <a:rPr lang="ru-RU" sz="1800" dirty="0" smtClean="0"/>
              <a:t>Такие выставки, как правило, демонстрируют результаты совместной деятельности родителей и детей. Это важный момент в построении взаимоотношений между ребёнком и родителем и значимый для педагога.</a:t>
            </a:r>
          </a:p>
          <a:p>
            <a:r>
              <a:rPr lang="ru-RU" sz="1800" b="1" dirty="0" smtClean="0"/>
              <a:t>Совместные походы</a:t>
            </a:r>
            <a:r>
              <a:rPr lang="ru-RU" sz="1800" dirty="0" smtClean="0"/>
              <a:t> </a:t>
            </a:r>
            <a:r>
              <a:rPr lang="ru-RU" sz="1800" b="1" dirty="0" smtClean="0"/>
              <a:t>и экскурсии</a:t>
            </a:r>
            <a:r>
              <a:rPr lang="ru-RU" sz="1800" dirty="0" smtClean="0"/>
              <a:t>. Основная цель таких мероприятий – укрепление детско-родительских отношений. В результате у детей воспитывается трудолюбие, аккуратность, внимание к близким, уважение к труду. Это начало патриотического воспитания, любовь к Родине рождается из чувства любви к своей семье. </a:t>
            </a:r>
          </a:p>
          <a:p>
            <a:r>
              <a:rPr lang="ru-RU" sz="1800" b="1" dirty="0" smtClean="0"/>
              <a:t>Благотворительный акции.</a:t>
            </a:r>
            <a:r>
              <a:rPr lang="ru-RU" sz="1800" dirty="0" smtClean="0"/>
              <a:t> Такая форма совместной деятельности имеет большое воспитательное значение не только для детей, но и для родителей. </a:t>
            </a:r>
          </a:p>
          <a:p>
            <a:endParaRPr lang="ru-RU" sz="1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dirty="0" smtClean="0"/>
              <a:t/>
            </a:r>
            <a:br>
              <a:rPr lang="ru-RU" sz="3100" dirty="0" smtClean="0"/>
            </a:br>
            <a:r>
              <a:rPr lang="ru-RU" sz="3100" dirty="0" smtClean="0"/>
              <a:t>Об эффективности проводимой в школе  работы с родителями свидетельствуют:</a:t>
            </a:r>
            <a:r>
              <a:rPr lang="ru-RU" dirty="0" smtClean="0"/>
              <a:t/>
            </a:r>
            <a:br>
              <a:rPr lang="ru-RU" dirty="0" smtClean="0"/>
            </a:br>
            <a:endParaRPr lang="ru-RU" dirty="0"/>
          </a:p>
        </p:txBody>
      </p:sp>
      <p:sp>
        <p:nvSpPr>
          <p:cNvPr id="3" name="Содержимое 2"/>
          <p:cNvSpPr>
            <a:spLocks noGrp="1"/>
          </p:cNvSpPr>
          <p:nvPr>
            <p:ph idx="1"/>
          </p:nvPr>
        </p:nvSpPr>
        <p:spPr>
          <a:xfrm>
            <a:off x="0" y="1124744"/>
            <a:ext cx="8625136" cy="5544616"/>
          </a:xfrm>
        </p:spPr>
        <p:txBody>
          <a:bodyPr>
            <a:noAutofit/>
          </a:bodyPr>
          <a:lstStyle/>
          <a:p>
            <a:pPr lvl="0"/>
            <a:r>
              <a:rPr lang="ru-RU" sz="2400" dirty="0" smtClean="0"/>
              <a:t>1.Проявление у родителей интереса к содержанию образовательного процесса .</a:t>
            </a:r>
          </a:p>
          <a:p>
            <a:pPr lvl="0"/>
            <a:r>
              <a:rPr lang="ru-RU" sz="2400" dirty="0" smtClean="0"/>
              <a:t>2.Возникновение дискуссий, диспутов по их инициативе;</a:t>
            </a:r>
          </a:p>
          <a:p>
            <a:pPr lvl="0"/>
            <a:r>
              <a:rPr lang="ru-RU" sz="2400" dirty="0" smtClean="0"/>
              <a:t>3.Ответы на вопросы родителей ими самими; приведение примеров из собственного опыта.</a:t>
            </a:r>
          </a:p>
          <a:p>
            <a:pPr lvl="0"/>
            <a:r>
              <a:rPr lang="ru-RU" sz="2400" dirty="0" smtClean="0"/>
              <a:t>4.Увеличение количества вопросов к педагогу, касающихся личности ребенка, его внутреннего мира.</a:t>
            </a:r>
          </a:p>
          <a:p>
            <a:pPr lvl="0"/>
            <a:r>
              <a:rPr lang="ru-RU" sz="2400" dirty="0" smtClean="0"/>
              <a:t>5.Стремление взрослых к индивидуальным контактам с учителем.</a:t>
            </a:r>
          </a:p>
          <a:p>
            <a:pPr lvl="0"/>
            <a:r>
              <a:rPr lang="ru-RU" sz="2400" dirty="0" smtClean="0"/>
              <a:t>6.Размышление родителей о правильности использования тех или иных методов воспитания.</a:t>
            </a:r>
          </a:p>
          <a:p>
            <a:pPr lvl="0"/>
            <a:r>
              <a:rPr lang="ru-RU" sz="2400" dirty="0" smtClean="0"/>
              <a:t>7.Повышение их активности при анализе педагогических ситуаций, решение задач и обсуждение дискуссионных вопросов.</a:t>
            </a:r>
          </a:p>
          <a:p>
            <a:r>
              <a:rPr lang="ru-RU" sz="2400" b="1" dirty="0" smtClean="0"/>
              <a:t> </a:t>
            </a:r>
            <a:endParaRPr lang="ru-RU" sz="2400" dirty="0" smtClean="0"/>
          </a:p>
          <a:p>
            <a:endParaRPr lang="ru-RU"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dirty="0" smtClean="0"/>
              <a:t/>
            </a:r>
            <a:br>
              <a:rPr lang="ru-RU" sz="2700" dirty="0" smtClean="0"/>
            </a:br>
            <a:r>
              <a:rPr lang="ru-RU" sz="2700" dirty="0" smtClean="0"/>
              <a:t/>
            </a:r>
            <a:br>
              <a:rPr lang="ru-RU" sz="2700" dirty="0" smtClean="0"/>
            </a:br>
            <a:r>
              <a:rPr lang="ru-RU" sz="2700" dirty="0" smtClean="0"/>
              <a:t/>
            </a:r>
            <a:br>
              <a:rPr lang="ru-RU" sz="2700" dirty="0" smtClean="0"/>
            </a:br>
            <a:r>
              <a:rPr lang="ru-RU" sz="2700" dirty="0" smtClean="0"/>
              <a:t/>
            </a:r>
            <a:br>
              <a:rPr lang="ru-RU" sz="2700" dirty="0" smtClean="0"/>
            </a:br>
            <a:r>
              <a:rPr lang="ru-RU" sz="2700" dirty="0" smtClean="0"/>
              <a:t/>
            </a:r>
            <a:br>
              <a:rPr lang="ru-RU" sz="2700" dirty="0" smtClean="0"/>
            </a:br>
            <a:r>
              <a:rPr lang="ru-RU" sz="2700" dirty="0" smtClean="0"/>
              <a:t>Воспитание ученика в школе и воспитание в семье – это единый неразрывный процесс. Велика роль учителя начальных классов в организации этой работы. Очень важно с первого года обучения и воспитания детей в школе сделать родителей соучастниками педагогического процесса.</a:t>
            </a:r>
            <a:r>
              <a:rPr lang="ru-RU" dirty="0" smtClean="0"/>
              <a:t/>
            </a:r>
            <a:br>
              <a:rPr lang="ru-RU" dirty="0" smtClean="0"/>
            </a:br>
            <a:r>
              <a:rPr lang="ru-RU" dirty="0" smtClean="0"/>
              <a:t> </a:t>
            </a:r>
            <a:br>
              <a:rPr lang="ru-RU" dirty="0" smtClean="0"/>
            </a:br>
            <a:endParaRPr lang="ru-RU" dirty="0"/>
          </a:p>
        </p:txBody>
      </p:sp>
      <p:pic>
        <p:nvPicPr>
          <p:cNvPr id="26626" name="Picture 2" descr="http://images.myshared.ru/6/719517/slide_11.jpg"/>
          <p:cNvPicPr>
            <a:picLocks noChangeAspect="1" noChangeArrowheads="1"/>
          </p:cNvPicPr>
          <p:nvPr/>
        </p:nvPicPr>
        <p:blipFill>
          <a:blip r:embed="rId2" cstate="print"/>
          <a:srcRect/>
          <a:stretch>
            <a:fillRect/>
          </a:stretch>
        </p:blipFill>
        <p:spPr bwMode="auto">
          <a:xfrm>
            <a:off x="1619672" y="2204864"/>
            <a:ext cx="5664629" cy="424847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lgn="ctr"/>
            <a:r>
              <a:rPr lang="ru-RU" sz="3600" dirty="0" smtClean="0"/>
              <a:t>Гипотеза нашла своё полное подтверждение, цель исследования достигнута.</a:t>
            </a:r>
            <a:endParaRPr lang="ru-RU" sz="3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900igr.net/up/datas/179995/042.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980728"/>
            <a:ext cx="7772400" cy="1470025"/>
          </a:xfrm>
        </p:spPr>
        <p:txBody>
          <a:bodyPr>
            <a:noAutofit/>
          </a:bodyPr>
          <a:lstStyle/>
          <a:p>
            <a:pPr lvl="0"/>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Цель :</a:t>
            </a:r>
            <a:br>
              <a:rPr lang="ru-RU" sz="2400" dirty="0" smtClean="0"/>
            </a:br>
            <a:r>
              <a:rPr lang="ru-RU" sz="2400" dirty="0" smtClean="0"/>
              <a:t>Изучить  формы взаимодействия педагога и родителей.</a:t>
            </a:r>
            <a:br>
              <a:rPr lang="ru-RU" sz="2400" dirty="0" smtClean="0"/>
            </a:br>
            <a:r>
              <a:rPr lang="ru-RU" sz="2400" dirty="0" smtClean="0"/>
              <a:t/>
            </a:r>
            <a:br>
              <a:rPr lang="ru-RU" sz="2400" dirty="0" smtClean="0"/>
            </a:br>
            <a:r>
              <a:rPr lang="ru-RU" sz="2400" dirty="0" smtClean="0"/>
              <a:t>Задачи:</a:t>
            </a:r>
            <a:br>
              <a:rPr lang="ru-RU" sz="2400" dirty="0" smtClean="0"/>
            </a:br>
            <a:r>
              <a:rPr lang="ru-RU" sz="2400" dirty="0" smtClean="0"/>
              <a:t/>
            </a:r>
            <a:br>
              <a:rPr lang="ru-RU" sz="2400" dirty="0" smtClean="0"/>
            </a:br>
            <a:r>
              <a:rPr lang="ru-RU" sz="2400" dirty="0" smtClean="0"/>
              <a:t> повышение педагогической культуры родителей;</a:t>
            </a:r>
            <a:br>
              <a:rPr lang="ru-RU" sz="2400" dirty="0" smtClean="0"/>
            </a:br>
            <a:r>
              <a:rPr lang="ru-RU" sz="2400" dirty="0" smtClean="0"/>
              <a:t>активное участие родителей в воспитании детей. </a:t>
            </a:r>
            <a:br>
              <a:rPr lang="ru-RU" sz="2400" dirty="0" smtClean="0"/>
            </a:br>
            <a:r>
              <a:rPr lang="ru-RU" sz="2400" dirty="0" smtClean="0"/>
              <a:t/>
            </a:r>
            <a:br>
              <a:rPr lang="ru-RU" sz="2400" dirty="0" smtClean="0"/>
            </a:br>
            <a:endParaRPr lang="ru-RU" sz="2400" dirty="0"/>
          </a:p>
        </p:txBody>
      </p:sp>
      <p:sp>
        <p:nvSpPr>
          <p:cNvPr id="3" name="Подзаголовок 2"/>
          <p:cNvSpPr>
            <a:spLocks noGrp="1"/>
          </p:cNvSpPr>
          <p:nvPr>
            <p:ph type="subTitle" idx="1"/>
          </p:nvPr>
        </p:nvSpPr>
        <p:spPr>
          <a:xfrm>
            <a:off x="1331640" y="3284984"/>
            <a:ext cx="6832848" cy="3168352"/>
          </a:xfrm>
        </p:spPr>
        <p:txBody>
          <a:bodyPr>
            <a:normAutofit/>
          </a:bodyPr>
          <a:lstStyle/>
          <a:p>
            <a:endParaRPr lang="ru-RU" sz="2400" dirty="0" smtClean="0"/>
          </a:p>
          <a:p>
            <a:endParaRPr lang="ru-RU" sz="2400" dirty="0" smtClean="0"/>
          </a:p>
          <a:p>
            <a:r>
              <a:rPr lang="ru-RU" sz="2400" dirty="0" smtClean="0"/>
              <a:t>Гипотеза:</a:t>
            </a:r>
          </a:p>
          <a:p>
            <a:r>
              <a:rPr lang="ru-RU" sz="2400" dirty="0" smtClean="0"/>
              <a:t> Социальное сопровождение  семей будет успешным,  если родители будут заинтересованы  в успешном решении задач воспитания, будут тесно сотрудничать с педагогом.</a:t>
            </a:r>
            <a:endParaRPr lang="ru-RU"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Список литературы</a:t>
            </a:r>
            <a:r>
              <a:rPr lang="ru-RU" dirty="0" smtClean="0"/>
              <a:t>:</a:t>
            </a:r>
            <a:endParaRPr lang="ru-RU" dirty="0"/>
          </a:p>
        </p:txBody>
      </p:sp>
      <p:sp>
        <p:nvSpPr>
          <p:cNvPr id="3" name="Содержимое 2"/>
          <p:cNvSpPr>
            <a:spLocks noGrp="1"/>
          </p:cNvSpPr>
          <p:nvPr>
            <p:ph idx="1"/>
          </p:nvPr>
        </p:nvSpPr>
        <p:spPr>
          <a:xfrm>
            <a:off x="395536" y="1196752"/>
            <a:ext cx="8291264" cy="4929411"/>
          </a:xfrm>
        </p:spPr>
        <p:txBody>
          <a:bodyPr>
            <a:normAutofit fontScale="25000" lnSpcReduction="20000"/>
          </a:bodyPr>
          <a:lstStyle/>
          <a:p>
            <a:endParaRPr lang="ru-RU" dirty="0" smtClean="0"/>
          </a:p>
          <a:p>
            <a:r>
              <a:rPr lang="ru-RU" b="1" dirty="0" smtClean="0"/>
              <a:t> </a:t>
            </a:r>
            <a:r>
              <a:rPr lang="ru-RU" sz="9600" dirty="0" err="1" smtClean="0"/>
              <a:t>Григори</a:t>
            </a:r>
            <a:r>
              <a:rPr lang="ru-RU" sz="9600" dirty="0" smtClean="0"/>
              <a:t> Н.. Программа коррекции детско-родительских отношений/ Школьный психолог 2000, № 28</a:t>
            </a:r>
          </a:p>
          <a:p>
            <a:pPr lvl="0"/>
            <a:r>
              <a:rPr lang="ru-RU" sz="9600" dirty="0" smtClean="0"/>
              <a:t>Карпова Е. В., Лютова Е. К.. Оптимизация детско-родительских отношений «Я и мой ребенок»/ Психолог в детском саду 2004, № 3 </a:t>
            </a:r>
          </a:p>
          <a:p>
            <a:pPr lvl="0"/>
            <a:r>
              <a:rPr lang="ru-RU" sz="9600" dirty="0" smtClean="0"/>
              <a:t>Ткачева В. В.. Гармонизация внутрисемейных отношений: Мама, папа, я – дружная семья. Практикум по формированию адекватных внутрисемейных отношений – М.: Издательство Гном и Д, 2000. </a:t>
            </a:r>
          </a:p>
          <a:p>
            <a:pPr lvl="0"/>
            <a:r>
              <a:rPr lang="ru-RU" sz="9600" dirty="0" err="1" smtClean="0"/>
              <a:t>Головей</a:t>
            </a:r>
            <a:r>
              <a:rPr lang="ru-RU" sz="9600" dirty="0" smtClean="0"/>
              <a:t> Л. А., Рыбалко Е. Ф. Практикум по возрастной психологии. – М.: «АСТ-ПРЕСС», 1997. </a:t>
            </a:r>
          </a:p>
          <a:p>
            <a:pPr lvl="0"/>
            <a:r>
              <a:rPr lang="ru-RU" sz="9600" dirty="0" smtClean="0"/>
              <a:t>Буянов М. Ребенок из неблагополучной семьи: Записки детского психиатра. - М.: Просвещение, 1988.</a:t>
            </a:r>
          </a:p>
          <a:p>
            <a:pPr lvl="0"/>
            <a:r>
              <a:rPr lang="ru-RU" sz="9600" dirty="0" smtClean="0"/>
              <a:t>Шипицына Л. М., </a:t>
            </a:r>
            <a:r>
              <a:rPr lang="ru-RU" sz="9600" dirty="0" err="1" smtClean="0"/>
              <a:t>Защиринская</a:t>
            </a:r>
            <a:r>
              <a:rPr lang="ru-RU" sz="9600" dirty="0" smtClean="0"/>
              <a:t> О. В.. Азбука общения: Развитие личности ребенка, навыков общения со взрослыми и сверстниками. – «Детство – ПРЕСС», 1998. Обруч 1999, № 5.</a:t>
            </a:r>
          </a:p>
          <a:p>
            <a:r>
              <a:rPr lang="ru-RU" sz="9600" dirty="0" smtClean="0"/>
              <a:t> </a:t>
            </a:r>
          </a:p>
          <a:p>
            <a:r>
              <a:rPr lang="ru-RU" sz="9600" dirty="0" smtClean="0"/>
              <a:t> </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Характеристика 1 «Д» класса МБОУ «Школа№29» </a:t>
            </a:r>
            <a:r>
              <a:rPr lang="ru-RU" sz="2400" dirty="0" err="1" smtClean="0"/>
              <a:t>г.о.Балашиха</a:t>
            </a:r>
            <a:r>
              <a:rPr lang="ru-RU" sz="2400" dirty="0" smtClean="0"/>
              <a:t>.</a:t>
            </a:r>
            <a:endParaRPr lang="ru-RU" sz="2400" dirty="0"/>
          </a:p>
        </p:txBody>
      </p:sp>
      <p:sp>
        <p:nvSpPr>
          <p:cNvPr id="3" name="Содержимое 2"/>
          <p:cNvSpPr>
            <a:spLocks noGrp="1"/>
          </p:cNvSpPr>
          <p:nvPr>
            <p:ph idx="1"/>
          </p:nvPr>
        </p:nvSpPr>
        <p:spPr>
          <a:xfrm>
            <a:off x="395536" y="1196752"/>
            <a:ext cx="8291264" cy="5661248"/>
          </a:xfrm>
        </p:spPr>
        <p:txBody>
          <a:bodyPr>
            <a:noAutofit/>
          </a:bodyPr>
          <a:lstStyle/>
          <a:p>
            <a:r>
              <a:rPr lang="ru-RU" sz="1600" dirty="0" smtClean="0"/>
              <a:t>В 1 «Д» классе МБОУ «Школа № 29» -33 человека  ( 18 девочек и 15 мальчиков). Мальчики более подвижные и менее усидчивы. Дети позитивно относятся к учёбе, большая часть учится с интересом. На уроках дети активны, любознательны, проявляют устойчивый интерес к любой учебной деятельности. Однако есть необходимость систематического контроля за успеваемостью отдельных учеников. Как коллектив класс находится на начальной стадии своего развития: ребята учатся общаться. Основная задача этого года обучения - подвести детей к осознанию себя как единого целого, воспринимать своё «Я» как часть общего коллектива. Следует отметить, что ребята уже могут объединяться для выполнения совместных дел, положено начало формированию системы общественных поручений. Дети с уважением и заботой относятся друг к другу, готовы помочь в трудную минуту. Отношений эгоизма, вражды нет. У многих хорошо развито чувство ответственности за свои поступки .Основная масса детей чувствуют себя в классе комфортно, нашли себе друзей. Однако следует отметить, что некоторые учащиеся столкнулись с проблемами межличностного общения со своими сверстниками. Семьи учеников по своему составу в основном полные – 32 семьи , у  1  учащегося неполная семья , ребенка воспитывает мама. Есть и многодетные семьи – 9 семей. Основная часть родителей  класса уделяют должное внимание воспитанию и обучению детей: регулярно посещают школу, интересуются успехами своих детей, с вниманием относятся к пожеланиям и просьбам учителя, проявляют инициативу и оказывают посильную помощь в делах класса и школы. Анализ состояния здоровья детей показал, что большинство учащихся  не имеет хронических заболеваний. 6 ученикам рекомендованы занятия с логопедом. 1 ребенок нуждается  в помощи психолога.</a:t>
            </a:r>
            <a:endParaRPr lang="ru-RU"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endParaRPr lang="ru-RU" sz="2800" dirty="0"/>
          </a:p>
        </p:txBody>
      </p:sp>
      <p:sp>
        <p:nvSpPr>
          <p:cNvPr id="3" name="Содержимое 2"/>
          <p:cNvSpPr>
            <a:spLocks noGrp="1"/>
          </p:cNvSpPr>
          <p:nvPr>
            <p:ph idx="1"/>
          </p:nvPr>
        </p:nvSpPr>
        <p:spPr>
          <a:xfrm>
            <a:off x="539552" y="332656"/>
            <a:ext cx="8229600" cy="4525963"/>
          </a:xfrm>
        </p:spPr>
        <p:txBody>
          <a:bodyPr>
            <a:normAutofit fontScale="85000" lnSpcReduction="10000"/>
          </a:bodyPr>
          <a:lstStyle/>
          <a:p>
            <a:r>
              <a:rPr lang="ru-RU" dirty="0" smtClean="0"/>
              <a:t>Семья – уникальный первичный социум, дающий ребенку ощущение психологической защищенности, «эмоционального тыла», поддержку, безусловного </a:t>
            </a:r>
            <a:r>
              <a:rPr lang="ru-RU" dirty="0" err="1" smtClean="0"/>
              <a:t>безоценочного</a:t>
            </a:r>
            <a:r>
              <a:rPr lang="ru-RU" dirty="0" smtClean="0"/>
              <a:t> принятия.</a:t>
            </a:r>
            <a:br>
              <a:rPr lang="ru-RU" dirty="0" smtClean="0"/>
            </a:br>
            <a:r>
              <a:rPr lang="ru-RU" dirty="0" smtClean="0"/>
              <a:t>Семья для ребенка - это ещё и источник общественного опыта. Здесь он находит примеры для подражания, здесь происходит его социальное рождение. И если мы хотим вырастить нравственно здоровое поколение, то должны решать эту проблему «всем миром»: учебное учреждение, семья, общественность.</a:t>
            </a:r>
          </a:p>
          <a:p>
            <a:endParaRPr lang="ru-RU" dirty="0"/>
          </a:p>
        </p:txBody>
      </p:sp>
      <p:pic>
        <p:nvPicPr>
          <p:cNvPr id="1026" name="Picture 2" descr="http://urhelp.guru/wp-content/uploads/semya-s-detmi-3-1200x800.jpg"/>
          <p:cNvPicPr>
            <a:picLocks noChangeAspect="1" noChangeArrowheads="1"/>
          </p:cNvPicPr>
          <p:nvPr/>
        </p:nvPicPr>
        <p:blipFill>
          <a:blip r:embed="rId2" cstate="print"/>
          <a:srcRect/>
          <a:stretch>
            <a:fillRect/>
          </a:stretch>
        </p:blipFill>
        <p:spPr bwMode="auto">
          <a:xfrm>
            <a:off x="4931532" y="4049688"/>
            <a:ext cx="4212468" cy="280831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611560" y="260648"/>
            <a:ext cx="8229600" cy="4525963"/>
          </a:xfrm>
        </p:spPr>
        <p:txBody>
          <a:bodyPr>
            <a:normAutofit fontScale="92500" lnSpcReduction="20000"/>
          </a:bodyPr>
          <a:lstStyle/>
          <a:p>
            <a:r>
              <a:rPr lang="ru-RU" sz="3900" dirty="0" smtClean="0"/>
              <a:t>Основные задачи сотрудничества с родителями:</a:t>
            </a:r>
          </a:p>
          <a:p>
            <a:pPr lvl="0"/>
            <a:r>
              <a:rPr lang="ru-RU" dirty="0" smtClean="0"/>
              <a:t>Установить партнерские отношения с семьей каждого обучающегося.</a:t>
            </a:r>
          </a:p>
          <a:p>
            <a:pPr lvl="0"/>
            <a:r>
              <a:rPr lang="ru-RU" dirty="0" smtClean="0"/>
              <a:t>Объединить усилия для полноценного развития и воспитания.</a:t>
            </a:r>
          </a:p>
          <a:p>
            <a:pPr lvl="0"/>
            <a:r>
              <a:rPr lang="ru-RU" dirty="0" smtClean="0"/>
              <a:t>Создать атмосферу общности интересов, эмоциональной поддержки.</a:t>
            </a:r>
          </a:p>
          <a:p>
            <a:pPr lvl="0"/>
            <a:r>
              <a:rPr lang="ru-RU" dirty="0" smtClean="0"/>
              <a:t>Активизировать и обогащать воспитательные умения родителей.</a:t>
            </a:r>
          </a:p>
          <a:p>
            <a:endParaRPr lang="ru-RU" dirty="0"/>
          </a:p>
        </p:txBody>
      </p:sp>
      <p:pic>
        <p:nvPicPr>
          <p:cNvPr id="21506" name="Picture 2" descr="http://mypresentation.ru/documents/696e0e266482216380b76a32394c3552/img18.jpg"/>
          <p:cNvPicPr>
            <a:picLocks noChangeAspect="1" noChangeArrowheads="1"/>
          </p:cNvPicPr>
          <p:nvPr/>
        </p:nvPicPr>
        <p:blipFill>
          <a:blip r:embed="rId2" cstate="print"/>
          <a:srcRect/>
          <a:stretch>
            <a:fillRect/>
          </a:stretch>
        </p:blipFill>
        <p:spPr bwMode="auto">
          <a:xfrm>
            <a:off x="5220072" y="4319718"/>
            <a:ext cx="3384376" cy="253828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67544" y="332656"/>
            <a:ext cx="8229600" cy="4525963"/>
          </a:xfrm>
        </p:spPr>
        <p:txBody>
          <a:bodyPr>
            <a:noAutofit/>
          </a:bodyPr>
          <a:lstStyle/>
          <a:p>
            <a:r>
              <a:rPr lang="ru-RU" sz="2800" dirty="0" smtClean="0"/>
              <a:t>Работу с родителями следует строить, придерживаясь следующих этапов.</a:t>
            </a:r>
          </a:p>
          <a:p>
            <a:pPr lvl="0"/>
            <a:r>
              <a:rPr lang="ru-RU" sz="2000" dirty="0" smtClean="0"/>
              <a:t>Продумывание содержания и форм работы с родителями. Проведение </a:t>
            </a:r>
            <a:r>
              <a:rPr lang="ru-RU" sz="2000" dirty="0" err="1" smtClean="0"/>
              <a:t>экспресс-опроса</a:t>
            </a:r>
            <a:r>
              <a:rPr lang="ru-RU" sz="2000" dirty="0" smtClean="0"/>
              <a:t> с целью изучения их потребностей. </a:t>
            </a:r>
          </a:p>
          <a:p>
            <a:pPr lvl="0"/>
            <a:r>
              <a:rPr lang="ru-RU" sz="2000" dirty="0" smtClean="0"/>
              <a:t>Установление между педагогом и родителями доброжелательных отношений с установкой на будущее деловое сотрудничество. Необходимо заинтересовать родителей той работой, которую предполагается с ними проводить.</a:t>
            </a:r>
          </a:p>
          <a:p>
            <a:pPr lvl="0"/>
            <a:r>
              <a:rPr lang="ru-RU" sz="2000" dirty="0" smtClean="0"/>
              <a:t>Формирование у родителей более полного образа своего ребенка и правильного его восприятия посредством сообщения им знаний, информации, которые невозможно получить в семье и которые оказываются неожиданными и интересными для них. Это может быть информация о некоторых особенностях общения ребенка со сверстниками, его отношении к труду, достижениях в продуктивных видах деятельности.</a:t>
            </a:r>
          </a:p>
          <a:p>
            <a:pPr lvl="0"/>
            <a:r>
              <a:rPr lang="ru-RU" sz="2000" dirty="0" smtClean="0"/>
              <a:t>Ознакомление педагога с проблемами семьи в воспитании ребенка. </a:t>
            </a:r>
          </a:p>
          <a:p>
            <a:pPr lvl="0"/>
            <a:r>
              <a:rPr lang="ru-RU" sz="2000" dirty="0" smtClean="0"/>
              <a:t>Совместное с взрослыми исследование и формирование личности ребенка. На данном этапе планируется конкретное содержание работы, выбираются формы сотрудничества.</a:t>
            </a:r>
          </a:p>
          <a:p>
            <a:endParaRPr lang="ru-RU"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67544" y="1268760"/>
            <a:ext cx="8229600" cy="4525963"/>
          </a:xfrm>
        </p:spPr>
        <p:txBody>
          <a:bodyPr>
            <a:normAutofit fontScale="77500" lnSpcReduction="20000"/>
          </a:bodyPr>
          <a:lstStyle/>
          <a:p>
            <a:r>
              <a:rPr lang="ru-RU" dirty="0" smtClean="0"/>
              <a:t>Деятельность родителей и педагогов в интересах ребенка может быть успешной только в том случае, если они станут союзниками, что позволит им лучше узнать ребенка, увидеть его в разных ситуациях и таким образом помочь взрослым в понимании индивидуальных особенностей детей, развитии их способностей, формировании ценностных жизненных ориентиров, преодолении негативных поступков и проявлений в поведении. Педагогам важно установить партнерские отношения с семьей каждого обучающегося, создать атмосферу </a:t>
            </a:r>
            <a:r>
              <a:rPr lang="ru-RU" dirty="0" err="1" smtClean="0"/>
              <a:t>взаимоподдержки</a:t>
            </a:r>
            <a:r>
              <a:rPr lang="ru-RU" dirty="0" smtClean="0"/>
              <a:t> и общности интересов. Именно семья с раннего детства призвана заложить в ребенка нравственные ценности, </a:t>
            </a:r>
            <a:r>
              <a:rPr lang="ru-RU" dirty="0" err="1" smtClean="0"/>
              <a:t>ориентирые</a:t>
            </a:r>
            <a:r>
              <a:rPr lang="ru-RU" dirty="0" smtClean="0"/>
              <a:t> на построение разумного образа жизни.</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11560" y="692696"/>
            <a:ext cx="8229600" cy="4525963"/>
          </a:xfrm>
        </p:spPr>
        <p:txBody>
          <a:bodyPr>
            <a:noAutofit/>
          </a:bodyPr>
          <a:lstStyle/>
          <a:p>
            <a:r>
              <a:rPr lang="ru-RU" sz="2400" dirty="0" smtClean="0"/>
              <a:t>Но практика показывает, что не все родители имеют специальные знания в области воспитания и испытывают трудности в установлении контактов с детьми. Педагоги и родители, пытаясь совместно найти наиболее эффективные способы решения этой проблемы, определяют содержание и формы педагогического просвещения. В создании союза родителей и педагогов важнейшая роль принадлежит классным руководителям. Не все родители откликаются на стремление к сотрудничеству, не все родители проявляют интерес к объединению усилий по воспитанию своего ребенка. Классному руководителю необходимы терпение и целенаправленный поиск путей решения этой проблемы.</a:t>
            </a:r>
            <a:endParaRPr lang="ru-RU"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sz="2800" dirty="0"/>
          </a:p>
        </p:txBody>
      </p:sp>
      <p:sp>
        <p:nvSpPr>
          <p:cNvPr id="3" name="Содержимое 2"/>
          <p:cNvSpPr>
            <a:spLocks noGrp="1"/>
          </p:cNvSpPr>
          <p:nvPr>
            <p:ph idx="1"/>
          </p:nvPr>
        </p:nvSpPr>
        <p:spPr>
          <a:xfrm>
            <a:off x="539552" y="548680"/>
            <a:ext cx="8229600" cy="4525963"/>
          </a:xfrm>
        </p:spPr>
        <p:txBody>
          <a:bodyPr>
            <a:normAutofit fontScale="25000" lnSpcReduction="20000"/>
          </a:bodyPr>
          <a:lstStyle/>
          <a:p>
            <a:r>
              <a:rPr lang="ru-RU" sz="9600" b="1" dirty="0" smtClean="0"/>
              <a:t>Этапы работы с родителями</a:t>
            </a:r>
            <a:endParaRPr lang="ru-RU" sz="9600" dirty="0" smtClean="0"/>
          </a:p>
          <a:p>
            <a:r>
              <a:rPr lang="ru-RU" sz="9600" dirty="0" smtClean="0"/>
              <a:t> </a:t>
            </a:r>
          </a:p>
          <a:p>
            <a:r>
              <a:rPr lang="ru-RU" sz="9600" dirty="0" smtClean="0"/>
              <a:t>Вся работа с родителями осуществляется в 3 этапа:</a:t>
            </a:r>
          </a:p>
          <a:p>
            <a:r>
              <a:rPr lang="ru-RU" sz="9600" dirty="0" smtClean="0"/>
              <a:t>1 этап – ежегодно в начале учебного года проводится обследование родительского контингента и анализируется его состав. Составляется социальный паспорт класса.</a:t>
            </a:r>
          </a:p>
          <a:p>
            <a:r>
              <a:rPr lang="ru-RU" sz="9600" dirty="0" smtClean="0"/>
              <a:t>2 этап – выявление семей, находящихся в социально опасном положении и детей, имеющих те или иные проблемы психологического плана: </a:t>
            </a:r>
          </a:p>
          <a:p>
            <a:r>
              <a:rPr lang="ru-RU" sz="9600" dirty="0" smtClean="0"/>
              <a:t>трудности в адаптации, </a:t>
            </a:r>
          </a:p>
          <a:p>
            <a:r>
              <a:rPr lang="ru-RU" sz="9600" dirty="0" smtClean="0"/>
              <a:t>агрессивность, </a:t>
            </a:r>
          </a:p>
          <a:p>
            <a:r>
              <a:rPr lang="ru-RU" sz="9600" dirty="0" smtClean="0"/>
              <a:t>страхи, </a:t>
            </a:r>
          </a:p>
          <a:p>
            <a:r>
              <a:rPr lang="ru-RU" sz="9600" dirty="0" smtClean="0"/>
              <a:t>проблемы общения со сверстниками, </a:t>
            </a:r>
          </a:p>
          <a:p>
            <a:r>
              <a:rPr lang="ru-RU" sz="9600" dirty="0" smtClean="0"/>
              <a:t>не усвоение программы и другие. </a:t>
            </a:r>
          </a:p>
          <a:p>
            <a:r>
              <a:rPr lang="ru-RU" sz="9600" dirty="0" smtClean="0"/>
              <a:t>3 этап – анализ полученных данных и составление базы данных для составления плана взаимодействия педагогов с родителями на текущий год.</a:t>
            </a:r>
          </a:p>
          <a:p>
            <a:r>
              <a:rPr lang="ru-RU" sz="9600" dirty="0" smtClean="0"/>
              <a:t> </a:t>
            </a:r>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311</TotalTime>
  <Words>1353</Words>
  <Application>Microsoft Office PowerPoint</Application>
  <PresentationFormat>Экран (4:3)</PresentationFormat>
  <Paragraphs>85</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    Цель : Изучить  формы взаимодействия педагога и родителей.  Задачи:   повышение педагогической культуры родителей; активное участие родителей в воспитании детей.   </vt:lpstr>
      <vt:lpstr>Характеристика 1 «Д» класса МБОУ «Школа№29» г.о.Балашиха.</vt:lpstr>
      <vt:lpstr>Слайд 4</vt:lpstr>
      <vt:lpstr>Слайд 5</vt:lpstr>
      <vt:lpstr>Слайд 6</vt:lpstr>
      <vt:lpstr>Слайд 7</vt:lpstr>
      <vt:lpstr>Слайд 8</vt:lpstr>
      <vt:lpstr>Слайд 9</vt:lpstr>
      <vt:lpstr>Сегодня выделяют три группы родителей:</vt:lpstr>
      <vt:lpstr>Разберём более подробно самые актуальные формы взаимодействия педагогов и родителей.</vt:lpstr>
      <vt:lpstr>Слайд 12</vt:lpstr>
      <vt:lpstr>Сейчас собрания вытесняются новыми нетрадиционными. Целесообразно сочетать разные формы работы:  </vt:lpstr>
      <vt:lpstr>  Вечера вопросов и ответов. Это форма позволяет родителям уточнить свои педагогические знания, применить их на практике, узнать о чем-либо новом, пополнить знаниями друг друга, обсудить некоторые проблемы развития детей. </vt:lpstr>
      <vt:lpstr>Слайд 15</vt:lpstr>
      <vt:lpstr> Об эффективности проводимой в школе  работы с родителями свидетельствуют: </vt:lpstr>
      <vt:lpstr>     Воспитание ученика в школе и воспитание в семье – это единый неразрывный процесс. Велика роль учителя начальных классов в организации этой работы. Очень важно с первого года обучения и воспитания детей в школе сделать родителей соучастниками педагогического процесса.   </vt:lpstr>
      <vt:lpstr>Слайд 18</vt:lpstr>
      <vt:lpstr>Слайд 19</vt:lpstr>
      <vt:lpstr>Список литературы: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Московский Государственный Областной Университет  Институт повышения квалификации Кафедра непрерывного образования</dc:title>
  <dc:creator>Алексей</dc:creator>
  <cp:lastModifiedBy>Алексей</cp:lastModifiedBy>
  <cp:revision>37</cp:revision>
  <dcterms:created xsi:type="dcterms:W3CDTF">2018-03-31T13:57:40Z</dcterms:created>
  <dcterms:modified xsi:type="dcterms:W3CDTF">2019-10-20T08:37:49Z</dcterms:modified>
</cp:coreProperties>
</file>