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8" r:id="rId3"/>
    <p:sldId id="259" r:id="rId4"/>
    <p:sldId id="260" r:id="rId5"/>
    <p:sldId id="281" r:id="rId6"/>
    <p:sldId id="279" r:id="rId7"/>
    <p:sldId id="262" r:id="rId8"/>
    <p:sldId id="276" r:id="rId9"/>
    <p:sldId id="264" r:id="rId10"/>
    <p:sldId id="261" r:id="rId11"/>
    <p:sldId id="263" r:id="rId12"/>
    <p:sldId id="282" r:id="rId13"/>
    <p:sldId id="277" r:id="rId14"/>
    <p:sldId id="278" r:id="rId15"/>
    <p:sldId id="266" r:id="rId16"/>
    <p:sldId id="267" r:id="rId17"/>
    <p:sldId id="268" r:id="rId18"/>
    <p:sldId id="269" r:id="rId19"/>
    <p:sldId id="270" r:id="rId20"/>
    <p:sldId id="283" r:id="rId21"/>
    <p:sldId id="275" r:id="rId22"/>
    <p:sldId id="271" r:id="rId23"/>
    <p:sldId id="27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09AC6-B027-46A1-A28B-EFE49A4CA9A5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46ED-84E3-4803-A09C-7298E252E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09AC6-B027-46A1-A28B-EFE49A4CA9A5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46ED-84E3-4803-A09C-7298E252E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09AC6-B027-46A1-A28B-EFE49A4CA9A5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46ED-84E3-4803-A09C-7298E252E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09AC6-B027-46A1-A28B-EFE49A4CA9A5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46ED-84E3-4803-A09C-7298E252E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09AC6-B027-46A1-A28B-EFE49A4CA9A5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46ED-84E3-4803-A09C-7298E252E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09AC6-B027-46A1-A28B-EFE49A4CA9A5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46ED-84E3-4803-A09C-7298E252E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09AC6-B027-46A1-A28B-EFE49A4CA9A5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46ED-84E3-4803-A09C-7298E252E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09AC6-B027-46A1-A28B-EFE49A4CA9A5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46ED-84E3-4803-A09C-7298E252E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09AC6-B027-46A1-A28B-EFE49A4CA9A5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46ED-84E3-4803-A09C-7298E252E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09AC6-B027-46A1-A28B-EFE49A4CA9A5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46ED-84E3-4803-A09C-7298E252E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09AC6-B027-46A1-A28B-EFE49A4CA9A5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46ED-84E3-4803-A09C-7298E252E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09AC6-B027-46A1-A28B-EFE49A4CA9A5}" type="datetimeFigureOut">
              <a:rPr lang="ru-RU" smtClean="0"/>
              <a:pPr/>
              <a:t>08.03.2015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F46ED-84E3-4803-A09C-7298E252E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parkouracademy.ru/video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571612"/>
            <a:ext cx="6062816" cy="371477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Администратор\Рабочий стол\фотоматериал маме\фон\фон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2547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Our objectives for today lesson are</a:t>
            </a:r>
            <a:r>
              <a:rPr lang="en-US" b="1" dirty="0" smtClean="0">
                <a:solidFill>
                  <a:srgbClr val="002060"/>
                </a:solidFill>
              </a:rPr>
              <a:t>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043890" cy="261461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en-US" b="1" dirty="0">
                <a:solidFill>
                  <a:srgbClr val="C00000"/>
                </a:solidFill>
              </a:rPr>
              <a:t>to improve our grammar skills;</a:t>
            </a:r>
            <a:endParaRPr lang="ru-RU" b="1" dirty="0">
              <a:solidFill>
                <a:srgbClr val="C00000"/>
              </a:solidFill>
            </a:endParaRPr>
          </a:p>
          <a:p>
            <a:pPr lvl="0"/>
            <a:r>
              <a:rPr lang="en-US" b="1" dirty="0">
                <a:solidFill>
                  <a:srgbClr val="C00000"/>
                </a:solidFill>
              </a:rPr>
              <a:t>to expand our vocabulary;</a:t>
            </a:r>
            <a:endParaRPr lang="ru-RU" b="1" dirty="0">
              <a:solidFill>
                <a:srgbClr val="C00000"/>
              </a:solidFill>
            </a:endParaRPr>
          </a:p>
          <a:p>
            <a:pPr lvl="0"/>
            <a:r>
              <a:rPr lang="en-US" b="1" dirty="0">
                <a:solidFill>
                  <a:srgbClr val="C00000"/>
                </a:solidFill>
              </a:rPr>
              <a:t>to practice in reading;</a:t>
            </a:r>
            <a:endParaRPr lang="ru-RU" b="1" dirty="0">
              <a:solidFill>
                <a:srgbClr val="C00000"/>
              </a:solidFill>
            </a:endParaRPr>
          </a:p>
          <a:p>
            <a:pPr lvl="0"/>
            <a:r>
              <a:rPr lang="en-US" b="1" dirty="0">
                <a:solidFill>
                  <a:srgbClr val="C00000"/>
                </a:solidFill>
              </a:rPr>
              <a:t> to express our opinions on the problem.</a:t>
            </a:r>
            <a:endParaRPr lang="ru-RU" b="1" dirty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Администратор\Рабочий стол\фотоматериал маме\фон\фон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428604"/>
            <a:ext cx="6472254" cy="86834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New words: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6972320" cy="34004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swing –</a:t>
            </a:r>
            <a:r>
              <a:rPr lang="ru-RU" b="1" dirty="0">
                <a:solidFill>
                  <a:srgbClr val="C00000"/>
                </a:solidFill>
              </a:rPr>
              <a:t>качаться</a:t>
            </a:r>
          </a:p>
          <a:p>
            <a:r>
              <a:rPr lang="en-US" b="1" dirty="0">
                <a:solidFill>
                  <a:srgbClr val="C00000"/>
                </a:solidFill>
              </a:rPr>
              <a:t>negotiate –</a:t>
            </a:r>
            <a:r>
              <a:rPr lang="ru-RU" b="1" dirty="0">
                <a:solidFill>
                  <a:srgbClr val="C00000"/>
                </a:solidFill>
              </a:rPr>
              <a:t>управлять</a:t>
            </a:r>
          </a:p>
          <a:p>
            <a:r>
              <a:rPr lang="en-US" b="1" dirty="0">
                <a:solidFill>
                  <a:srgbClr val="C00000"/>
                </a:solidFill>
              </a:rPr>
              <a:t>obstacle  [’</a:t>
            </a:r>
            <a:r>
              <a:rPr lang="en-US" b="1" dirty="0" err="1">
                <a:solidFill>
                  <a:srgbClr val="C00000"/>
                </a:solidFill>
              </a:rPr>
              <a:t>ɒbstəkəl</a:t>
            </a:r>
            <a:r>
              <a:rPr lang="en-US" b="1" dirty="0">
                <a:solidFill>
                  <a:srgbClr val="C00000"/>
                </a:solidFill>
              </a:rPr>
              <a:t>] - </a:t>
            </a:r>
            <a:r>
              <a:rPr lang="ru-RU" b="1" dirty="0">
                <a:solidFill>
                  <a:srgbClr val="C00000"/>
                </a:solidFill>
              </a:rPr>
              <a:t>препятствие</a:t>
            </a:r>
          </a:p>
          <a:p>
            <a:r>
              <a:rPr lang="en-US" b="1" dirty="0">
                <a:solidFill>
                  <a:srgbClr val="C00000"/>
                </a:solidFill>
              </a:rPr>
              <a:t>a stunt –</a:t>
            </a:r>
            <a:r>
              <a:rPr lang="ru-RU" b="1" dirty="0">
                <a:solidFill>
                  <a:srgbClr val="C00000"/>
                </a:solidFill>
              </a:rPr>
              <a:t>трюк</a:t>
            </a:r>
          </a:p>
          <a:p>
            <a:r>
              <a:rPr lang="en-US" b="1" dirty="0">
                <a:solidFill>
                  <a:srgbClr val="C00000"/>
                </a:solidFill>
              </a:rPr>
              <a:t>the impact   [ ’</a:t>
            </a:r>
            <a:r>
              <a:rPr lang="en-US" b="1" dirty="0" err="1">
                <a:solidFill>
                  <a:srgbClr val="C00000"/>
                </a:solidFill>
              </a:rPr>
              <a:t>ɪmpækt</a:t>
            </a:r>
            <a:r>
              <a:rPr lang="en-US" b="1" dirty="0">
                <a:solidFill>
                  <a:srgbClr val="C00000"/>
                </a:solidFill>
              </a:rPr>
              <a:t> ]   -</a:t>
            </a:r>
            <a:r>
              <a:rPr lang="ru-RU" b="1" dirty="0">
                <a:solidFill>
                  <a:srgbClr val="C00000"/>
                </a:solidFill>
              </a:rPr>
              <a:t>удар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2976" y="1071546"/>
            <a:ext cx="5500726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Finish the sentences: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2643182"/>
            <a:ext cx="6500858" cy="8572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rgbClr val="0070C0"/>
                </a:solidFill>
              </a:rPr>
              <a:t>I knew that………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4214818"/>
            <a:ext cx="5643602" cy="9286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I didn’t know that……..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124075" y="260350"/>
            <a:ext cx="742950" cy="1000125"/>
            <a:chOff x="1610" y="2024"/>
            <a:chExt cx="468" cy="630"/>
          </a:xfrm>
        </p:grpSpPr>
        <p:pic>
          <p:nvPicPr>
            <p:cNvPr id="15414" name="Picture 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15" name="AutoShape 4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250825" y="260350"/>
            <a:ext cx="742950" cy="1000125"/>
            <a:chOff x="1610" y="2024"/>
            <a:chExt cx="468" cy="630"/>
          </a:xfrm>
        </p:grpSpPr>
        <p:pic>
          <p:nvPicPr>
            <p:cNvPr id="15412" name="Picture 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13" name="AutoShape 7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6372225" y="260350"/>
            <a:ext cx="742950" cy="1000125"/>
            <a:chOff x="1610" y="2024"/>
            <a:chExt cx="468" cy="630"/>
          </a:xfrm>
        </p:grpSpPr>
        <p:pic>
          <p:nvPicPr>
            <p:cNvPr id="15410" name="Picture 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11" name="AutoShape 10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4356100" y="260350"/>
            <a:ext cx="742950" cy="1000125"/>
            <a:chOff x="1610" y="2024"/>
            <a:chExt cx="468" cy="630"/>
          </a:xfrm>
        </p:grpSpPr>
        <p:pic>
          <p:nvPicPr>
            <p:cNvPr id="15408" name="Picture 1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09" name="AutoShape 13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179388" y="3644900"/>
            <a:ext cx="742950" cy="1000125"/>
            <a:chOff x="1610" y="2024"/>
            <a:chExt cx="468" cy="630"/>
          </a:xfrm>
        </p:grpSpPr>
        <p:pic>
          <p:nvPicPr>
            <p:cNvPr id="15406" name="Picture 1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07" name="AutoShape 16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17"/>
          <p:cNvGrpSpPr>
            <a:grpSpLocks/>
          </p:cNvGrpSpPr>
          <p:nvPr/>
        </p:nvGrpSpPr>
        <p:grpSpPr bwMode="auto">
          <a:xfrm>
            <a:off x="3203575" y="1916113"/>
            <a:ext cx="742950" cy="1000125"/>
            <a:chOff x="1610" y="2024"/>
            <a:chExt cx="468" cy="630"/>
          </a:xfrm>
        </p:grpSpPr>
        <p:pic>
          <p:nvPicPr>
            <p:cNvPr id="15404" name="Picture 1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05" name="AutoShape 19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20"/>
          <p:cNvGrpSpPr>
            <a:grpSpLocks/>
          </p:cNvGrpSpPr>
          <p:nvPr/>
        </p:nvGrpSpPr>
        <p:grpSpPr bwMode="auto">
          <a:xfrm>
            <a:off x="2195513" y="3644900"/>
            <a:ext cx="742950" cy="1000125"/>
            <a:chOff x="1610" y="2024"/>
            <a:chExt cx="468" cy="630"/>
          </a:xfrm>
        </p:grpSpPr>
        <p:pic>
          <p:nvPicPr>
            <p:cNvPr id="15402" name="Picture 2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03" name="AutoShape 22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23"/>
          <p:cNvGrpSpPr>
            <a:grpSpLocks/>
          </p:cNvGrpSpPr>
          <p:nvPr/>
        </p:nvGrpSpPr>
        <p:grpSpPr bwMode="auto">
          <a:xfrm>
            <a:off x="7667625" y="1916113"/>
            <a:ext cx="742950" cy="1000125"/>
            <a:chOff x="1610" y="2024"/>
            <a:chExt cx="468" cy="630"/>
          </a:xfrm>
        </p:grpSpPr>
        <p:pic>
          <p:nvPicPr>
            <p:cNvPr id="15400" name="Picture 24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01" name="AutoShape 25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26"/>
          <p:cNvGrpSpPr>
            <a:grpSpLocks/>
          </p:cNvGrpSpPr>
          <p:nvPr/>
        </p:nvGrpSpPr>
        <p:grpSpPr bwMode="auto">
          <a:xfrm>
            <a:off x="5580063" y="1916113"/>
            <a:ext cx="742950" cy="1000125"/>
            <a:chOff x="1610" y="2024"/>
            <a:chExt cx="468" cy="630"/>
          </a:xfrm>
        </p:grpSpPr>
        <p:pic>
          <p:nvPicPr>
            <p:cNvPr id="15398" name="Picture 27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99" name="AutoShape 28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29"/>
          <p:cNvGrpSpPr>
            <a:grpSpLocks/>
          </p:cNvGrpSpPr>
          <p:nvPr/>
        </p:nvGrpSpPr>
        <p:grpSpPr bwMode="auto">
          <a:xfrm>
            <a:off x="1187450" y="1916113"/>
            <a:ext cx="742950" cy="1000125"/>
            <a:chOff x="1610" y="2024"/>
            <a:chExt cx="468" cy="630"/>
          </a:xfrm>
        </p:grpSpPr>
        <p:pic>
          <p:nvPicPr>
            <p:cNvPr id="15396" name="Picture 30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97" name="AutoShape 31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32"/>
          <p:cNvGrpSpPr>
            <a:grpSpLocks/>
          </p:cNvGrpSpPr>
          <p:nvPr/>
        </p:nvGrpSpPr>
        <p:grpSpPr bwMode="auto">
          <a:xfrm>
            <a:off x="8401050" y="260350"/>
            <a:ext cx="742950" cy="1000125"/>
            <a:chOff x="1610" y="2024"/>
            <a:chExt cx="468" cy="630"/>
          </a:xfrm>
        </p:grpSpPr>
        <p:pic>
          <p:nvPicPr>
            <p:cNvPr id="15394" name="Picture 3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95" name="AutoShape 34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35"/>
          <p:cNvGrpSpPr>
            <a:grpSpLocks/>
          </p:cNvGrpSpPr>
          <p:nvPr/>
        </p:nvGrpSpPr>
        <p:grpSpPr bwMode="auto">
          <a:xfrm>
            <a:off x="6659563" y="3644900"/>
            <a:ext cx="742950" cy="1000125"/>
            <a:chOff x="1610" y="2024"/>
            <a:chExt cx="468" cy="630"/>
          </a:xfrm>
        </p:grpSpPr>
        <p:pic>
          <p:nvPicPr>
            <p:cNvPr id="15392" name="Picture 3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93" name="AutoShape 37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" name="Group 38"/>
          <p:cNvGrpSpPr>
            <a:grpSpLocks/>
          </p:cNvGrpSpPr>
          <p:nvPr/>
        </p:nvGrpSpPr>
        <p:grpSpPr bwMode="auto">
          <a:xfrm>
            <a:off x="4356100" y="3644900"/>
            <a:ext cx="742950" cy="1000125"/>
            <a:chOff x="1610" y="2024"/>
            <a:chExt cx="468" cy="630"/>
          </a:xfrm>
        </p:grpSpPr>
        <p:pic>
          <p:nvPicPr>
            <p:cNvPr id="15390" name="Picture 3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91" name="AutoShape 40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" name="Group 41"/>
          <p:cNvGrpSpPr>
            <a:grpSpLocks/>
          </p:cNvGrpSpPr>
          <p:nvPr/>
        </p:nvGrpSpPr>
        <p:grpSpPr bwMode="auto">
          <a:xfrm>
            <a:off x="8401050" y="3644900"/>
            <a:ext cx="742950" cy="1000125"/>
            <a:chOff x="1610" y="2024"/>
            <a:chExt cx="468" cy="630"/>
          </a:xfrm>
        </p:grpSpPr>
        <p:pic>
          <p:nvPicPr>
            <p:cNvPr id="15388" name="Picture 4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89" name="AutoShape 43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44"/>
          <p:cNvGrpSpPr>
            <a:grpSpLocks/>
          </p:cNvGrpSpPr>
          <p:nvPr/>
        </p:nvGrpSpPr>
        <p:grpSpPr bwMode="auto">
          <a:xfrm>
            <a:off x="1116013" y="5300663"/>
            <a:ext cx="742950" cy="1000125"/>
            <a:chOff x="1610" y="2024"/>
            <a:chExt cx="468" cy="630"/>
          </a:xfrm>
        </p:grpSpPr>
        <p:pic>
          <p:nvPicPr>
            <p:cNvPr id="15386" name="Picture 4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87" name="AutoShape 46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" name="Group 47"/>
          <p:cNvGrpSpPr>
            <a:grpSpLocks/>
          </p:cNvGrpSpPr>
          <p:nvPr/>
        </p:nvGrpSpPr>
        <p:grpSpPr bwMode="auto">
          <a:xfrm>
            <a:off x="7524750" y="5373688"/>
            <a:ext cx="742950" cy="1000125"/>
            <a:chOff x="1610" y="2024"/>
            <a:chExt cx="468" cy="630"/>
          </a:xfrm>
        </p:grpSpPr>
        <p:pic>
          <p:nvPicPr>
            <p:cNvPr id="15384" name="Picture 4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85" name="AutoShape 49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" name="Group 50"/>
          <p:cNvGrpSpPr>
            <a:grpSpLocks/>
          </p:cNvGrpSpPr>
          <p:nvPr/>
        </p:nvGrpSpPr>
        <p:grpSpPr bwMode="auto">
          <a:xfrm>
            <a:off x="5508625" y="5373688"/>
            <a:ext cx="742950" cy="1000125"/>
            <a:chOff x="1610" y="2024"/>
            <a:chExt cx="468" cy="630"/>
          </a:xfrm>
        </p:grpSpPr>
        <p:pic>
          <p:nvPicPr>
            <p:cNvPr id="15382" name="Picture 5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83" name="AutoShape 52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" name="Group 53"/>
          <p:cNvGrpSpPr>
            <a:grpSpLocks/>
          </p:cNvGrpSpPr>
          <p:nvPr/>
        </p:nvGrpSpPr>
        <p:grpSpPr bwMode="auto">
          <a:xfrm>
            <a:off x="3203575" y="5300663"/>
            <a:ext cx="742950" cy="1000125"/>
            <a:chOff x="1610" y="2024"/>
            <a:chExt cx="468" cy="630"/>
          </a:xfrm>
        </p:grpSpPr>
        <p:pic>
          <p:nvPicPr>
            <p:cNvPr id="15380" name="Picture 54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0" y="2024"/>
              <a:ext cx="468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81" name="AutoShape 55"/>
            <p:cNvSpPr>
              <a:spLocks noChangeArrowheads="1"/>
            </p:cNvSpPr>
            <p:nvPr/>
          </p:nvSpPr>
          <p:spPr bwMode="auto">
            <a:xfrm>
              <a:off x="1655" y="2251"/>
              <a:ext cx="227" cy="182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8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8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9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0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0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113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50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2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3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1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5" dur="5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6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1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8" dur="5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1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1" dur="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2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1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4" dur="5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10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7" dur="50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8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0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1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3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4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10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6" dur="5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17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9" dur="1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1" dur="1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3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5" dur="1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7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9" dur="1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1" dur="1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3" dur="1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19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19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20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20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21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21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21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22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22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23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23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23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24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24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 nodeType="afterGroup">
                            <p:stCondLst>
                              <p:cond delay="23500"/>
                            </p:stCondLst>
                            <p:childTnLst>
                              <p:par>
                                <p:cTn id="25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25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 nodeType="afterGroup">
                            <p:stCondLst>
                              <p:cond delay="24500"/>
                            </p:stCondLst>
                            <p:childTnLst>
                              <p:par>
                                <p:cTn id="25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26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Documents and Settings\Администратор\Рабочий стол\фотоматериал маме\фон\фон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732249">
            <a:off x="890588" y="3582988"/>
            <a:ext cx="269557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3129991">
            <a:off x="3267075" y="558800"/>
            <a:ext cx="269557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986480">
            <a:off x="5786438" y="3438525"/>
            <a:ext cx="269557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0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77457E-6 C -0.00833 0.00185 -0.01805 0.00347 -0.02621 0.00647 C -0.03281 0.00902 -0.04583 0.01526 -0.04583 0.01526 C -0.05278 0.02266 -0.05746 0.03352 -0.06545 0.03699 C -0.06771 0.04069 -0.06927 0.04508 -0.07205 0.04786 C -0.07378 0.04971 -0.07656 0.04878 -0.07864 0.05017 C -0.08107 0.05179 -0.08333 0.0541 -0.08524 0.05665 C -0.08993 0.06289 -0.09253 0.06913 -0.09826 0.07422 C -0.10225 0.08902 -0.09653 0.07121 -0.10816 0.08948 C -0.1092 0.0911 -0.10868 0.0941 -0.10972 0.09595 C -0.11146 0.09942 -0.11441 0.1015 -0.11632 0.10474 C -0.12864 0.12485 -0.11927 0.11537 -0.12951 0.12439 C -0.13107 0.12809 -0.13246 0.13179 -0.13437 0.13526 C -0.13576 0.1378 -0.13802 0.13919 -0.13923 0.14173 C -0.14028 0.14381 -0.13958 0.14705 -0.14097 0.14844 C -0.14271 0.15029 -0.14531 0.14982 -0.14757 0.15052 C -0.14913 0.15352 -0.15104 0.15607 -0.15243 0.1593 C -0.1533 0.16139 -0.15295 0.16393 -0.15399 0.16578 C -0.15521 0.16786 -0.15764 0.16832 -0.15903 0.17017 C -0.16198 0.1741 -0.16475 0.17873 -0.16719 0.18335 C -0.17482 0.19745 -0.18073 0.21225 -0.1901 0.22474 C -0.19375 0.24323 -0.18871 0.22335 -0.2 0.24439 C -0.20208 0.24832 -0.20295 0.25341 -0.20486 0.25757 C -0.20972 0.26867 -0.21701 0.27607 -0.22118 0.28809 C -0.22344 0.30497 -0.22882 0.31283 -0.23437 0.3274 C -0.23732 0.34821 -0.23333 0.32902 -0.24097 0.34705 C -0.24479 0.35607 -0.24566 0.36624 -0.24913 0.37549 C -0.25278 0.39468 -0.25503 0.41364 -0.26059 0.43214 C -0.26111 0.43653 -0.26128 0.44115 -0.26232 0.44532 C -0.26285 0.44786 -0.26493 0.44925 -0.26545 0.45179 C -0.26805 0.46312 -0.26719 0.47769 -0.26719 0.48902 " pathEditMode="relative" ptsTypes="ffffffffffffffffffffffffffffffA">
                                      <p:cBhvr>
                                        <p:cTn id="24" dur="2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62428E-7 C 0.00746 0.00671 0.01389 0.00694 0.02292 0.00879 C 0.03316 0.01318 0.05417 0.0148 0.06389 0.02197 C 0.07691 0.03145 0.07899 0.03815 0.0934 0.04162 C 0.10156 0.04856 0.11007 0.04971 0.11962 0.05249 C 0.13368 0.06174 0.15017 0.06289 0.16545 0.06544 C 0.17535 0.06705 0.19496 0.06983 0.19496 0.06983 C 0.22153 0.07908 0.25 0.07746 0.27691 0.07862 C 0.32292 0.08509 0.31042 0.0844 0.3934 0.07653 C 0.42048 0.07399 0.44618 0.0511 0.47205 0.04162 C 0.47482 0.03931 0.47726 0.03653 0.48021 0.03492 C 0.48489 0.03214 0.49062 0.03214 0.49496 0.02844 C 0.5066 0.01827 0.49167 0.03052 0.50972 0.01966 C 0.51146 0.0185 0.51285 0.01665 0.51458 0.01526 C 0.51667 0.01364 0.51892 0.01203 0.52118 0.01087 C 0.52673 0.00786 0.53212 0.00578 0.53767 0.00231 C 0.54687 -0.0104 0.53732 0.00023 0.55243 -0.00647 C 0.56337 -0.01133 0.55382 -0.01086 0.55885 -0.01086 " pathEditMode="relative" ptsTypes="fffffffffffffffffA">
                                      <p:cBhvr>
                                        <p:cTn id="26" dur="2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3889E-18 -5.78035E-7 C -0.00052 -0.02612 -0.00018 -0.05248 -0.00156 -0.07861 C -0.00174 -0.08231 -0.00643 -0.09826 -0.00816 -0.10242 C -0.01007 -0.10705 -0.01476 -0.1156 -0.01476 -0.1156 C -0.01649 -0.12578 -0.02031 -0.13133 -0.02465 -0.13965 C -0.02726 -0.15399 -0.03143 -0.16439 -0.03941 -0.17456 C -0.03993 -0.17734 -0.04132 -0.18682 -0.04254 -0.18982 C -0.04549 -0.19792 -0.05122 -0.2037 -0.05417 -0.21179 C -0.0625 -0.23491 -0.06979 -0.26034 -0.08681 -0.27491 C -0.09393 -0.2874 -0.10174 -0.30127 -0.1099 -0.31214 C -0.11233 -0.31537 -0.11563 -0.31768 -0.11806 -0.32092 C -0.12708 -0.33318 -0.11858 -0.32971 -0.13281 -0.34266 C -0.14358 -0.35237 -0.15434 -0.36046 -0.16563 -0.36878 C -0.175 -0.37549 -0.18542 -0.39098 -0.19514 -0.39514 C -0.20469 -0.3993 -0.19844 -0.3963 -0.21302 -0.40601 C -0.22778 -0.41595 -0.23993 -0.43422 -0.25573 -0.44092 C -0.26458 -0.44925 -0.26893 -0.45248 -0.27708 -0.45849 C -0.28507 -0.46451 -0.29028 -0.47144 -0.3 -0.47144 " pathEditMode="relative" ptsTypes="fffffffffffffffffA">
                                      <p:cBhvr>
                                        <p:cTn id="28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0" presetID="0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39306E-6 C 0.01719 0.0074 0.03177 0.02313 0.04913 0.03053 C 0.07569 0.05573 0.09844 0.08648 0.12118 0.11792 C 0.13733 0.14012 0.11337 0.1096 0.12621 0.13087 C 0.12917 0.13573 0.1342 0.13781 0.13767 0.14197 C 0.1467 0.15261 0.15243 0.16694 0.16389 0.17249 C 0.16944 0.17989 0.17604 0.18521 0.18194 0.19214 C 0.18542 0.19607 0.18837 0.2007 0.19167 0.20509 C 0.1934 0.2074 0.1967 0.2118 0.1967 0.2118 C 0.20104 0.22983 0.19375 0.20394 0.20486 0.22474 C 0.20625 0.22729 0.20538 0.23099 0.20642 0.23353 C 0.20764 0.23631 0.20989 0.23792 0.21146 0.24024 C 0.21545 0.24648 0.2191 0.25318 0.22292 0.25966 C 0.22847 0.26914 0.23281 0.27954 0.23924 0.2881 C 0.24271 0.30151 0.23837 0.28902 0.24583 0.29896 C 0.25017 0.30474 0.25226 0.31422 0.25573 0.32093 C 0.25955 0.33665 0.26441 0.34128 0.27049 0.35376 C 0.27465 0.37064 0.26892 0.34914 0.27535 0.36671 C 0.28073 0.38151 0.28108 0.39931 0.28524 0.4148 C 0.28715 0.43053 0.29271 0.44694 0.2934 0.4629 C 0.29392 0.47446 0.2934 0.48625 0.2934 0.49781 " pathEditMode="relative" ptsTypes="ffffffffffffffffffffA">
                                      <p:cBhvr>
                                        <p:cTn id="31" dur="2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16763E-6 C -0.01164 0.01041 -0.02743 0.01133 -0.04098 0.01318 C -0.04914 0.01665 -0.05417 0.01758 -0.06059 0.02613 C -0.06216 0.02821 -0.06337 0.03122 -0.06546 0.03261 C -0.06806 0.03423 -0.07101 0.03423 -0.07379 0.03492 C -0.0849 0.04509 -0.07969 0.04209 -0.08855 0.04579 C -0.09445 0.0511 -0.09948 0.05434 -0.1066 0.05665 C -0.11059 0.06544 -0.11302 0.06405 -0.11962 0.06775 C -0.13351 0.07561 -0.14723 0.08001 -0.16233 0.08301 C -0.21372 0.08162 -0.26511 0.08209 -0.31632 0.07862 C -0.32153 0.07839 -0.32605 0.07376 -0.33108 0.07191 C -0.33716 0.06983 -0.34306 0.06775 -0.34914 0.06544 C -0.38091 0.05365 -0.41285 0.04209 -0.44427 0.02844 C -0.45122 0.02544 -0.45677 0.01804 -0.46389 0.01527 C -0.47882 0.00949 -0.49306 0.00093 -0.50816 -0.00439 C -0.51632 -0.00739 -0.52535 -0.00786 -0.53282 -0.01317 " pathEditMode="relative" ptsTypes="fffffffffffffffA">
                                      <p:cBhvr>
                                        <p:cTn id="33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7.63006E-6 C 0.00139 -0.02843 -0.00312 -0.06381 0.0099 -0.08947 C 0.01094 -0.09387 0.01059 -0.09942 0.01302 -0.10265 C 0.0191 -0.11051 0.02535 -0.12115 0.02952 -0.13109 C 0.03351 -0.14034 0.03646 -0.15028 0.04097 -0.1593 C 0.04861 -0.17433 0.05816 -0.18774 0.06563 -0.203 C 0.06875 -0.20947 0.07118 -0.2171 0.07535 -0.22265 C 0.08056 -0.22959 0.08455 -0.23653 0.08854 -0.24462 C 0.09063 -0.25942 0.09167 -0.25965 0.10157 -0.26635 C 0.10591 -0.27491 0.10851 -0.27375 0.11476 -0.27953 C 0.11858 -0.28693 0.12136 -0.29179 0.12778 -0.29479 C 0.14254 -0.30959 0.13629 -0.30404 0.14584 -0.31213 C 0.14966 -0.31999 0.15226 -0.32254 0.15903 -0.32531 C 0.16424 -0.33225 0.17101 -0.33965 0.17709 -0.34497 C 0.19028 -0.35676 0.17309 -0.33641 0.18681 -0.35144 C 0.204 -0.3704 0.17448 -0.34242 0.20157 -0.36693 C 0.22535 -0.38843 0.20434 -0.37849 0.21806 -0.38427 C 0.22604 -0.39236 0.23091 -0.40069 0.24097 -0.40393 C 0.24653 -0.40878 0.25087 -0.4104 0.25729 -0.41271 C 0.2632 -0.41803 0.27032 -0.42288 0.27709 -0.42566 C 0.28021 -0.4319 0.28299 -0.43375 0.28681 -0.43884 " pathEditMode="relative" ptsTypes="ffffffffffffffffffffA">
                                      <p:cBhvr>
                                        <p:cTn id="35" dur="2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3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Documents and Settings\Администратор\Рабочий стол\фотоматериал маме\фон\фон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6572296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b="1" dirty="0">
                <a:solidFill>
                  <a:srgbClr val="0070C0"/>
                </a:solidFill>
              </a:rPr>
              <a:t>free, move, to hurry, competitive</a:t>
            </a:r>
            <a:r>
              <a:rPr lang="en-US" sz="3200" b="1" dirty="0" smtClean="0">
                <a:solidFill>
                  <a:srgbClr val="0070C0"/>
                </a:solidFill>
              </a:rPr>
              <a:t>,</a:t>
            </a:r>
            <a:br>
              <a:rPr lang="en-US" sz="3200" b="1" dirty="0" smtClean="0">
                <a:solidFill>
                  <a:srgbClr val="0070C0"/>
                </a:solidFill>
              </a:rPr>
            </a:br>
            <a:r>
              <a:rPr lang="en-US" sz="3200" b="1" dirty="0" smtClean="0">
                <a:solidFill>
                  <a:srgbClr val="0070C0"/>
                </a:solidFill>
              </a:rPr>
              <a:t> </a:t>
            </a:r>
            <a:r>
              <a:rPr lang="en-US" sz="3200" b="1" dirty="0">
                <a:solidFill>
                  <a:srgbClr val="0070C0"/>
                </a:solidFill>
              </a:rPr>
              <a:t>the impact, negotiate, moving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85926"/>
            <a:ext cx="8229600" cy="354331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lvl="0"/>
            <a:r>
              <a:rPr lang="en-US" sz="2400" b="1" dirty="0" err="1">
                <a:solidFill>
                  <a:schemeClr val="tx1"/>
                </a:solidFill>
              </a:rPr>
              <a:t>Parkour</a:t>
            </a:r>
            <a:r>
              <a:rPr lang="en-US" sz="2400" b="1" dirty="0">
                <a:solidFill>
                  <a:schemeClr val="tx1"/>
                </a:solidFill>
              </a:rPr>
              <a:t> is about ………. in the most effective way.</a:t>
            </a:r>
            <a:endParaRPr lang="ru-RU" sz="2400" b="1" dirty="0">
              <a:solidFill>
                <a:schemeClr val="tx1"/>
              </a:solidFill>
            </a:endParaRPr>
          </a:p>
          <a:p>
            <a:pPr lvl="0"/>
            <a:r>
              <a:rPr lang="en-US" sz="2400" b="1" dirty="0">
                <a:solidFill>
                  <a:schemeClr val="tx1"/>
                </a:solidFill>
              </a:rPr>
              <a:t>You have to </a:t>
            </a:r>
            <a:r>
              <a:rPr lang="en-US" sz="2400" b="1" dirty="0" err="1">
                <a:solidFill>
                  <a:schemeClr val="tx1"/>
                </a:solidFill>
              </a:rPr>
              <a:t>run,jump</a:t>
            </a:r>
            <a:r>
              <a:rPr lang="en-US" sz="2400" b="1" dirty="0">
                <a:solidFill>
                  <a:schemeClr val="tx1"/>
                </a:solidFill>
              </a:rPr>
              <a:t>, roll, climb and swing to ……….. the obstacles.</a:t>
            </a:r>
            <a:endParaRPr lang="ru-RU" sz="2400" b="1" dirty="0">
              <a:solidFill>
                <a:schemeClr val="tx1"/>
              </a:solidFill>
            </a:endParaRPr>
          </a:p>
          <a:p>
            <a:pPr lvl="0"/>
            <a:r>
              <a:rPr lang="en-US" sz="2400" b="1" dirty="0" err="1">
                <a:solidFill>
                  <a:schemeClr val="tx1"/>
                </a:solidFill>
              </a:rPr>
              <a:t>Parkour</a:t>
            </a:r>
            <a:r>
              <a:rPr lang="en-US" sz="2400" b="1" dirty="0">
                <a:solidFill>
                  <a:schemeClr val="tx1"/>
                </a:solidFill>
              </a:rPr>
              <a:t> is a way to……..  .</a:t>
            </a:r>
            <a:endParaRPr lang="ru-RU" sz="2400" b="1" dirty="0">
              <a:solidFill>
                <a:schemeClr val="tx1"/>
              </a:solidFill>
            </a:endParaRPr>
          </a:p>
          <a:p>
            <a:pPr lvl="0"/>
            <a:r>
              <a:rPr lang="en-US" sz="2400" b="1" dirty="0">
                <a:solidFill>
                  <a:schemeClr val="tx1"/>
                </a:solidFill>
              </a:rPr>
              <a:t>It means……..  .</a:t>
            </a:r>
            <a:endParaRPr lang="ru-RU" sz="2400" b="1" dirty="0">
              <a:solidFill>
                <a:schemeClr val="tx1"/>
              </a:solidFill>
            </a:endParaRPr>
          </a:p>
          <a:p>
            <a:pPr lvl="0"/>
            <a:r>
              <a:rPr lang="en-US" sz="2400" b="1" dirty="0">
                <a:solidFill>
                  <a:schemeClr val="tx1"/>
                </a:solidFill>
              </a:rPr>
              <a:t>It is not  ……  so you can do it on your own.</a:t>
            </a:r>
            <a:endParaRPr lang="ru-RU" sz="2400" b="1" dirty="0">
              <a:solidFill>
                <a:schemeClr val="tx1"/>
              </a:solidFill>
            </a:endParaRPr>
          </a:p>
          <a:p>
            <a:pPr lvl="0"/>
            <a:r>
              <a:rPr lang="en-US" sz="2400" b="1" dirty="0">
                <a:solidFill>
                  <a:schemeClr val="tx1"/>
                </a:solidFill>
              </a:rPr>
              <a:t> You need baggy trousers, a T-shirt and cushioned trainers to soften …… when you land.</a:t>
            </a:r>
            <a:endParaRPr lang="ru-RU" sz="2400" b="1" dirty="0">
              <a:solidFill>
                <a:schemeClr val="tx1"/>
              </a:solidFill>
            </a:endParaRPr>
          </a:p>
          <a:p>
            <a:pPr lvl="0"/>
            <a:r>
              <a:rPr lang="en-US" sz="2400" b="1" dirty="0">
                <a:solidFill>
                  <a:schemeClr val="tx1"/>
                </a:solidFill>
              </a:rPr>
              <a:t>It is fun. It is ….. . It’s cool</a:t>
            </a:r>
            <a:r>
              <a:rPr lang="en-US" sz="2400" b="1" dirty="0" smtClean="0">
                <a:solidFill>
                  <a:schemeClr val="tx1"/>
                </a:solidFill>
              </a:rPr>
              <a:t>.</a:t>
            </a:r>
            <a:endParaRPr lang="ru-RU" sz="2400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5572140"/>
            <a:ext cx="7572428" cy="10772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Key:</a:t>
            </a:r>
            <a:r>
              <a:rPr lang="ru-RU" sz="3200" b="1" dirty="0" smtClean="0">
                <a:solidFill>
                  <a:srgbClr val="FF0000"/>
                </a:solidFill>
              </a:rPr>
              <a:t>   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7030A0"/>
                </a:solidFill>
              </a:rPr>
              <a:t>moving, negotiate,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7030A0"/>
                </a:solidFill>
              </a:rPr>
              <a:t>move,  to hurry, </a:t>
            </a:r>
            <a:r>
              <a:rPr lang="ru-RU" sz="3200" b="1" dirty="0" smtClean="0">
                <a:solidFill>
                  <a:srgbClr val="7030A0"/>
                </a:solidFill>
              </a:rPr>
              <a:t> </a:t>
            </a:r>
          </a:p>
          <a:p>
            <a:pPr lvl="0">
              <a:buNone/>
            </a:pPr>
            <a:r>
              <a:rPr lang="ru-RU" sz="3200" b="1" dirty="0" smtClean="0">
                <a:solidFill>
                  <a:srgbClr val="7030A0"/>
                </a:solidFill>
              </a:rPr>
              <a:t>            </a:t>
            </a:r>
            <a:r>
              <a:rPr lang="en-US" sz="3200" b="1" dirty="0" smtClean="0">
                <a:solidFill>
                  <a:srgbClr val="7030A0"/>
                </a:solidFill>
              </a:rPr>
              <a:t>competitive, the impact,  free.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Администратор\Рабочий стол\фотоматериал маме\фон\фон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00042"/>
            <a:ext cx="7072362" cy="85725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en-US" b="1" dirty="0" smtClean="0">
                <a:solidFill>
                  <a:srgbClr val="002060"/>
                </a:solidFill>
              </a:rPr>
              <a:t>Answer </a:t>
            </a:r>
            <a:r>
              <a:rPr lang="en-US" b="1" dirty="0">
                <a:solidFill>
                  <a:srgbClr val="002060"/>
                </a:solidFill>
              </a:rPr>
              <a:t>the questions: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071678"/>
            <a:ext cx="6572296" cy="318612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US" b="1" dirty="0">
                <a:solidFill>
                  <a:srgbClr val="002060"/>
                </a:solidFill>
              </a:rPr>
              <a:t>What is </a:t>
            </a:r>
            <a:r>
              <a:rPr lang="en-US" b="1" dirty="0" err="1">
                <a:solidFill>
                  <a:srgbClr val="002060"/>
                </a:solidFill>
              </a:rPr>
              <a:t>parkour</a:t>
            </a:r>
            <a:r>
              <a:rPr lang="en-US" b="1" dirty="0">
                <a:solidFill>
                  <a:srgbClr val="002060"/>
                </a:solidFill>
              </a:rPr>
              <a:t>?</a:t>
            </a:r>
            <a:endParaRPr lang="ru-RU" b="1" dirty="0">
              <a:solidFill>
                <a:srgbClr val="002060"/>
              </a:solidFill>
            </a:endParaRPr>
          </a:p>
          <a:p>
            <a:pPr lvl="0"/>
            <a:r>
              <a:rPr lang="en-US" b="1" dirty="0">
                <a:solidFill>
                  <a:srgbClr val="002060"/>
                </a:solidFill>
              </a:rPr>
              <a:t>Who does </a:t>
            </a:r>
            <a:r>
              <a:rPr lang="en-US" b="1" dirty="0" err="1">
                <a:solidFill>
                  <a:srgbClr val="002060"/>
                </a:solidFill>
              </a:rPr>
              <a:t>parkour</a:t>
            </a:r>
            <a:r>
              <a:rPr lang="en-US" b="1" dirty="0">
                <a:solidFill>
                  <a:srgbClr val="002060"/>
                </a:solidFill>
              </a:rPr>
              <a:t>?</a:t>
            </a:r>
            <a:endParaRPr lang="ru-RU" b="1" dirty="0">
              <a:solidFill>
                <a:srgbClr val="002060"/>
              </a:solidFill>
            </a:endParaRPr>
          </a:p>
          <a:p>
            <a:pPr lvl="0"/>
            <a:r>
              <a:rPr lang="en-US" b="1" dirty="0">
                <a:solidFill>
                  <a:srgbClr val="002060"/>
                </a:solidFill>
              </a:rPr>
              <a:t>Where can young  people  do it?</a:t>
            </a:r>
            <a:endParaRPr lang="ru-RU" b="1" dirty="0">
              <a:solidFill>
                <a:srgbClr val="002060"/>
              </a:solidFill>
            </a:endParaRPr>
          </a:p>
          <a:p>
            <a:pPr lvl="0"/>
            <a:r>
              <a:rPr lang="en-US" b="1" dirty="0">
                <a:solidFill>
                  <a:srgbClr val="002060"/>
                </a:solidFill>
              </a:rPr>
              <a:t>Are there any special </a:t>
            </a:r>
            <a:r>
              <a:rPr lang="en-US" b="1" dirty="0" err="1">
                <a:solidFill>
                  <a:srgbClr val="002060"/>
                </a:solidFill>
              </a:rPr>
              <a:t>clothers</a:t>
            </a:r>
            <a:r>
              <a:rPr lang="en-US" b="1" dirty="0">
                <a:solidFill>
                  <a:srgbClr val="002060"/>
                </a:solidFill>
              </a:rPr>
              <a:t>?</a:t>
            </a:r>
            <a:endParaRPr lang="ru-RU" b="1" dirty="0">
              <a:solidFill>
                <a:srgbClr val="002060"/>
              </a:solidFill>
            </a:endParaRPr>
          </a:p>
          <a:p>
            <a:pPr lvl="0"/>
            <a:r>
              <a:rPr lang="en-US" b="1" dirty="0">
                <a:solidFill>
                  <a:srgbClr val="002060"/>
                </a:solidFill>
              </a:rPr>
              <a:t>Why do tracers like it</a:t>
            </a:r>
            <a:r>
              <a:rPr lang="en-US" b="1" dirty="0" smtClean="0">
                <a:solidFill>
                  <a:srgbClr val="002060"/>
                </a:solidFill>
              </a:rPr>
              <a:t>?</a:t>
            </a:r>
            <a:r>
              <a:rPr lang="en-US" dirty="0"/>
              <a:t> 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Администратор\Рабочий стол\фотоматериал маме\фон\фон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6686568" cy="58259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True or False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000108"/>
            <a:ext cx="8115328" cy="492922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US" sz="2800" b="1" dirty="0" err="1" smtClean="0">
                <a:solidFill>
                  <a:srgbClr val="002060"/>
                </a:solidFill>
              </a:rPr>
              <a:t>Parkour</a:t>
            </a:r>
            <a:r>
              <a:rPr lang="en-US" sz="2800" b="1" dirty="0" smtClean="0">
                <a:solidFill>
                  <a:srgbClr val="002060"/>
                </a:solidFill>
              </a:rPr>
              <a:t> is about moving from one place to another in the most effective way.   </a:t>
            </a:r>
          </a:p>
          <a:p>
            <a:pPr lvl="0"/>
            <a:endParaRPr lang="en-US" sz="800" b="1" dirty="0" smtClean="0">
              <a:solidFill>
                <a:srgbClr val="002060"/>
              </a:solidFill>
            </a:endParaRPr>
          </a:p>
          <a:p>
            <a:pPr lvl="0"/>
            <a:endParaRPr lang="ru-RU" sz="800" b="1" dirty="0" smtClean="0">
              <a:solidFill>
                <a:srgbClr val="002060"/>
              </a:solidFill>
            </a:endParaRPr>
          </a:p>
          <a:p>
            <a:pPr lvl="0"/>
            <a:r>
              <a:rPr lang="en-US" sz="2800" b="1" dirty="0" smtClean="0">
                <a:solidFill>
                  <a:srgbClr val="002060"/>
                </a:solidFill>
              </a:rPr>
              <a:t>You don’t have to negotiate obstacles. </a:t>
            </a:r>
          </a:p>
          <a:p>
            <a:pPr lvl="0">
              <a:buNone/>
            </a:pPr>
            <a:endParaRPr lang="en-US" sz="800" b="1" dirty="0" smtClean="0">
              <a:solidFill>
                <a:srgbClr val="002060"/>
              </a:solidFill>
            </a:endParaRPr>
          </a:p>
          <a:p>
            <a:pPr lvl="0">
              <a:buNone/>
            </a:pPr>
            <a:endParaRPr lang="en-US" sz="800" b="1" dirty="0" smtClean="0">
              <a:solidFill>
                <a:srgbClr val="002060"/>
              </a:solidFill>
            </a:endParaRPr>
          </a:p>
          <a:p>
            <a:pPr lvl="0"/>
            <a:r>
              <a:rPr lang="en-US" sz="2800" b="1" dirty="0" smtClean="0">
                <a:solidFill>
                  <a:srgbClr val="002060"/>
                </a:solidFill>
              </a:rPr>
              <a:t>It is about doing dangerous stunts. </a:t>
            </a:r>
          </a:p>
          <a:p>
            <a:pPr lvl="0">
              <a:buNone/>
            </a:pPr>
            <a:r>
              <a:rPr lang="en-US" sz="800" b="1" dirty="0" smtClean="0">
                <a:solidFill>
                  <a:srgbClr val="002060"/>
                </a:solidFill>
              </a:rPr>
              <a:t> </a:t>
            </a:r>
          </a:p>
          <a:p>
            <a:pPr lvl="0">
              <a:buNone/>
            </a:pPr>
            <a:endParaRPr lang="ru-RU" sz="800" b="1" dirty="0" smtClean="0">
              <a:solidFill>
                <a:srgbClr val="002060"/>
              </a:solidFill>
            </a:endParaRPr>
          </a:p>
          <a:p>
            <a:pPr lvl="0"/>
            <a:r>
              <a:rPr lang="en-US" sz="2800" b="1" dirty="0" smtClean="0">
                <a:solidFill>
                  <a:srgbClr val="002060"/>
                </a:solidFill>
              </a:rPr>
              <a:t>The word “ </a:t>
            </a:r>
            <a:r>
              <a:rPr lang="en-US" sz="2800" b="1" dirty="0" err="1" smtClean="0">
                <a:solidFill>
                  <a:srgbClr val="002060"/>
                </a:solidFill>
              </a:rPr>
              <a:t>parkour</a:t>
            </a:r>
            <a:r>
              <a:rPr lang="en-US" sz="2800" b="1" dirty="0" smtClean="0">
                <a:solidFill>
                  <a:srgbClr val="002060"/>
                </a:solidFill>
              </a:rPr>
              <a:t>” originally  comes </a:t>
            </a:r>
          </a:p>
          <a:p>
            <a:pPr lvl="0"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from Great Britain.  </a:t>
            </a:r>
          </a:p>
          <a:p>
            <a:pPr lvl="0"/>
            <a:endParaRPr lang="en-US" sz="800" b="1" dirty="0" smtClean="0">
              <a:solidFill>
                <a:srgbClr val="002060"/>
              </a:solidFill>
            </a:endParaRPr>
          </a:p>
          <a:p>
            <a:pPr lvl="0"/>
            <a:endParaRPr lang="ru-RU" sz="800" b="1" dirty="0" smtClean="0">
              <a:solidFill>
                <a:srgbClr val="002060"/>
              </a:solidFill>
            </a:endParaRPr>
          </a:p>
          <a:p>
            <a:pPr lvl="0"/>
            <a:r>
              <a:rPr lang="en-US" sz="2800" b="1" dirty="0" smtClean="0">
                <a:solidFill>
                  <a:srgbClr val="002060"/>
                </a:solidFill>
              </a:rPr>
              <a:t>You can do </a:t>
            </a:r>
            <a:r>
              <a:rPr lang="en-US" sz="2800" b="1" dirty="0" err="1" smtClean="0">
                <a:solidFill>
                  <a:srgbClr val="002060"/>
                </a:solidFill>
              </a:rPr>
              <a:t>parkour</a:t>
            </a:r>
            <a:r>
              <a:rPr lang="en-US" sz="2800" b="1" dirty="0" smtClean="0">
                <a:solidFill>
                  <a:srgbClr val="002060"/>
                </a:solidFill>
              </a:rPr>
              <a:t> in the city.  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86512" y="1500174"/>
            <a:ext cx="423514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3143248"/>
            <a:ext cx="40427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000892" y="2214554"/>
            <a:ext cx="40427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858016" y="4000504"/>
            <a:ext cx="40427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43702" y="5286388"/>
            <a:ext cx="423514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Администратор\Рабочий стол\фотоматериал маме\фон\фон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9690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Fill in the gaps with the correct adjectives: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lvl="0"/>
            <a:r>
              <a:rPr lang="en-US" sz="2800" dirty="0" err="1"/>
              <a:t>Parkour</a:t>
            </a:r>
            <a:r>
              <a:rPr lang="en-US" sz="2800" dirty="0"/>
              <a:t> is a ………..  hobby</a:t>
            </a:r>
            <a:r>
              <a:rPr lang="en-US" sz="2800" dirty="0" smtClean="0"/>
              <a:t>.</a:t>
            </a:r>
          </a:p>
          <a:p>
            <a:pPr lvl="0">
              <a:buNone/>
            </a:pPr>
            <a:r>
              <a:rPr lang="en-US" sz="2800" dirty="0" smtClean="0"/>
              <a:t> </a:t>
            </a:r>
            <a:r>
              <a:rPr lang="ru-RU" sz="2800" dirty="0" smtClean="0"/>
              <a:t>                 </a:t>
            </a:r>
            <a:r>
              <a:rPr lang="en-US" sz="2800" b="1" dirty="0" smtClean="0">
                <a:solidFill>
                  <a:srgbClr val="7030A0"/>
                </a:solidFill>
              </a:rPr>
              <a:t>(</a:t>
            </a:r>
            <a:r>
              <a:rPr lang="en-US" sz="2800" b="1" dirty="0">
                <a:solidFill>
                  <a:srgbClr val="7030A0"/>
                </a:solidFill>
              </a:rPr>
              <a:t>thrilling/ thrilled)</a:t>
            </a:r>
            <a:endParaRPr lang="ru-RU" sz="2800" b="1" dirty="0">
              <a:solidFill>
                <a:srgbClr val="7030A0"/>
              </a:solidFill>
            </a:endParaRPr>
          </a:p>
          <a:p>
            <a:pPr lvl="0"/>
            <a:r>
              <a:rPr lang="en-US" sz="2800" dirty="0"/>
              <a:t>Many young people are ……… in </a:t>
            </a:r>
            <a:r>
              <a:rPr lang="en-US" sz="2800" dirty="0" err="1"/>
              <a:t>parkour</a:t>
            </a:r>
            <a:r>
              <a:rPr lang="en-US" sz="2800" dirty="0"/>
              <a:t>. </a:t>
            </a:r>
            <a:endParaRPr lang="en-US" sz="2800" dirty="0" smtClean="0"/>
          </a:p>
          <a:p>
            <a:pPr lvl="0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                     </a:t>
            </a:r>
            <a:r>
              <a:rPr lang="en-US" sz="2800" b="1" dirty="0" smtClean="0">
                <a:solidFill>
                  <a:srgbClr val="7030A0"/>
                </a:solidFill>
              </a:rPr>
              <a:t>(</a:t>
            </a:r>
            <a:r>
              <a:rPr lang="en-US" sz="2800" b="1" dirty="0">
                <a:solidFill>
                  <a:srgbClr val="7030A0"/>
                </a:solidFill>
              </a:rPr>
              <a:t>interesting / interested</a:t>
            </a:r>
            <a:r>
              <a:rPr lang="en-US" sz="2800" b="1" dirty="0" smtClean="0">
                <a:solidFill>
                  <a:srgbClr val="7030A0"/>
                </a:solidFill>
              </a:rPr>
              <a:t>)</a:t>
            </a:r>
            <a:endParaRPr lang="ru-RU" sz="2800" b="1" dirty="0">
              <a:solidFill>
                <a:srgbClr val="7030A0"/>
              </a:solidFill>
            </a:endParaRPr>
          </a:p>
          <a:p>
            <a:pPr lvl="0"/>
            <a:r>
              <a:rPr lang="en-US" sz="2800" dirty="0"/>
              <a:t>It is not  ………. . </a:t>
            </a:r>
            <a:endParaRPr lang="en-US" sz="2800" dirty="0" smtClean="0"/>
          </a:p>
          <a:p>
            <a:pPr lvl="0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                  </a:t>
            </a:r>
            <a:r>
              <a:rPr lang="en-US" sz="2800" b="1" dirty="0" smtClean="0">
                <a:solidFill>
                  <a:srgbClr val="7030A0"/>
                </a:solidFill>
              </a:rPr>
              <a:t>(</a:t>
            </a:r>
            <a:r>
              <a:rPr lang="en-US" sz="2800" b="1" dirty="0">
                <a:solidFill>
                  <a:srgbClr val="7030A0"/>
                </a:solidFill>
              </a:rPr>
              <a:t>boring / bored)</a:t>
            </a:r>
            <a:endParaRPr lang="ru-RU" sz="2800" b="1" dirty="0">
              <a:solidFill>
                <a:srgbClr val="7030A0"/>
              </a:solidFill>
            </a:endParaRPr>
          </a:p>
          <a:p>
            <a:pPr lvl="0"/>
            <a:r>
              <a:rPr lang="en-US" sz="2800" dirty="0"/>
              <a:t>Sometimes I am ………. </a:t>
            </a:r>
            <a:r>
              <a:rPr lang="en-US" sz="2800" dirty="0" smtClean="0"/>
              <a:t>of the practice.</a:t>
            </a:r>
          </a:p>
          <a:p>
            <a:pPr lvl="0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                          </a:t>
            </a:r>
            <a:r>
              <a:rPr lang="en-US" sz="2800" b="1" dirty="0" smtClean="0">
                <a:solidFill>
                  <a:srgbClr val="7030A0"/>
                </a:solidFill>
              </a:rPr>
              <a:t>(</a:t>
            </a:r>
            <a:r>
              <a:rPr lang="en-US" sz="2800" b="1" dirty="0">
                <a:solidFill>
                  <a:srgbClr val="7030A0"/>
                </a:solidFill>
              </a:rPr>
              <a:t>tired / tiring</a:t>
            </a:r>
            <a:r>
              <a:rPr lang="en-US" sz="2800" b="1" dirty="0" smtClean="0">
                <a:solidFill>
                  <a:srgbClr val="7030A0"/>
                </a:solidFill>
              </a:rPr>
              <a:t>)</a:t>
            </a:r>
            <a:endParaRPr lang="ru-RU" sz="2800" b="1" dirty="0">
              <a:solidFill>
                <a:srgbClr val="7030A0"/>
              </a:solidFill>
            </a:endParaRPr>
          </a:p>
          <a:p>
            <a:pPr lvl="0"/>
            <a:r>
              <a:rPr lang="en-US" sz="2800" dirty="0"/>
              <a:t>But my friends find it very ……… </a:t>
            </a:r>
            <a:r>
              <a:rPr lang="en-US" sz="2800" dirty="0" smtClean="0"/>
              <a:t>.</a:t>
            </a:r>
          </a:p>
          <a:p>
            <a:pPr lvl="0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                                </a:t>
            </a:r>
            <a:r>
              <a:rPr lang="en-US" sz="2800" b="1" dirty="0" smtClean="0">
                <a:solidFill>
                  <a:srgbClr val="7030A0"/>
                </a:solidFill>
              </a:rPr>
              <a:t>(</a:t>
            </a:r>
            <a:r>
              <a:rPr lang="en-US" sz="2800" b="1" dirty="0">
                <a:solidFill>
                  <a:srgbClr val="7030A0"/>
                </a:solidFill>
              </a:rPr>
              <a:t>relaxed /relaxing)</a:t>
            </a:r>
            <a:endParaRPr lang="ru-RU" sz="2800" b="1" dirty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1857364"/>
            <a:ext cx="99257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thrilling</a:t>
            </a:r>
            <a:endParaRPr lang="ru-RU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57884" y="2928934"/>
            <a:ext cx="1212833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interested</a:t>
            </a:r>
            <a:endParaRPr lang="ru-RU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57884" y="3714752"/>
            <a:ext cx="838691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boring</a:t>
            </a:r>
            <a:endParaRPr lang="ru-RU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43702" y="4643446"/>
            <a:ext cx="654988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tired</a:t>
            </a:r>
            <a:endParaRPr lang="ru-RU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388" y="5357826"/>
            <a:ext cx="988412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relaxing</a:t>
            </a:r>
            <a:endParaRPr lang="ru-RU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Documents and Settings\Администратор\Рабочий стол\фотоматериал маме\фон\фон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en-US" b="1" dirty="0"/>
              <a:t>Express your opinion on the problem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585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dirty="0"/>
              <a:t>Would you like to go in for </a:t>
            </a:r>
            <a:r>
              <a:rPr lang="en-US" dirty="0" err="1"/>
              <a:t>parkour</a:t>
            </a:r>
            <a:r>
              <a:rPr lang="en-US" dirty="0"/>
              <a:t>?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/>
              <a:t>Why</a:t>
            </a:r>
            <a:r>
              <a:rPr lang="ru-RU" dirty="0"/>
              <a:t>? </a:t>
            </a:r>
            <a:r>
              <a:rPr lang="en-US" dirty="0"/>
              <a:t>Why not</a:t>
            </a:r>
            <a:r>
              <a:rPr lang="ru-RU" dirty="0"/>
              <a:t>?</a:t>
            </a:r>
          </a:p>
        </p:txBody>
      </p:sp>
      <p:pic>
        <p:nvPicPr>
          <p:cNvPr id="1027" name="Picture 3" descr="C:\Documents and Settings\Администратор\Мои документы\Загрузки\green-question-mark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143248"/>
            <a:ext cx="2680145" cy="33915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J:\фон\1266328068_hs068_350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14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 descr="C:\Documents and Settings\Администратор\Мои документы\Загрузки\smaylik_ulybka_ruchka_1680x1050.jpg"/>
          <p:cNvPicPr>
            <a:picLocks noChangeAspect="1" noChangeArrowheads="1"/>
          </p:cNvPicPr>
          <p:nvPr/>
        </p:nvPicPr>
        <p:blipFill>
          <a:blip r:embed="rId3"/>
          <a:srcRect l="6122" t="-3265" r="10204"/>
          <a:stretch>
            <a:fillRect/>
          </a:stretch>
        </p:blipFill>
        <p:spPr bwMode="auto">
          <a:xfrm>
            <a:off x="2500298" y="142852"/>
            <a:ext cx="6392430" cy="4930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4429132"/>
            <a:ext cx="3786214" cy="1797040"/>
          </a:xfrm>
          <a:solidFill>
            <a:srgbClr val="FF0000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0070C0"/>
                </a:solidFill>
              </a:rPr>
              <a:t>I can….</a:t>
            </a:r>
            <a:br>
              <a:rPr lang="en-US" sz="6000" b="1" dirty="0" smtClean="0">
                <a:solidFill>
                  <a:srgbClr val="0070C0"/>
                </a:solidFill>
              </a:rPr>
            </a:br>
            <a:r>
              <a:rPr lang="en-US" sz="6000" b="1" dirty="0" smtClean="0">
                <a:solidFill>
                  <a:srgbClr val="0070C0"/>
                </a:solidFill>
              </a:rPr>
              <a:t>I can’t…..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7715304" cy="400052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I can understand information 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	</a:t>
            </a:r>
            <a:r>
              <a:rPr lang="en-US" b="1" dirty="0" smtClean="0">
                <a:solidFill>
                  <a:srgbClr val="002060"/>
                </a:solidFill>
              </a:rPr>
              <a:t>about  </a:t>
            </a:r>
            <a:r>
              <a:rPr lang="en-US" b="1" dirty="0" err="1" smtClean="0">
                <a:solidFill>
                  <a:srgbClr val="002060"/>
                </a:solidFill>
              </a:rPr>
              <a:t>parkour</a:t>
            </a:r>
            <a:r>
              <a:rPr lang="en-US" b="1" dirty="0" smtClean="0">
                <a:solidFill>
                  <a:srgbClr val="002060"/>
                </a:solidFill>
              </a:rPr>
              <a:t>;</a:t>
            </a:r>
          </a:p>
          <a:p>
            <a:pPr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I can express my own opinion on the topic and give reasons for it;</a:t>
            </a:r>
          </a:p>
          <a:p>
            <a:pPr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I can use special words for expressing my opinion.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Documents and Settings\Администратор\Рабочий стол\фотоматериал маме\фон\фон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643174" y="274638"/>
            <a:ext cx="3500462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Синквейн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03796"/>
          </a:xfrm>
          <a:solidFill>
            <a:schemeClr val="bg1">
              <a:lumMod val="85000"/>
            </a:schemeClr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1.</a:t>
            </a:r>
            <a:r>
              <a:rPr lang="ru-RU" b="1" dirty="0">
                <a:solidFill>
                  <a:srgbClr val="7030A0"/>
                </a:solidFill>
              </a:rPr>
              <a:t> Имя существительное, выраженное одним словом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ru-RU" sz="2400" b="1" dirty="0">
                <a:solidFill>
                  <a:schemeClr val="tx2"/>
                </a:solidFill>
              </a:rPr>
              <a:t>(</a:t>
            </a:r>
            <a:r>
              <a:rPr lang="ru-RU" sz="2400" b="1" dirty="0" smtClean="0">
                <a:solidFill>
                  <a:schemeClr val="tx2"/>
                </a:solidFill>
              </a:rPr>
              <a:t>тема)</a:t>
            </a:r>
            <a:endParaRPr lang="ru-RU" sz="2400" b="1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2.</a:t>
            </a:r>
            <a:r>
              <a:rPr lang="ru-RU" b="1" dirty="0">
                <a:solidFill>
                  <a:srgbClr val="7030A0"/>
                </a:solidFill>
              </a:rPr>
              <a:t> Описание темы именами прилагательными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(2 прилагательных)</a:t>
            </a:r>
            <a:endParaRPr lang="ru-RU" sz="2400" b="1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3.</a:t>
            </a:r>
            <a:r>
              <a:rPr lang="ru-RU" b="1" dirty="0">
                <a:solidFill>
                  <a:srgbClr val="7030A0"/>
                </a:solidFill>
              </a:rPr>
              <a:t> Описание действия</a:t>
            </a:r>
            <a:r>
              <a:rPr lang="ru-RU" b="1" dirty="0" smtClean="0">
                <a:solidFill>
                  <a:srgbClr val="7030A0"/>
                </a:solidFill>
              </a:rPr>
              <a:t>.  </a:t>
            </a:r>
            <a:r>
              <a:rPr lang="ru-RU" sz="2400" b="1" dirty="0" smtClean="0">
                <a:solidFill>
                  <a:schemeClr val="tx2"/>
                </a:solidFill>
              </a:rPr>
              <a:t>( 3 глагола)</a:t>
            </a:r>
            <a:endParaRPr lang="ru-RU" sz="2400" b="1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4.</a:t>
            </a:r>
            <a:r>
              <a:rPr lang="ru-RU" b="1" dirty="0">
                <a:solidFill>
                  <a:srgbClr val="7030A0"/>
                </a:solidFill>
              </a:rPr>
              <a:t> Фраза, выражающая отношение автора к теме. </a:t>
            </a:r>
          </a:p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5.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sz="2800" b="1" dirty="0">
                <a:solidFill>
                  <a:srgbClr val="7030A0"/>
                </a:solidFill>
              </a:rPr>
              <a:t>Слово – </a:t>
            </a:r>
            <a:r>
              <a:rPr lang="ru-RU" sz="2800" b="1" dirty="0" smtClean="0">
                <a:solidFill>
                  <a:srgbClr val="7030A0"/>
                </a:solidFill>
              </a:rPr>
              <a:t>синоним</a:t>
            </a:r>
            <a:r>
              <a:rPr lang="ru-RU" sz="2800" b="1" dirty="0">
                <a:solidFill>
                  <a:srgbClr val="7030A0"/>
                </a:solidFill>
              </a:rPr>
              <a:t>.                                            </a:t>
            </a:r>
          </a:p>
          <a:p>
            <a:pPr>
              <a:buNone/>
            </a:pPr>
            <a:r>
              <a:rPr lang="ru-RU" sz="2800" b="1" dirty="0">
                <a:solidFill>
                  <a:srgbClr val="7030A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Администратор\Рабочий стол\фотоматериал маме\фон\фон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5686436" cy="65403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en-US" b="1" dirty="0"/>
              <a:t>H</a:t>
            </a:r>
            <a:r>
              <a:rPr lang="en-US" b="1" dirty="0" smtClean="0"/>
              <a:t>ome task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39"/>
            <a:ext cx="7829576" cy="250033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US" dirty="0" smtClean="0"/>
              <a:t>Reader </a:t>
            </a:r>
            <a:r>
              <a:rPr lang="en-US" dirty="0"/>
              <a:t>№2 p 62  - 63 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(</a:t>
            </a:r>
            <a:r>
              <a:rPr lang="en-US" sz="2800" dirty="0"/>
              <a:t>Read the text  about another popular sport – skateboard and do the task)</a:t>
            </a:r>
            <a:endParaRPr lang="ru-RU" sz="2800" dirty="0"/>
          </a:p>
          <a:p>
            <a:pPr lvl="0"/>
            <a:r>
              <a:rPr lang="en-US" dirty="0"/>
              <a:t> AB № 1 p.108 </a:t>
            </a:r>
            <a:r>
              <a:rPr lang="en-US" sz="2800" dirty="0"/>
              <a:t>(adjectives with –</a:t>
            </a:r>
            <a:r>
              <a:rPr lang="en-US" sz="2800" dirty="0" err="1"/>
              <a:t>ing</a:t>
            </a:r>
            <a:r>
              <a:rPr lang="en-US" sz="2800" dirty="0"/>
              <a:t>; -</a:t>
            </a:r>
            <a:r>
              <a:rPr lang="en-US" sz="2800" dirty="0" err="1"/>
              <a:t>ed</a:t>
            </a:r>
            <a:r>
              <a:rPr lang="en-US" sz="2800" dirty="0"/>
              <a:t>)</a:t>
            </a:r>
            <a:endParaRPr lang="ru-RU" sz="28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5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571472" y="0"/>
            <a:ext cx="6705600" cy="309245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kern="10" dirty="0">
                <a:ln w="9525" cap="sq">
                  <a:noFill/>
                  <a:round/>
                  <a:headEnd type="none" w="sm" len="sm"/>
                  <a:tailEnd type="none" w="sm" len="sm"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Thank you </a:t>
            </a:r>
            <a:endParaRPr lang="ru-RU" sz="3600" kern="10" dirty="0">
              <a:ln w="9525" cap="sq">
                <a:noFill/>
                <a:round/>
                <a:headEnd type="none" w="sm" len="sm"/>
                <a:tailEnd type="none" w="sm" len="sm"/>
              </a:ln>
              <a:solidFill>
                <a:srgbClr val="FF0000"/>
              </a:solidFill>
              <a:effectLst>
                <a:outerShdw dist="53882" dir="2700000" algn="ctr" rotWithShape="0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21507" name="Picture 3" descr="0t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1643050"/>
            <a:ext cx="3733800" cy="2895600"/>
          </a:xfrm>
          <a:prstGeom prst="rect">
            <a:avLst/>
          </a:prstGeom>
          <a:noFill/>
        </p:spPr>
      </p:pic>
      <p:sp>
        <p:nvSpPr>
          <p:cNvPr id="21509" name="WordArt 5" descr="Частый вертикальный"/>
          <p:cNvSpPr>
            <a:spLocks noChangeArrowheads="1" noChangeShapeType="1" noTextEdit="1"/>
          </p:cNvSpPr>
          <p:nvPr/>
        </p:nvSpPr>
        <p:spPr bwMode="auto">
          <a:xfrm rot="-922767">
            <a:off x="4643438" y="4437063"/>
            <a:ext cx="4176712" cy="1995487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Good bye!</a:t>
            </a:r>
            <a:endParaRPr lang="ru-RU" sz="3600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1028252">
            <a:off x="385504" y="4213818"/>
            <a:ext cx="69692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for </a:t>
            </a:r>
            <a:r>
              <a:rPr lang="en-US" sz="54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your </a:t>
            </a:r>
            <a:r>
              <a:rPr lang="en-US" sz="5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hard working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2150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 descr="C:\Documents and Settings\Администратор\Рабочий стол\фотоматериал маме\фон\фон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/>
              <a:t>Guess </a:t>
            </a:r>
            <a:r>
              <a:rPr lang="en-US" b="1" dirty="0"/>
              <a:t>what hobbies are encoded: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2200" b="1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U T E R C M O </a:t>
            </a:r>
            <a:r>
              <a:rPr lang="en-US" sz="22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P</a:t>
            </a:r>
          </a:p>
          <a:p>
            <a:endParaRPr lang="ru-RU" sz="2200" b="1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en-US" sz="22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P</a:t>
            </a:r>
            <a:r>
              <a:rPr lang="ru-RU" sz="22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en-US" sz="22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N</a:t>
            </a:r>
            <a:r>
              <a:rPr lang="ru-RU" sz="22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en-US" sz="22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A</a:t>
            </a:r>
            <a:r>
              <a:rPr lang="ru-RU" sz="22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en-US" sz="22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I</a:t>
            </a:r>
            <a:r>
              <a:rPr lang="ru-RU" sz="22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en-US" sz="22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I</a:t>
            </a:r>
            <a:r>
              <a:rPr lang="ru-RU" sz="22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en-US" sz="22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T</a:t>
            </a:r>
            <a:r>
              <a:rPr lang="ru-RU" sz="22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en-US" sz="22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N</a:t>
            </a:r>
            <a:r>
              <a:rPr lang="ru-RU" sz="2200" b="1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en-US" sz="2200" b="1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G</a:t>
            </a:r>
            <a:endParaRPr lang="en-US" sz="2200" b="1" dirty="0" smtClean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endParaRPr lang="ru-RU" sz="2200" b="1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en-US" sz="2200" b="1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E A R I D N </a:t>
            </a:r>
            <a:r>
              <a:rPr lang="en-US" sz="22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G</a:t>
            </a:r>
          </a:p>
          <a:p>
            <a:endParaRPr lang="ru-RU" sz="2200" b="1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en-US" sz="2200" b="1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I S F H N G </a:t>
            </a:r>
            <a:r>
              <a:rPr lang="en-US" sz="22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I</a:t>
            </a:r>
          </a:p>
          <a:p>
            <a:endParaRPr lang="ru-RU" sz="2200" b="1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en-US" sz="2200" b="1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L N A G A U G S </a:t>
            </a:r>
            <a:r>
              <a:rPr lang="en-US" sz="2200" b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E</a:t>
            </a:r>
            <a:endParaRPr lang="ru-RU" sz="2200" b="1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8919" y="4929199"/>
            <a:ext cx="2070271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928802"/>
            <a:ext cx="2328314" cy="1548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3929066"/>
            <a:ext cx="2020728" cy="1597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488" y="3000372"/>
            <a:ext cx="2105168" cy="1712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86050" y="1000108"/>
            <a:ext cx="219135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7500958" y="2428868"/>
            <a:ext cx="1314784" cy="4924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rgbClr val="008000"/>
                </a:solidFill>
              </a:rPr>
              <a:t>Painting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286644" y="3643314"/>
            <a:ext cx="1300292" cy="4924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rgbClr val="008000"/>
                </a:solidFill>
              </a:rPr>
              <a:t>Reading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286644" y="4429132"/>
            <a:ext cx="1357322" cy="4924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600" b="1" dirty="0" smtClean="0">
                <a:solidFill>
                  <a:srgbClr val="008000"/>
                </a:solidFill>
              </a:rPr>
              <a:t>Fishing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072330" y="5643578"/>
            <a:ext cx="1630190" cy="4924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600" b="1" dirty="0" smtClean="0">
                <a:solidFill>
                  <a:srgbClr val="008000"/>
                </a:solidFill>
              </a:rPr>
              <a:t>Languages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000892" y="1214422"/>
            <a:ext cx="1674305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008000"/>
                </a:solidFill>
              </a:rPr>
              <a:t>Computer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C:\Documents and Settings\Администратор\Рабочий стол\фотоматериал маме\фон\фон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The theme of our lesson is </a:t>
            </a:r>
            <a:r>
              <a:rPr lang="ru-RU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143248"/>
            <a:ext cx="7572428" cy="10001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5400" b="1" dirty="0">
                <a:solidFill>
                  <a:srgbClr val="00B050"/>
                </a:solidFill>
              </a:rPr>
              <a:t>“ What’s your hobby</a:t>
            </a:r>
            <a:r>
              <a:rPr lang="en-US" sz="5400" b="1" dirty="0" smtClean="0">
                <a:solidFill>
                  <a:srgbClr val="00B050"/>
                </a:solidFill>
              </a:rPr>
              <a:t>?”</a:t>
            </a:r>
            <a:endParaRPr lang="ru-RU" sz="5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74638"/>
            <a:ext cx="4429156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mtClean="0">
                <a:solidFill>
                  <a:srgbClr val="FF0000"/>
                </a:solidFill>
              </a:rPr>
              <a:t>Word-building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14415" y="1785928"/>
          <a:ext cx="6858048" cy="3786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16"/>
                <a:gridCol w="2286016"/>
                <a:gridCol w="2286016"/>
              </a:tblGrid>
              <a:tr h="631035">
                <a:tc>
                  <a:txBody>
                    <a:bodyPr/>
                    <a:lstStyle/>
                    <a:p>
                      <a:r>
                        <a:rPr lang="en-US" dirty="0" smtClean="0"/>
                        <a:t>noun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adjective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translation</a:t>
                      </a:r>
                      <a:endParaRPr lang="ru-RU" dirty="0"/>
                    </a:p>
                  </a:txBody>
                  <a:tcPr/>
                </a:tc>
              </a:tr>
              <a:tr h="631035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danger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1035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excitement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1035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interest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1035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competition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1035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thrill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 descr="C:\Documents and Settings\Администратор\Рабочий стол\фотоматериал маме\фон\фон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500034" y="2000240"/>
            <a:ext cx="8229600" cy="22860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RUN,</a:t>
            </a: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JUMP,</a:t>
            </a: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ROLL,</a:t>
            </a: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CLIMB,</a:t>
            </a: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SWING</a:t>
            </a: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C:\Documents and Settings\Администратор\Рабочий стол\фотоматериал маме\фон\фон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53"/>
            <a:ext cx="8229600" cy="64294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 </a:t>
            </a:r>
            <a:r>
              <a:rPr lang="en-US" b="1" dirty="0">
                <a:solidFill>
                  <a:srgbClr val="FF0000"/>
                </a:solidFill>
              </a:rPr>
              <a:t>RUN,</a:t>
            </a:r>
            <a:r>
              <a:rPr lang="en-US" b="1" dirty="0"/>
              <a:t> </a:t>
            </a:r>
            <a:r>
              <a:rPr lang="en-US" b="1" dirty="0">
                <a:solidFill>
                  <a:srgbClr val="00B050"/>
                </a:solidFill>
              </a:rPr>
              <a:t>JUMP,</a:t>
            </a:r>
            <a:r>
              <a:rPr lang="en-US" b="1" dirty="0"/>
              <a:t> </a:t>
            </a:r>
            <a:r>
              <a:rPr lang="en-US" b="1" dirty="0">
                <a:solidFill>
                  <a:srgbClr val="00B0F0"/>
                </a:solidFill>
              </a:rPr>
              <a:t>ROLL,</a:t>
            </a:r>
            <a:r>
              <a:rPr lang="en-US" b="1" dirty="0"/>
              <a:t> </a:t>
            </a:r>
            <a:r>
              <a:rPr lang="en-US" b="1" dirty="0">
                <a:solidFill>
                  <a:srgbClr val="7030A0"/>
                </a:solidFill>
              </a:rPr>
              <a:t>CLIMB,</a:t>
            </a:r>
            <a:r>
              <a:rPr lang="en-US" b="1" dirty="0"/>
              <a:t> </a:t>
            </a:r>
            <a:r>
              <a:rPr lang="en-US" b="1" dirty="0" smtClean="0">
                <a:solidFill>
                  <a:srgbClr val="C00000"/>
                </a:solidFill>
              </a:rPr>
              <a:t>SWING</a:t>
            </a:r>
            <a:endParaRPr lang="ru-RU" b="1" dirty="0" smtClean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3" y="857232"/>
            <a:ext cx="295277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857232"/>
            <a:ext cx="352427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1785926"/>
            <a:ext cx="2302003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/>
          <a:srcRect l="9000" t="3096" r="20500"/>
          <a:stretch>
            <a:fillRect/>
          </a:stretch>
        </p:blipFill>
        <p:spPr bwMode="auto">
          <a:xfrm>
            <a:off x="5346364" y="3786190"/>
            <a:ext cx="379763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/>
          <a:srcRect l="29971" t="1919"/>
          <a:stretch>
            <a:fillRect/>
          </a:stretch>
        </p:blipFill>
        <p:spPr bwMode="auto">
          <a:xfrm>
            <a:off x="51976" y="3500438"/>
            <a:ext cx="284073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071670" y="6143644"/>
            <a:ext cx="5190652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Ex: Football includes running.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Documents and Settings\Администратор\Рабочий стол\фотоматериал маме\фон\фон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142976" y="2357430"/>
            <a:ext cx="6692922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http://parkouracademy.ru/video/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Documents and Settings\Администратор\Рабочий стол\фотоматериал маме\фон\фон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142852"/>
            <a:ext cx="3214678" cy="78579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rgbClr val="C00000"/>
                </a:solidFill>
              </a:rPr>
              <a:t>It is a </a:t>
            </a:r>
            <a:r>
              <a:rPr lang="en-US" b="1" dirty="0" err="1" smtClean="0">
                <a:solidFill>
                  <a:srgbClr val="C00000"/>
                </a:solidFill>
              </a:rPr>
              <a:t>parkour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8992" y="1714488"/>
            <a:ext cx="200026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>[</a:t>
            </a:r>
            <a:r>
              <a:rPr lang="en-US" sz="3200" b="1" dirty="0" err="1" smtClean="0"/>
              <a:t>pɑ:‘kʊə</a:t>
            </a:r>
            <a:r>
              <a:rPr lang="en-US" sz="3200" b="1" dirty="0" smtClean="0"/>
              <a:t> ]</a:t>
            </a:r>
            <a:endParaRPr lang="ru-RU" sz="32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l="19242" r="21108" b="12770"/>
          <a:stretch>
            <a:fillRect/>
          </a:stretch>
        </p:blipFill>
        <p:spPr bwMode="auto">
          <a:xfrm>
            <a:off x="142844" y="1000108"/>
            <a:ext cx="2928958" cy="321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 t="12144" r="20188" b="8396"/>
          <a:stretch>
            <a:fillRect/>
          </a:stretch>
        </p:blipFill>
        <p:spPr bwMode="auto">
          <a:xfrm>
            <a:off x="6002347" y="714356"/>
            <a:ext cx="3141653" cy="4666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5"/>
          <a:srcRect r="27083"/>
          <a:stretch>
            <a:fillRect/>
          </a:stretch>
        </p:blipFill>
        <p:spPr bwMode="auto">
          <a:xfrm>
            <a:off x="2786050" y="3857626"/>
            <a:ext cx="3500462" cy="3000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трелка вниз 8"/>
          <p:cNvSpPr/>
          <p:nvPr/>
        </p:nvSpPr>
        <p:spPr>
          <a:xfrm>
            <a:off x="4286248" y="1142984"/>
            <a:ext cx="357190" cy="428628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579</Words>
  <Application>Microsoft Office PowerPoint</Application>
  <PresentationFormat>Экран (4:3)</PresentationFormat>
  <Paragraphs>121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Guess what hobbies are encoded:</vt:lpstr>
      <vt:lpstr>The theme of our lesson is :</vt:lpstr>
      <vt:lpstr>Word-building</vt:lpstr>
      <vt:lpstr>Слайд 6</vt:lpstr>
      <vt:lpstr>Слайд 7</vt:lpstr>
      <vt:lpstr>Слайд 8</vt:lpstr>
      <vt:lpstr>Слайд 9</vt:lpstr>
      <vt:lpstr>Our objectives for today lesson are:</vt:lpstr>
      <vt:lpstr>New words:</vt:lpstr>
      <vt:lpstr>Finish the sentences:</vt:lpstr>
      <vt:lpstr>Слайд 13</vt:lpstr>
      <vt:lpstr>Слайд 14</vt:lpstr>
      <vt:lpstr>free, move, to hurry, competitive,  the impact, negotiate, moving</vt:lpstr>
      <vt:lpstr>  Answer the questions:   </vt:lpstr>
      <vt:lpstr>True or False</vt:lpstr>
      <vt:lpstr>Fill in the gaps with the correct adjectives:</vt:lpstr>
      <vt:lpstr>Express your opinion on the problem</vt:lpstr>
      <vt:lpstr>I can…. I can’t…..</vt:lpstr>
      <vt:lpstr>Синквейн</vt:lpstr>
      <vt:lpstr>Home task :</vt:lpstr>
      <vt:lpstr>Слайд 23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Презентацию подготовила  учитель английского языка МБОУ «Пацынская средняя общеобразовательная школа Рогнединского района  Брянской области» февраль - 2015 </dc:title>
  <dc:creator>Admin</dc:creator>
  <cp:lastModifiedBy>Admin</cp:lastModifiedBy>
  <cp:revision>50</cp:revision>
  <dcterms:created xsi:type="dcterms:W3CDTF">2015-02-24T18:58:40Z</dcterms:created>
  <dcterms:modified xsi:type="dcterms:W3CDTF">2015-03-08T12:22:30Z</dcterms:modified>
</cp:coreProperties>
</file>