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77" r:id="rId3"/>
    <p:sldId id="269" r:id="rId4"/>
    <p:sldId id="279" r:id="rId5"/>
    <p:sldId id="289" r:id="rId6"/>
    <p:sldId id="287" r:id="rId7"/>
    <p:sldId id="294" r:id="rId8"/>
    <p:sldId id="295" r:id="rId9"/>
    <p:sldId id="296" r:id="rId10"/>
    <p:sldId id="300" r:id="rId11"/>
    <p:sldId id="266" r:id="rId12"/>
    <p:sldId id="29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CC"/>
    <a:srgbClr val="A18CF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94632" autoAdjust="0"/>
  </p:normalViewPr>
  <p:slideViewPr>
    <p:cSldViewPr>
      <p:cViewPr>
        <p:scale>
          <a:sx n="70" d="100"/>
          <a:sy n="70" d="100"/>
        </p:scale>
        <p:origin x="-13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2D6F1-2145-45AD-A328-1DA8C5270D1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66B4E-7642-4FE1-B28A-2FB2DEDD30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101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66B4E-7642-4FE1-B28A-2FB2DEDD306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201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F2166-E92D-4794-A8FD-739393B65EE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E806D-202B-4C2E-AFB5-A572247C1537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B48DA-5AFA-43E3-8D14-8F98495EDB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0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3" b="133"/>
          <a:stretch>
            <a:fillRect/>
          </a:stretch>
        </p:blipFill>
        <p:spPr>
          <a:xfrm>
            <a:off x="0" y="-99392"/>
            <a:ext cx="9144000" cy="69573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5736" y="476672"/>
            <a:ext cx="6408712" cy="5616624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006600"/>
                </a:solidFill>
                <a:latin typeface="+mj-lt"/>
                <a:ea typeface="Microsoft Himalaya" pitchFamily="2" charset="0"/>
                <a:cs typeface="Microsoft Himalaya" pitchFamily="2" charset="0"/>
              </a:rPr>
              <a:t> МДОУ ДСКВ№11 «Улыбка» </a:t>
            </a:r>
          </a:p>
          <a:p>
            <a:pPr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006600"/>
                </a:solidFill>
                <a:latin typeface="+mj-lt"/>
                <a:ea typeface="Microsoft Himalaya" pitchFamily="2" charset="0"/>
                <a:cs typeface="Microsoft Himalaya" pitchFamily="2" charset="0"/>
              </a:rPr>
              <a:t>г. Талдом</a:t>
            </a:r>
          </a:p>
          <a:p>
            <a:pPr algn="ctr">
              <a:spcBef>
                <a:spcPts val="0"/>
              </a:spcBef>
            </a:pPr>
            <a:endParaRPr lang="ru-RU" sz="2400" b="1" i="1" dirty="0" smtClean="0">
              <a:solidFill>
                <a:srgbClr val="006600"/>
              </a:solidFill>
              <a:latin typeface="+mj-lt"/>
              <a:ea typeface="Microsoft Himalaya" pitchFamily="2" charset="0"/>
              <a:cs typeface="Microsoft Himalaya" pitchFamily="2" charset="0"/>
            </a:endParaRPr>
          </a:p>
          <a:p>
            <a:pPr algn="ctr"/>
            <a:r>
              <a:rPr lang="ru-RU" sz="4400" b="1" i="1" dirty="0" smtClean="0">
                <a:solidFill>
                  <a:srgbClr val="0000CC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«Игры и эксперименты как средство экологического воспитания дошкольников»</a:t>
            </a:r>
          </a:p>
          <a:p>
            <a:pPr algn="ctr"/>
            <a:endParaRPr lang="ru-RU" sz="2000" b="1" i="1" dirty="0" smtClean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  <a:p>
            <a:pPr algn="ctr"/>
            <a:r>
              <a:rPr lang="ru-RU" sz="2000" b="1" i="1" dirty="0" smtClean="0">
                <a:solidFill>
                  <a:srgbClr val="0000CC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Мастер-класс</a:t>
            </a:r>
          </a:p>
          <a:p>
            <a:pPr algn="r"/>
            <a:endParaRPr lang="ru-RU" sz="2000" b="1" i="1" dirty="0" smtClean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  <a:p>
            <a:pPr algn="r"/>
            <a:endParaRPr lang="ru-RU" sz="2000" b="1" i="1" dirty="0" smtClean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  <a:p>
            <a:pPr algn="r"/>
            <a:r>
              <a:rPr lang="ru-RU" sz="2000" b="1" i="1" dirty="0" smtClean="0">
                <a:solidFill>
                  <a:srgbClr val="0000CC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Подготовила и провела</a:t>
            </a:r>
          </a:p>
          <a:p>
            <a:pPr algn="r"/>
            <a:r>
              <a:rPr lang="ru-RU" sz="2000" b="1" i="1" dirty="0">
                <a:solidFill>
                  <a:srgbClr val="0000CC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в</a:t>
            </a:r>
            <a:r>
              <a:rPr lang="ru-RU" sz="2000" b="1" i="1" dirty="0" smtClean="0">
                <a:solidFill>
                  <a:srgbClr val="0000CC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оспитатель: Леонтьева О.В.</a:t>
            </a:r>
          </a:p>
          <a:p>
            <a:pPr algn="r"/>
            <a:endParaRPr lang="ru-RU" sz="2000" b="1" i="1" dirty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  <a:p>
            <a:pPr algn="r"/>
            <a:endParaRPr lang="ru-RU" sz="2000" b="1" i="1" dirty="0" smtClean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  <a:p>
            <a:pPr algn="ctr"/>
            <a:endParaRPr lang="ru-RU" sz="2000" b="1" i="1" dirty="0" smtClean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  <a:p>
            <a:pPr algn="ctr"/>
            <a:r>
              <a:rPr lang="ru-RU" sz="2000" b="1" i="1" dirty="0" smtClean="0">
                <a:solidFill>
                  <a:srgbClr val="0000CC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2019г.</a:t>
            </a:r>
            <a:endParaRPr lang="en-US" sz="2000" b="1" i="1" dirty="0" smtClean="0">
              <a:solidFill>
                <a:srgbClr val="0000CC"/>
              </a:solidFill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75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827589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11960" y="26064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rgbClr val="0000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3140968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132856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«Игра — это искра, зажигающая огонек пытливости и любознательности» </a:t>
            </a:r>
            <a:endParaRPr lang="ru-RU" sz="2400" dirty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rgbClr val="C00000"/>
                </a:solidFill>
              </a:rPr>
              <a:t>Сухомлинский В. А.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«</a:t>
            </a:r>
            <a:r>
              <a:rPr lang="ru-RU" sz="2400" b="1" dirty="0">
                <a:solidFill>
                  <a:schemeClr val="tx2"/>
                </a:solidFill>
              </a:rPr>
              <a:t>Люди, научившиеся…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прошел» </a:t>
            </a:r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endParaRPr lang="ru-RU" sz="2400" b="1" dirty="0">
              <a:solidFill>
                <a:schemeClr val="tx2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К</a:t>
            </a:r>
            <a:r>
              <a:rPr lang="ru-RU" sz="2400" b="1" dirty="0">
                <a:solidFill>
                  <a:schemeClr val="tx2"/>
                </a:solidFill>
              </a:rPr>
              <a:t>. Е. Тимирязев.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0"/>
            <a:ext cx="4572508" cy="1700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«Путешествие </a:t>
            </a:r>
            <a:r>
              <a:rPr lang="ru-RU" sz="2800" b="1" i="1" dirty="0">
                <a:solidFill>
                  <a:schemeClr val="tx2"/>
                </a:solidFill>
              </a:rPr>
              <a:t>утенка, или мир за забором птичьего двора</a:t>
            </a:r>
            <a:r>
              <a:rPr lang="ru-RU" sz="2800" b="1" i="1" dirty="0" smtClean="0">
                <a:solidFill>
                  <a:schemeClr val="tx2"/>
                </a:solidFill>
              </a:rPr>
              <a:t>»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3" name="Picture 2" descr="C:\Users\1\Pictures\gus-kartinki-dlya-detey-4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105" y="116632"/>
            <a:ext cx="1666063" cy="214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57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700" b="1" dirty="0"/>
              <a:t>«Чудесные спички»</a:t>
            </a:r>
            <a:endParaRPr lang="ru-RU" sz="47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5989" t="4184" r="13406"/>
          <a:stretch>
            <a:fillRect/>
          </a:stretch>
        </p:blipFill>
        <p:spPr bwMode="auto">
          <a:xfrm>
            <a:off x="5725617" y="1474497"/>
            <a:ext cx="3418384" cy="36347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68945" y="4012341"/>
            <a:ext cx="7503754" cy="2835941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Вам понадобится 5 спичек. Надломите их посредине, согните под прямым углом и положите на блюдце. Капните несколько капель воды на сгибы спичек. Наблюдайте. Постепенно спички начнут расправляться и образуют звезду.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Причина этого явления, которое называется капиллярность, в том, что волокна дерева впитывают влагу. Она ползет все дальше по капиллярам. Дерево набухает, а его уцелевшие волокна «толстеют», и они уже не могут сильно сгибаться и начинают расправляться.</a:t>
            </a:r>
          </a:p>
        </p:txBody>
      </p:sp>
      <p:pic>
        <p:nvPicPr>
          <p:cNvPr id="1028" name="Picture 4" descr="&amp;CHcy;&amp;ucy;&amp;dcy;&amp;iecy;&amp;scy;&amp;ncy;&amp;ycy;&amp;iecy; &amp;scy;&amp;pcy;&amp;icy;&amp;chcy;&amp;k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954" y="1217325"/>
            <a:ext cx="5396800" cy="2388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348632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900igr.net/datas/doshkolnoe-obrazovanie/Dejatelnost-DOU/0011-011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32" name="Picture 8" descr="http://detsad93.ru/d/382038/d/slayd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908" y="-214338"/>
            <a:ext cx="9286908" cy="7072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hablon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1" b="31"/>
          <a:stretch>
            <a:fillRect/>
          </a:stretch>
        </p:blipFill>
        <p:spPr>
          <a:xfrm>
            <a:off x="-28673" y="0"/>
            <a:ext cx="9172673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8640960" cy="6192688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4000" b="1" dirty="0" smtClean="0">
                <a:solidFill>
                  <a:srgbClr val="FF3300"/>
                </a:solidFill>
              </a:rPr>
              <a:t>Цель мастер-класса: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повысить </a:t>
            </a:r>
            <a:r>
              <a:rPr lang="ru-RU" sz="4000" b="1" dirty="0">
                <a:solidFill>
                  <a:srgbClr val="002060"/>
                </a:solidFill>
              </a:rPr>
              <a:t>уровень профессионального мастерства педагогов, в развитие  познавательной активности детей старшего дошкольного возраста посредством игр и экспериментирования с объектами и явлениями окружающей действительности.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9245053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0_555d0_b1c6651f_XXL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88640"/>
            <a:ext cx="8784976" cy="6336704"/>
          </a:xfrm>
        </p:spPr>
        <p:txBody>
          <a:bodyPr anchor="t">
            <a:normAutofit fontScale="70000" lnSpcReduction="20000"/>
          </a:bodyPr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sz="5700" b="1" i="1" dirty="0" smtClean="0">
                <a:solidFill>
                  <a:srgbClr val="002060"/>
                </a:solidFill>
              </a:rPr>
              <a:t>Задачи  </a:t>
            </a:r>
          </a:p>
          <a:p>
            <a:r>
              <a:rPr lang="ru-RU" sz="3600" b="1" i="1" dirty="0">
                <a:solidFill>
                  <a:srgbClr val="002060"/>
                </a:solidFill>
              </a:rPr>
              <a:t>	</a:t>
            </a:r>
            <a:r>
              <a:rPr lang="ru-RU" sz="3600" b="1" i="1" dirty="0"/>
              <a:t>Показать, как можно использовать игры в экспериментальной деятельности детей.</a:t>
            </a:r>
          </a:p>
          <a:p>
            <a:r>
              <a:rPr lang="ru-RU" sz="3600" b="1" i="1" dirty="0"/>
              <a:t>	Развивать познавательный интерес к окружающему, умение делиться приобретенным опытом с другими людьми.</a:t>
            </a:r>
          </a:p>
          <a:p>
            <a:r>
              <a:rPr lang="ru-RU" sz="3600" b="1" i="1" dirty="0"/>
              <a:t>	Повысить уровень профессиональной  компетенции участников мастер – класса в воспитании дошкольников через поисково – исследовательскую деятельность.</a:t>
            </a:r>
          </a:p>
          <a:p>
            <a:r>
              <a:rPr lang="ru-RU" sz="3600" b="1" i="1" dirty="0"/>
              <a:t>	Представить участникам мастер – класса одну из форм проведения опытно – экспериментальной деятельности с детьми старшего дошкольного возраста.</a:t>
            </a:r>
          </a:p>
          <a:p>
            <a:r>
              <a:rPr lang="ru-RU" sz="3600" b="1" i="1" dirty="0"/>
              <a:t>	Сформировать у участников мастер – класса мотивацию на использование игр в </a:t>
            </a:r>
            <a:r>
              <a:rPr lang="ru-RU" sz="3600" b="1" i="1" dirty="0" err="1"/>
              <a:t>воспитательно</a:t>
            </a:r>
            <a:r>
              <a:rPr lang="ru-RU" sz="3600" b="1" i="1" dirty="0"/>
              <a:t> – образовательном процессе опытно – экспериментальной деятельности дошкольников.</a:t>
            </a:r>
          </a:p>
          <a:p>
            <a:endParaRPr lang="ru-RU" sz="36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hablon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1" b="31"/>
          <a:stretch>
            <a:fillRect/>
          </a:stretch>
        </p:blipFill>
        <p:spPr>
          <a:xfrm>
            <a:off x="-28673" y="0"/>
            <a:ext cx="9172673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8640960" cy="6192688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200" b="1" i="1" u="sng" dirty="0" smtClean="0">
                <a:solidFill>
                  <a:srgbClr val="C00000"/>
                </a:solidFill>
              </a:rPr>
              <a:t>Практическая значимость:</a:t>
            </a:r>
            <a:endParaRPr lang="ru-RU" sz="3200" b="1" i="1" dirty="0">
              <a:solidFill>
                <a:srgbClr val="C00000"/>
              </a:solidFill>
            </a:endParaRPr>
          </a:p>
          <a:p>
            <a:pPr algn="ctr"/>
            <a:endParaRPr lang="ru-RU" sz="3200" b="1" i="1" dirty="0">
              <a:solidFill>
                <a:srgbClr val="C00000"/>
              </a:solidFill>
            </a:endParaRPr>
          </a:p>
          <a:p>
            <a:pPr algn="ctr"/>
            <a:r>
              <a:rPr lang="ru-RU" sz="3000" b="1" i="1" dirty="0" smtClean="0">
                <a:solidFill>
                  <a:srgbClr val="FF3300"/>
                </a:solidFill>
              </a:rPr>
              <a:t>Данный </a:t>
            </a:r>
            <a:r>
              <a:rPr lang="ru-RU" sz="3000" b="1" i="1" dirty="0">
                <a:solidFill>
                  <a:srgbClr val="FF3300"/>
                </a:solidFill>
              </a:rPr>
              <a:t>мастер-класс может быть </a:t>
            </a:r>
            <a:endParaRPr lang="ru-RU" sz="3000" b="1" i="1" dirty="0" smtClean="0">
              <a:solidFill>
                <a:srgbClr val="FF3300"/>
              </a:solidFill>
            </a:endParaRPr>
          </a:p>
          <a:p>
            <a:pPr algn="ctr"/>
            <a:r>
              <a:rPr lang="ru-RU" sz="3000" b="1" i="1" dirty="0" smtClean="0">
                <a:solidFill>
                  <a:srgbClr val="FF3300"/>
                </a:solidFill>
              </a:rPr>
              <a:t>интересен </a:t>
            </a:r>
            <a:r>
              <a:rPr lang="ru-RU" sz="3000" b="1" i="1" dirty="0">
                <a:solidFill>
                  <a:srgbClr val="FF3300"/>
                </a:solidFill>
              </a:rPr>
              <a:t>педагогам, работающим по теме экспериментирования и поисковой деятельности детей.  Педагог, использующий экспериментирование в своей работе, найдет для себя что-то новое, а неработающий, поймет насколько это интересное и увлекательное занятие.</a:t>
            </a:r>
          </a:p>
          <a:p>
            <a:pPr algn="ctr"/>
            <a:r>
              <a:rPr lang="ru-RU" sz="3200" b="1" i="1" dirty="0">
                <a:solidFill>
                  <a:srgbClr val="FF3300"/>
                </a:solidFill>
              </a:rPr>
              <a:t>Мастер – класс проводится для педагогов ДОУ.</a:t>
            </a:r>
          </a:p>
          <a:p>
            <a:pPr algn="ctr"/>
            <a:endParaRPr lang="ru-RU" sz="3200" b="1" i="1" dirty="0" smtClean="0">
              <a:solidFill>
                <a:srgbClr val="FF3300"/>
              </a:solidFill>
            </a:endParaRPr>
          </a:p>
          <a:p>
            <a:endParaRPr lang="ru-RU" sz="3200" b="1" dirty="0" smtClean="0">
              <a:solidFill>
                <a:srgbClr val="FF0000"/>
              </a:solidFill>
            </a:endParaRPr>
          </a:p>
        </p:txBody>
      </p:sp>
      <p:pic>
        <p:nvPicPr>
          <p:cNvPr id="8" name="Рисунок 7" descr="4ced2b7972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923181" y="23956"/>
            <a:ext cx="222081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6224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ocs.google.com/viewer?url=http%3A%2F%2Fnsportal.ru%2Fsites%2Fdefault%2Ffiles%2F2013%2F4%2Fekologicheskoe_vospitanie_v_detskom_sadu.pdf&amp;docid=10069fa1d1cf261fea724eaf8a34313a&amp;a=bi&amp;pagenumber=7&amp;w=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презентация Гульнур(эко)\Новая папка (4)\shablo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052" y="404664"/>
            <a:ext cx="8421436" cy="858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«</a:t>
            </a:r>
            <a:r>
              <a:rPr lang="ru-RU" sz="4400" b="1" i="1" dirty="0">
                <a:solidFill>
                  <a:srgbClr val="FF0000"/>
                </a:solidFill>
              </a:rPr>
              <a:t>Игры и </a:t>
            </a:r>
            <a:r>
              <a:rPr lang="ru-RU" sz="4400" b="1" i="1" dirty="0" smtClean="0">
                <a:solidFill>
                  <a:srgbClr val="FF0000"/>
                </a:solidFill>
              </a:rPr>
              <a:t>эксперименты </a:t>
            </a:r>
            <a:r>
              <a:rPr lang="ru-RU" sz="4400" b="1" i="1" dirty="0">
                <a:solidFill>
                  <a:srgbClr val="FF0000"/>
                </a:solidFill>
              </a:rPr>
              <a:t>как средство экологического воспитания детей старшего дошкольного возраста</a:t>
            </a:r>
            <a:r>
              <a:rPr lang="ru-RU" sz="4400" b="1" i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sz="4000" b="1" i="1" dirty="0" smtClean="0">
                <a:solidFill>
                  <a:schemeClr val="tx2"/>
                </a:solidFill>
              </a:rPr>
              <a:t>Консультация</a:t>
            </a:r>
          </a:p>
          <a:p>
            <a:pPr algn="just"/>
            <a:endParaRPr lang="ru-RU" sz="1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5976" y="2343554"/>
            <a:ext cx="2350597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323331"/>
            <a:ext cx="3365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презентация Гульнур(эко)\Новая папка (4)\shablo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052" y="332656"/>
            <a:ext cx="8349428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«Мозговой штурм»</a:t>
            </a:r>
          </a:p>
          <a:p>
            <a:pPr algn="ctr"/>
            <a:r>
              <a:rPr lang="ru-RU" sz="4000" b="1" i="1" dirty="0" smtClean="0">
                <a:solidFill>
                  <a:srgbClr val="1F497D"/>
                </a:solidFill>
              </a:rPr>
              <a:t>Последовательность детского экспериментирования.</a:t>
            </a:r>
          </a:p>
          <a:p>
            <a:pPr algn="ctr"/>
            <a:endParaRPr lang="ru-RU" sz="40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1F497D"/>
                </a:solidFill>
              </a:rPr>
              <a:t>выдвижение гипотезы, 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проверка </a:t>
            </a:r>
            <a:r>
              <a:rPr lang="ru-RU" sz="2800" b="1" i="1" dirty="0">
                <a:solidFill>
                  <a:srgbClr val="1F497D"/>
                </a:solidFill>
              </a:rPr>
              <a:t>предположения, 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целеполагание</a:t>
            </a:r>
            <a:r>
              <a:rPr lang="ru-RU" sz="2800" b="1" i="1" dirty="0">
                <a:solidFill>
                  <a:srgbClr val="1F497D"/>
                </a:solidFill>
              </a:rPr>
              <a:t>, 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проблемная </a:t>
            </a:r>
            <a:r>
              <a:rPr lang="ru-RU" sz="2800" b="1" i="1" dirty="0">
                <a:solidFill>
                  <a:srgbClr val="1F497D"/>
                </a:solidFill>
              </a:rPr>
              <a:t>ситуация, 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формулировка </a:t>
            </a:r>
            <a:r>
              <a:rPr lang="ru-RU" sz="2800" b="1" i="1" dirty="0">
                <a:solidFill>
                  <a:srgbClr val="1F497D"/>
                </a:solidFill>
              </a:rPr>
              <a:t>вывода, 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новая </a:t>
            </a:r>
            <a:r>
              <a:rPr lang="ru-RU" sz="2800" b="1" i="1" dirty="0">
                <a:solidFill>
                  <a:srgbClr val="1F497D"/>
                </a:solidFill>
              </a:rPr>
              <a:t>гипотеза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pPr algn="ctr"/>
            <a:endParaRPr lang="ru-RU" sz="1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5976" y="2343554"/>
            <a:ext cx="2350597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980" y="3452918"/>
            <a:ext cx="3365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162438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презентация Гульнур(эко)\Новая папка (4)\shablo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052" y="332656"/>
            <a:ext cx="8349428" cy="1043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i="1" dirty="0" smtClean="0">
              <a:solidFill>
                <a:srgbClr val="1F497D"/>
              </a:solidFill>
            </a:endParaRPr>
          </a:p>
          <a:p>
            <a:pPr algn="ctr"/>
            <a:endParaRPr lang="ru-RU" sz="3200" b="1" i="1" dirty="0" smtClean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Проблемная ситуация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Целеполагание </a:t>
            </a:r>
            <a:endParaRPr lang="ru-RU" sz="2800" b="1" i="1" dirty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1F497D"/>
                </a:solidFill>
              </a:rPr>
              <a:t>В</a:t>
            </a:r>
            <a:r>
              <a:rPr lang="ru-RU" sz="2800" b="1" i="1" dirty="0" smtClean="0">
                <a:solidFill>
                  <a:srgbClr val="1F497D"/>
                </a:solidFill>
              </a:rPr>
              <a:t>ыдвижение гипотез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1F497D"/>
                </a:solidFill>
              </a:rPr>
              <a:t>П</a:t>
            </a:r>
            <a:r>
              <a:rPr lang="ru-RU" sz="2800" b="1" i="1" dirty="0" smtClean="0">
                <a:solidFill>
                  <a:srgbClr val="1F497D"/>
                </a:solidFill>
              </a:rPr>
              <a:t>роверка предположения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1F497D"/>
                </a:solidFill>
              </a:rPr>
              <a:t> Если предположение </a:t>
            </a:r>
            <a:r>
              <a:rPr lang="ru-RU" sz="2800" b="1" i="1" dirty="0" smtClean="0">
                <a:solidFill>
                  <a:srgbClr val="1F497D"/>
                </a:solidFill>
              </a:rPr>
              <a:t>подтвердилось:</a:t>
            </a:r>
          </a:p>
          <a:p>
            <a:r>
              <a:rPr lang="ru-RU" sz="2800" b="1" i="1" dirty="0" smtClean="0">
                <a:solidFill>
                  <a:srgbClr val="1F497D"/>
                </a:solidFill>
              </a:rPr>
              <a:t>формулирование </a:t>
            </a:r>
            <a:r>
              <a:rPr lang="ru-RU" sz="2800" b="1" i="1" dirty="0">
                <a:solidFill>
                  <a:srgbClr val="1F497D"/>
                </a:solidFill>
              </a:rPr>
              <a:t>выводов (как получилось</a:t>
            </a:r>
            <a:r>
              <a:rPr lang="ru-RU" sz="2800" b="1" i="1" dirty="0" smtClean="0">
                <a:solidFill>
                  <a:srgbClr val="1F497D"/>
                </a:solidFill>
              </a:rPr>
              <a:t>).</a:t>
            </a:r>
            <a:endParaRPr lang="ru-RU" sz="2800" b="1" i="1" dirty="0">
              <a:solidFill>
                <a:srgbClr val="1F497D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1F497D"/>
                </a:solidFill>
              </a:rPr>
              <a:t>Если </a:t>
            </a:r>
            <a:r>
              <a:rPr lang="ru-RU" sz="2800" b="1" i="1" dirty="0">
                <a:solidFill>
                  <a:srgbClr val="1F497D"/>
                </a:solidFill>
              </a:rPr>
              <a:t>предположение не </a:t>
            </a:r>
            <a:r>
              <a:rPr lang="ru-RU" sz="2800" b="1" i="1" dirty="0" smtClean="0">
                <a:solidFill>
                  <a:srgbClr val="1F497D"/>
                </a:solidFill>
              </a:rPr>
              <a:t>подтвердилось:</a:t>
            </a:r>
          </a:p>
          <a:p>
            <a:r>
              <a:rPr lang="ru-RU" sz="2800" b="1" i="1" dirty="0" smtClean="0">
                <a:solidFill>
                  <a:srgbClr val="1F497D"/>
                </a:solidFill>
              </a:rPr>
              <a:t>возникновение </a:t>
            </a:r>
            <a:r>
              <a:rPr lang="ru-RU" sz="2800" b="1" i="1" dirty="0">
                <a:solidFill>
                  <a:srgbClr val="1F497D"/>
                </a:solidFill>
              </a:rPr>
              <a:t>новой гипотезы, реализация ее в действии, подтверждение новой гипотезы, </a:t>
            </a:r>
            <a:endParaRPr lang="ru-RU" sz="2800" b="1" i="1" dirty="0" smtClean="0">
              <a:solidFill>
                <a:srgbClr val="1F497D"/>
              </a:solidFill>
            </a:endParaRPr>
          </a:p>
          <a:p>
            <a:r>
              <a:rPr lang="ru-RU" sz="2800" b="1" i="1" dirty="0" smtClean="0">
                <a:solidFill>
                  <a:srgbClr val="1F497D"/>
                </a:solidFill>
              </a:rPr>
              <a:t>формулирование </a:t>
            </a:r>
            <a:r>
              <a:rPr lang="ru-RU" sz="2800" b="1" i="1" dirty="0">
                <a:solidFill>
                  <a:srgbClr val="1F497D"/>
                </a:solidFill>
              </a:rPr>
              <a:t>выводов </a:t>
            </a:r>
            <a:r>
              <a:rPr lang="ru-RU" sz="2800" b="1" i="1" dirty="0" smtClean="0">
                <a:solidFill>
                  <a:srgbClr val="1F497D"/>
                </a:solidFill>
              </a:rPr>
              <a:t>(</a:t>
            </a:r>
            <a:r>
              <a:rPr lang="ru-RU" sz="2800" b="1" i="1" dirty="0">
                <a:solidFill>
                  <a:srgbClr val="1F497D"/>
                </a:solidFill>
              </a:rPr>
              <a:t>как получилось).</a:t>
            </a:r>
          </a:p>
          <a:p>
            <a:endParaRPr lang="ru-RU" sz="2800" b="1" i="1" dirty="0" smtClean="0">
              <a:solidFill>
                <a:srgbClr val="1F497D"/>
              </a:solidFill>
            </a:endParaRPr>
          </a:p>
          <a:p>
            <a:pPr algn="ctr"/>
            <a:endParaRPr lang="ru-RU" sz="1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5976" y="2343554"/>
            <a:ext cx="2350597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764" y="332656"/>
            <a:ext cx="3365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35428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презентация Гульнур(эко)\Новая папка (4)\shablo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41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052" y="332656"/>
            <a:ext cx="8349428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i="1" dirty="0" smtClean="0">
              <a:solidFill>
                <a:srgbClr val="1F497D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1F497D"/>
                </a:solidFill>
              </a:rPr>
              <a:t>Для </a:t>
            </a:r>
            <a:r>
              <a:rPr lang="ru-RU" sz="3600" b="1" i="1" dirty="0">
                <a:solidFill>
                  <a:srgbClr val="1F497D"/>
                </a:solidFill>
              </a:rPr>
              <a:t>детей дошкольного возраста экспериментирование, наравне с игрой является ведущим видом деятельности.</a:t>
            </a:r>
          </a:p>
          <a:p>
            <a:pPr algn="ctr"/>
            <a:r>
              <a:rPr lang="ru-RU" sz="3600" b="1" i="1" dirty="0">
                <a:solidFill>
                  <a:srgbClr val="1F497D"/>
                </a:solidFill>
              </a:rPr>
              <a:t>Таким образом, усваивается все прочно только тогда, когда ребенок слышит, видит и делает сам. </a:t>
            </a:r>
          </a:p>
          <a:p>
            <a:endParaRPr lang="ru-RU" sz="2800" b="1" i="1" dirty="0" smtClean="0">
              <a:solidFill>
                <a:srgbClr val="1F497D"/>
              </a:solidFill>
            </a:endParaRPr>
          </a:p>
          <a:p>
            <a:pPr algn="ctr"/>
            <a:endParaRPr lang="ru-RU" sz="1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  <a:p>
            <a:pPr algn="ctr"/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55976" y="2343554"/>
            <a:ext cx="2350597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23331"/>
            <a:ext cx="33655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93198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352</Words>
  <Application>Microsoft Office PowerPoint</Application>
  <PresentationFormat>Экран (4:3)</PresentationFormat>
  <Paragraphs>114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«Чудесные спички»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dc1</cp:lastModifiedBy>
  <cp:revision>139</cp:revision>
  <dcterms:created xsi:type="dcterms:W3CDTF">2013-04-14T18:53:23Z</dcterms:created>
  <dcterms:modified xsi:type="dcterms:W3CDTF">2019-10-17T08:44:55Z</dcterms:modified>
</cp:coreProperties>
</file>