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18BED-32A3-4C75-B0C4-C6E9D241929B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EFA46-93E6-45B1-939B-D201F79B93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36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EFA46-93E6-45B1-939B-D201F79B939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83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EFA46-93E6-45B1-939B-D201F79B939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12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3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060848"/>
            <a:ext cx="61206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b="1" dirty="0" smtClean="0"/>
              <a:t>Исследовательская работа на тему:</a:t>
            </a:r>
            <a:endParaRPr lang="ru-RU" sz="2000" b="1" dirty="0"/>
          </a:p>
          <a:p>
            <a:pPr algn="ctr"/>
            <a:r>
              <a:rPr lang="ru-RU" sz="2400" dirty="0"/>
              <a:t>«Сохранение культурного наследия этноса - </a:t>
            </a:r>
            <a:r>
              <a:rPr lang="ru-RU" sz="2400" dirty="0" err="1"/>
              <a:t>номадных</a:t>
            </a:r>
            <a:r>
              <a:rPr lang="ru-RU" sz="2400" dirty="0"/>
              <a:t> животных»</a:t>
            </a:r>
          </a:p>
          <a:p>
            <a:pPr algn="ctr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4509121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Выполнил: </a:t>
            </a:r>
            <a:r>
              <a:rPr lang="ru-RU" dirty="0" err="1" smtClean="0"/>
              <a:t>Дыртый-оол</a:t>
            </a:r>
            <a:r>
              <a:rPr lang="ru-RU" dirty="0" smtClean="0"/>
              <a:t> </a:t>
            </a:r>
            <a:r>
              <a:rPr lang="ru-RU" dirty="0" err="1" smtClean="0"/>
              <a:t>Аржаан</a:t>
            </a:r>
            <a:endParaRPr lang="ru-RU" dirty="0" smtClean="0"/>
          </a:p>
          <a:p>
            <a:pPr algn="r"/>
            <a:r>
              <a:rPr lang="ru-RU" dirty="0" smtClean="0"/>
              <a:t>Ученик 10класса </a:t>
            </a:r>
            <a:endParaRPr lang="ru-RU" dirty="0"/>
          </a:p>
          <a:p>
            <a:pPr algn="r"/>
            <a:r>
              <a:rPr lang="ru-RU" dirty="0"/>
              <a:t>Научный руководитель</a:t>
            </a:r>
            <a:r>
              <a:rPr lang="ru-RU" dirty="0" smtClean="0"/>
              <a:t>: </a:t>
            </a:r>
            <a:r>
              <a:rPr lang="ru-RU" dirty="0" err="1" smtClean="0"/>
              <a:t>Ооржак</a:t>
            </a:r>
            <a:r>
              <a:rPr lang="ru-RU" dirty="0" smtClean="0"/>
              <a:t> А.М.,</a:t>
            </a:r>
            <a:endParaRPr lang="ru-RU" dirty="0"/>
          </a:p>
          <a:p>
            <a:pPr algn="r"/>
            <a:r>
              <a:rPr lang="ru-RU" dirty="0" smtClean="0"/>
              <a:t>Учитель биологии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6448114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Балгазын </a:t>
            </a:r>
            <a:r>
              <a:rPr lang="ru-RU" dirty="0"/>
              <a:t>-  </a:t>
            </a:r>
            <a:r>
              <a:rPr lang="ru-RU" dirty="0" smtClean="0"/>
              <a:t>2019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60648"/>
            <a:ext cx="8208912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села Балгазын</a:t>
            </a: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Тандинского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кожууна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РТ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0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На </a:t>
            </a:r>
            <a:r>
              <a:rPr lang="ru-RU" dirty="0"/>
              <a:t>территории республики  в том числе и </a:t>
            </a:r>
            <a:r>
              <a:rPr lang="ru-RU" dirty="0" err="1"/>
              <a:t>кожууна</a:t>
            </a:r>
            <a:r>
              <a:rPr lang="ru-RU" dirty="0"/>
              <a:t> последствия скрещивания </a:t>
            </a:r>
            <a:r>
              <a:rPr lang="ru-RU" dirty="0" err="1"/>
              <a:t>номадных</a:t>
            </a:r>
            <a:r>
              <a:rPr lang="ru-RU" dirty="0"/>
              <a:t>,  (местных аборигенных) и тонкорунных пород овец  появились уже в 60-70-х </a:t>
            </a:r>
            <a:r>
              <a:rPr lang="ru-RU" dirty="0" err="1"/>
              <a:t>гг</a:t>
            </a:r>
            <a:r>
              <a:rPr lang="ru-RU" dirty="0"/>
              <a:t> XX столетия. По опросным данным, бесед с чабанов,  специалистов–зоотехников были выявлены следующие особенности: у особей гибридов ягнята III-поколения рождались часто слабыми и нуждались в уходе, чабаны долго содержали их в юртах, Поэтому в пограничных районах  - </a:t>
            </a:r>
            <a:r>
              <a:rPr lang="ru-RU" dirty="0" err="1"/>
              <a:t>Эрзинском</a:t>
            </a:r>
            <a:r>
              <a:rPr lang="ru-RU" dirty="0"/>
              <a:t>, Тес-</a:t>
            </a:r>
            <a:r>
              <a:rPr lang="ru-RU" dirty="0" err="1"/>
              <a:t>Хемском</a:t>
            </a:r>
            <a:r>
              <a:rPr lang="ru-RU" dirty="0"/>
              <a:t>, </a:t>
            </a:r>
            <a:r>
              <a:rPr lang="ru-RU" dirty="0" err="1"/>
              <a:t>Овюрском</a:t>
            </a:r>
            <a:r>
              <a:rPr lang="ru-RU" dirty="0"/>
              <a:t>, </a:t>
            </a:r>
            <a:r>
              <a:rPr lang="ru-RU" dirty="0" err="1"/>
              <a:t>Монгун-Тайгинском</a:t>
            </a:r>
            <a:r>
              <a:rPr lang="ru-RU" dirty="0"/>
              <a:t> чабаны старались использовать аборигенных баранов – производителей, купленных в Монголии.</a:t>
            </a:r>
          </a:p>
          <a:p>
            <a:r>
              <a:rPr lang="ru-RU" dirty="0" smtClean="0"/>
              <a:t>	</a:t>
            </a:r>
          </a:p>
          <a:p>
            <a:r>
              <a:rPr lang="ru-RU" dirty="0"/>
              <a:t>	</a:t>
            </a:r>
            <a:r>
              <a:rPr lang="ru-RU" dirty="0" smtClean="0"/>
              <a:t>Скрещивание </a:t>
            </a:r>
            <a:r>
              <a:rPr lang="ru-RU" dirty="0"/>
              <a:t>местных аборигенных пород отразилось на экологических показателях помесей: </a:t>
            </a:r>
            <a:r>
              <a:rPr lang="ru-RU" dirty="0" err="1"/>
              <a:t>утоньшение</a:t>
            </a:r>
            <a:r>
              <a:rPr lang="ru-RU" dirty="0"/>
              <a:t> кожного покрова, тонины шерсти, уменьшение размеров курдюка и т.д. </a:t>
            </a:r>
          </a:p>
        </p:txBody>
      </p:sp>
    </p:spTree>
    <p:extLst>
      <p:ext uri="{BB962C8B-B14F-4D97-AF65-F5344CB8AC3E}">
        <p14:creationId xmlns:p14="http://schemas.microsoft.com/office/powerpoint/2010/main" val="2810967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3"/>
            <a:ext cx="81369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Тува </a:t>
            </a:r>
            <a:r>
              <a:rPr lang="ru-RU" dirty="0"/>
              <a:t>– типичная животноводческая республика в зоне рискованного земледелия. Ведущей отраслью животноводства является овцеводство, которое также претерпело в последние годы большие изменения. Так, численность овец во всех категориях хозяйств республики на начало 2000 г. Составила: 407259 голов или 42,6% по отношению к 1990 г., т.е. сократилась в 2,35 раза (рис.2.). Темп спада численности поголовья овец в республике оказался в 2, 05 раза ниже, чем в целом по России. (</a:t>
            </a:r>
            <a:r>
              <a:rPr lang="ru-RU" dirty="0" err="1"/>
              <a:t>Иргит</a:t>
            </a:r>
            <a:r>
              <a:rPr lang="ru-RU" dirty="0"/>
              <a:t>, Ондар,2003).</a:t>
            </a:r>
          </a:p>
          <a:p>
            <a:r>
              <a:rPr lang="ru-RU" dirty="0" smtClean="0"/>
              <a:t>	В </a:t>
            </a:r>
            <a:r>
              <a:rPr lang="ru-RU" dirty="0"/>
              <a:t>диаграмме проведено количество скота в хозяйствах </a:t>
            </a:r>
            <a:r>
              <a:rPr lang="ru-RU" dirty="0" err="1"/>
              <a:t>Эрзинского</a:t>
            </a:r>
            <a:r>
              <a:rPr lang="ru-RU" dirty="0"/>
              <a:t> </a:t>
            </a:r>
            <a:r>
              <a:rPr lang="ru-RU" dirty="0" err="1"/>
              <a:t>кожууна</a:t>
            </a:r>
            <a:r>
              <a:rPr lang="ru-RU" dirty="0"/>
              <a:t> на 1 декабря % (1994). </a:t>
            </a:r>
            <a:r>
              <a:rPr lang="ru-RU" dirty="0" smtClean="0"/>
              <a:t>                                                          Диаграмма </a:t>
            </a:r>
            <a:r>
              <a:rPr lang="ru-RU" dirty="0"/>
              <a:t>№2.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248" y="3356992"/>
            <a:ext cx="5827088" cy="334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2352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51344"/>
            <a:ext cx="7416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Поголовье </a:t>
            </a:r>
            <a:r>
              <a:rPr lang="ru-RU" dirty="0"/>
              <a:t>скота в </a:t>
            </a:r>
            <a:r>
              <a:rPr lang="ru-RU" dirty="0" err="1"/>
              <a:t>кожууне</a:t>
            </a:r>
            <a:r>
              <a:rPr lang="ru-RU" dirty="0"/>
              <a:t> периодом уменьшилось на 38% при этом овец и коз почти в 2 раза, в то же время наблюдается частичное увеличение поголовья КРС / крупного рогатого скота/. Массовая приватизация, которая проводится в последние годы, привела к тому, что изменилась только форма собственности, а система ведения овцеводства в республике осталась прежней. Новая форма собственности находится в противоречии со старой системой содержания овец. </a:t>
            </a:r>
            <a:endParaRPr lang="ru-RU" dirty="0" smtClean="0"/>
          </a:p>
          <a:p>
            <a:r>
              <a:rPr lang="ru-RU" dirty="0"/>
              <a:t>	</a:t>
            </a:r>
            <a:endParaRPr lang="ru-RU" dirty="0" smtClean="0"/>
          </a:p>
          <a:p>
            <a:r>
              <a:rPr lang="ru-RU" dirty="0"/>
              <a:t>	</a:t>
            </a:r>
            <a:r>
              <a:rPr lang="ru-RU" dirty="0" smtClean="0"/>
              <a:t>Большинство </a:t>
            </a:r>
            <a:r>
              <a:rPr lang="ru-RU" dirty="0"/>
              <a:t>чабанов не имеют опыта возделывания и заготовки кормов, организации и создании   кормовой базы. Овцеводство характеризуется рядом специфических особенностей, которые заметно проявляются в период перехода к рыночным отношениям.</a:t>
            </a:r>
          </a:p>
        </p:txBody>
      </p:sp>
    </p:spTree>
    <p:extLst>
      <p:ext uri="{BB962C8B-B14F-4D97-AF65-F5344CB8AC3E}">
        <p14:creationId xmlns:p14="http://schemas.microsoft.com/office/powerpoint/2010/main" val="3417433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04664"/>
            <a:ext cx="8856984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3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0"/>
            <a:ext cx="8136904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564904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Рис.4. Тувинская короткожирнохвостая  порода овец.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934235"/>
            <a:ext cx="89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Тувинские </a:t>
            </a:r>
            <a:r>
              <a:rPr lang="ru-RU" dirty="0"/>
              <a:t>овцы исключительно приспособлены к </a:t>
            </a:r>
            <a:r>
              <a:rPr lang="ru-RU" dirty="0" err="1"/>
              <a:t>малозатратной</a:t>
            </a:r>
            <a:r>
              <a:rPr lang="ru-RU" dirty="0"/>
              <a:t> технологии круглогодового пастбищного содержания на подножном корме. Быстро восстанавливают потери живой массы после продолжительного зимнего недокорма, обладают прекрасными нагульными качествами и хорошей мясной продуктивностью. По данным разных авторов тувинские </a:t>
            </a:r>
            <a:r>
              <a:rPr lang="ru-RU" dirty="0" err="1"/>
              <a:t>валушки</a:t>
            </a:r>
            <a:r>
              <a:rPr lang="ru-RU" dirty="0"/>
              <a:t> при убое в год рождения дают тушки массой от 11,8 до 19, 0 в 1,5 – летнем возрасте – от 19,8 до 24, 5 кг. (</a:t>
            </a:r>
            <a:r>
              <a:rPr lang="ru-RU" dirty="0" err="1"/>
              <a:t>Иргит</a:t>
            </a:r>
            <a:r>
              <a:rPr lang="ru-RU" dirty="0"/>
              <a:t>, Лущенко,2011).</a:t>
            </a:r>
          </a:p>
          <a:p>
            <a:r>
              <a:rPr lang="ru-RU" dirty="0" smtClean="0"/>
              <a:t>	От </a:t>
            </a:r>
            <a:r>
              <a:rPr lang="ru-RU" dirty="0"/>
              <a:t>тувинских овец получают экологически чистую баранину Это подтверждается результатами исследований, проведенных нами в хозяйствах разных природно – климатических зон (табл.3). Лабораторный анализ образцов баранины сделан по общепринятой методике в лицензированной лаборатории ФГУ «Государственная станция агрохимической службы «Тувинская».</a:t>
            </a:r>
          </a:p>
        </p:txBody>
      </p:sp>
    </p:spTree>
    <p:extLst>
      <p:ext uri="{BB962C8B-B14F-4D97-AF65-F5344CB8AC3E}">
        <p14:creationId xmlns:p14="http://schemas.microsoft.com/office/powerpoint/2010/main" val="588173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828092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Выводы: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/>
              <a:t>Номадные</a:t>
            </a:r>
            <a:r>
              <a:rPr lang="ru-RU" dirty="0"/>
              <a:t> породы животных под воздействием экологических факторов и среды обитания и хозяйственной деятельности человека выработали высокую степень приспособленности, выраженные в их  морфологических,  </a:t>
            </a:r>
            <a:r>
              <a:rPr lang="ru-RU" dirty="0" err="1"/>
              <a:t>физиологичских</a:t>
            </a:r>
            <a:r>
              <a:rPr lang="ru-RU" dirty="0"/>
              <a:t> и поведенческих особенностях.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 советский период в развитии овцеводства происходили не только изменение поголовья животных, но и изменение качественной характеристики </a:t>
            </a:r>
            <a:r>
              <a:rPr lang="ru-RU" dirty="0" err="1"/>
              <a:t>номадных</a:t>
            </a:r>
            <a:r>
              <a:rPr lang="ru-RU" dirty="0"/>
              <a:t> животных, особенно мелкого рогатого скота – т.е. стремились к формированию новых пород животных, скрещивание с тонкорунными породами.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При советском периоде деятельность человека были направлены не на поддержание </a:t>
            </a:r>
            <a:r>
              <a:rPr lang="ru-RU" dirty="0" err="1"/>
              <a:t>номадных</a:t>
            </a:r>
            <a:r>
              <a:rPr lang="ru-RU" dirty="0"/>
              <a:t> пород (местных, локальных, аборигенных), наиболее устойчивых и сформировавшихся в условиях Тувы как среды обитания, а на создание новых пород. Основное направление селекции советского периода улучшение качеств местных порол – массы, длина шерсти, получение высокой продукции. Начальный этап селекции </a:t>
            </a:r>
            <a:r>
              <a:rPr lang="ru-RU" dirty="0" err="1"/>
              <a:t>номадных</a:t>
            </a:r>
            <a:r>
              <a:rPr lang="ru-RU" dirty="0"/>
              <a:t> пород была начаты сотрудниками сельскохозяйственной опытной станции под руководством И.Т. Кызыл-</a:t>
            </a:r>
            <a:r>
              <a:rPr lang="ru-RU" dirty="0" err="1"/>
              <a:t>оола</a:t>
            </a:r>
            <a:r>
              <a:rPr lang="ru-RU" dirty="0"/>
              <a:t> (1975).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Таким образом, поголовье скота в </a:t>
            </a:r>
            <a:r>
              <a:rPr lang="ru-RU" dirty="0" err="1"/>
              <a:t>кожууне</a:t>
            </a:r>
            <a:r>
              <a:rPr lang="ru-RU" dirty="0"/>
              <a:t> в сравнении с советским периодом уменьшилось на 38% при этом овец и коз почти в 2 раза, в то же время наблюдается частичное увеличение поголовья КРС / крупного рогатого скота/.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19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19" y="188640"/>
            <a:ext cx="878497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Актуальность работы. </a:t>
            </a:r>
            <a:endParaRPr lang="ru-RU" b="1" dirty="0" smtClean="0"/>
          </a:p>
          <a:p>
            <a:r>
              <a:rPr lang="ru-RU" dirty="0" smtClean="0"/>
              <a:t>	Аборигенные </a:t>
            </a:r>
            <a:r>
              <a:rPr lang="ru-RU" dirty="0"/>
              <a:t>породы являются основой народных промыслов, обеспечивающих социально-экономическую стабильность и устойчивые развитие народов и народностей России.</a:t>
            </a:r>
          </a:p>
          <a:p>
            <a:r>
              <a:rPr lang="ru-RU" dirty="0" smtClean="0"/>
              <a:t>	Это </a:t>
            </a:r>
            <a:r>
              <a:rPr lang="ru-RU" dirty="0"/>
              <a:t>уникальные народные технологии по производству разнообразных  животноводческих продуктов питания.</a:t>
            </a:r>
          </a:p>
          <a:p>
            <a:r>
              <a:rPr lang="ru-RU" dirty="0" smtClean="0"/>
              <a:t>	По </a:t>
            </a:r>
            <a:r>
              <a:rPr lang="ru-RU" dirty="0"/>
              <a:t>данным продовольственной и сельскохозяйственной ООН,  ФАО, каждую неделю на земле исчезает одна порода сельскохозяйственных животных.  Процесс сокращений народного разнообразия проявляется особенно ярко в странах со слабо развитой экономикой. и в  государствах, где не уделяет должного внимания сохранение биоразнообразия домашних животных.</a:t>
            </a:r>
          </a:p>
          <a:p>
            <a:r>
              <a:rPr lang="ru-RU" dirty="0" smtClean="0"/>
              <a:t>	За </a:t>
            </a:r>
            <a:r>
              <a:rPr lang="ru-RU" dirty="0"/>
              <a:t>последние десятилетия российское животноводство потеряло от 20 до 50% пород, многие породы находятся в критическом состоянии. По мнению известного ученого Ю.А. </a:t>
            </a:r>
            <a:r>
              <a:rPr lang="ru-RU" dirty="0" err="1"/>
              <a:t>Столповского</a:t>
            </a:r>
            <a:r>
              <a:rPr lang="ru-RU" dirty="0"/>
              <a:t>: «….. Если не принять конкретные и быстрые меры по сохранению отечественных пород, то в ближайшем десятилетии будут потеряны до 25%»  (</a:t>
            </a:r>
            <a:r>
              <a:rPr lang="ru-RU" dirty="0" err="1"/>
              <a:t>Столповский</a:t>
            </a:r>
            <a:r>
              <a:rPr lang="ru-RU" dirty="0"/>
              <a:t>, 2003, с 92).</a:t>
            </a:r>
          </a:p>
          <a:p>
            <a:r>
              <a:rPr lang="ru-RU" dirty="0" smtClean="0"/>
              <a:t>	Республика </a:t>
            </a:r>
            <a:r>
              <a:rPr lang="ru-RU" dirty="0"/>
              <a:t>Тыва аграрный регион, располагающий огромными природно-экономическими возможностями для содержания и развития комплексного стада домашних (</a:t>
            </a:r>
            <a:r>
              <a:rPr lang="ru-RU" dirty="0" err="1"/>
              <a:t>номадных</a:t>
            </a:r>
            <a:r>
              <a:rPr lang="ru-RU" dirty="0"/>
              <a:t>) животных, они имеют высокую приспособленность к суровым условиям среды обитания, практически весь год находятся на пастбищах, хорошо нагуливаются, быстро набирают живую массу.</a:t>
            </a:r>
          </a:p>
        </p:txBody>
      </p:sp>
    </p:spTree>
    <p:extLst>
      <p:ext uri="{BB962C8B-B14F-4D97-AF65-F5344CB8AC3E}">
        <p14:creationId xmlns:p14="http://schemas.microsoft.com/office/powerpoint/2010/main" val="3887381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	</a:t>
            </a:r>
          </a:p>
          <a:p>
            <a:r>
              <a:rPr lang="ru-RU" b="1" dirty="0" smtClean="0"/>
              <a:t>Цель </a:t>
            </a:r>
            <a:r>
              <a:rPr lang="ru-RU" b="1" dirty="0"/>
              <a:t>работы: </a:t>
            </a:r>
            <a:r>
              <a:rPr lang="ru-RU" dirty="0"/>
              <a:t>Сохранение  </a:t>
            </a:r>
            <a:r>
              <a:rPr lang="ru-RU" dirty="0" err="1"/>
              <a:t>номадных</a:t>
            </a:r>
            <a:r>
              <a:rPr lang="ru-RU" dirty="0"/>
              <a:t> животных как объектов </a:t>
            </a:r>
            <a:r>
              <a:rPr lang="ru-RU" dirty="0" smtClean="0"/>
              <a:t>культурного наследия </a:t>
            </a:r>
            <a:r>
              <a:rPr lang="ru-RU" dirty="0"/>
              <a:t>этноса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 smtClean="0"/>
              <a:t>Задачи</a:t>
            </a:r>
            <a:r>
              <a:rPr lang="ru-RU" b="1" dirty="0"/>
              <a:t>:</a:t>
            </a:r>
          </a:p>
          <a:p>
            <a:r>
              <a:rPr lang="ru-RU" dirty="0" smtClean="0"/>
              <a:t>•Изучение </a:t>
            </a:r>
            <a:r>
              <a:rPr lang="ru-RU" dirty="0"/>
              <a:t>формирования и создание комплексного стада животных в Древней Туве;</a:t>
            </a:r>
          </a:p>
          <a:p>
            <a:r>
              <a:rPr lang="ru-RU" dirty="0" smtClean="0"/>
              <a:t>•Изучение </a:t>
            </a:r>
            <a:r>
              <a:rPr lang="ru-RU" dirty="0" err="1"/>
              <a:t>номадных</a:t>
            </a:r>
            <a:r>
              <a:rPr lang="ru-RU" dirty="0"/>
              <a:t> пород в советский период;</a:t>
            </a:r>
          </a:p>
          <a:p>
            <a:r>
              <a:rPr lang="ru-RU" dirty="0" smtClean="0"/>
              <a:t>•Возрождение </a:t>
            </a:r>
            <a:r>
              <a:rPr lang="ru-RU" dirty="0"/>
              <a:t>исконных </a:t>
            </a:r>
            <a:r>
              <a:rPr lang="ru-RU" dirty="0" err="1"/>
              <a:t>номадных</a:t>
            </a:r>
            <a:r>
              <a:rPr lang="ru-RU" dirty="0"/>
              <a:t> пород в переходный рыночный период;</a:t>
            </a:r>
          </a:p>
          <a:p>
            <a:r>
              <a:rPr lang="ru-RU" dirty="0" smtClean="0"/>
              <a:t>•Проведение </a:t>
            </a:r>
            <a:r>
              <a:rPr lang="ru-RU" dirty="0" err="1"/>
              <a:t>этносоциальной</a:t>
            </a:r>
            <a:r>
              <a:rPr lang="ru-RU" dirty="0"/>
              <a:t> индикации-опроса, беседа со специалистами и пожилыми людьми;</a:t>
            </a:r>
          </a:p>
          <a:p>
            <a:r>
              <a:rPr lang="ru-RU" dirty="0" smtClean="0"/>
              <a:t>•Разработки </a:t>
            </a:r>
            <a:r>
              <a:rPr lang="ru-RU" dirty="0"/>
              <a:t>и обобщение тестов по темам: «Знаете ли вы </a:t>
            </a:r>
            <a:r>
              <a:rPr lang="ru-RU" dirty="0" err="1"/>
              <a:t>номадные</a:t>
            </a:r>
            <a:r>
              <a:rPr lang="ru-RU" dirty="0"/>
              <a:t> животные?  Какие экологические приспособления имеется у </a:t>
            </a:r>
            <a:r>
              <a:rPr lang="ru-RU" dirty="0" err="1"/>
              <a:t>номадных</a:t>
            </a:r>
            <a:r>
              <a:rPr lang="ru-RU" dirty="0"/>
              <a:t> животных?»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96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b="1" dirty="0"/>
          </a:p>
          <a:p>
            <a:pPr algn="ctr"/>
            <a:r>
              <a:rPr lang="ru-RU" b="1" dirty="0" smtClean="0"/>
              <a:t>Материалы </a:t>
            </a:r>
            <a:r>
              <a:rPr lang="ru-RU" b="1" dirty="0"/>
              <a:t>работы</a:t>
            </a:r>
          </a:p>
          <a:p>
            <a:r>
              <a:rPr lang="ru-RU" dirty="0" smtClean="0"/>
              <a:t>	Материалом  </a:t>
            </a:r>
            <a:r>
              <a:rPr lang="ru-RU" dirty="0"/>
              <a:t>настоящей работы послужили результаты изучения литературных источников;</a:t>
            </a:r>
          </a:p>
          <a:p>
            <a:r>
              <a:rPr lang="ru-RU" dirty="0"/>
              <a:t> </a:t>
            </a:r>
            <a:r>
              <a:rPr lang="ru-RU" dirty="0" smtClean="0"/>
              <a:t>	Формирование </a:t>
            </a:r>
            <a:r>
              <a:rPr lang="ru-RU" dirty="0"/>
              <a:t>и создание кочевниками различных пород домашних животных в Древней Туве; </a:t>
            </a:r>
          </a:p>
          <a:p>
            <a:r>
              <a:rPr lang="ru-RU" dirty="0" smtClean="0"/>
              <a:t>	Изучение </a:t>
            </a:r>
            <a:r>
              <a:rPr lang="ru-RU" dirty="0"/>
              <a:t>состояния пород </a:t>
            </a:r>
            <a:r>
              <a:rPr lang="ru-RU" dirty="0" err="1"/>
              <a:t>номадных</a:t>
            </a:r>
            <a:r>
              <a:rPr lang="ru-RU" dirty="0"/>
              <a:t> животных в советский и переходный рыночного периода; </a:t>
            </a:r>
          </a:p>
          <a:p>
            <a:r>
              <a:rPr lang="ru-RU" dirty="0" smtClean="0"/>
              <a:t>	Кроме </a:t>
            </a:r>
            <a:r>
              <a:rPr lang="ru-RU" dirty="0"/>
              <a:t>того использованы данные по динамике поголовья </a:t>
            </a:r>
            <a:r>
              <a:rPr lang="ru-RU" dirty="0" err="1"/>
              <a:t>Эрзинского</a:t>
            </a:r>
            <a:r>
              <a:rPr lang="ru-RU" dirty="0"/>
              <a:t> </a:t>
            </a:r>
            <a:r>
              <a:rPr lang="ru-RU" dirty="0" err="1"/>
              <a:t>кожууна</a:t>
            </a:r>
            <a:r>
              <a:rPr lang="ru-RU" dirty="0"/>
              <a:t> (1979, 1994, 2000 гг.).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393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Район исследований</a:t>
            </a:r>
          </a:p>
          <a:p>
            <a:r>
              <a:rPr lang="ru-RU" dirty="0" smtClean="0"/>
              <a:t>	В </a:t>
            </a:r>
            <a:r>
              <a:rPr lang="ru-RU" dirty="0"/>
              <a:t>геоморфологическом отношений территория </a:t>
            </a:r>
            <a:r>
              <a:rPr lang="ru-RU" dirty="0" err="1"/>
              <a:t>Эрзинского</a:t>
            </a:r>
            <a:r>
              <a:rPr lang="ru-RU" dirty="0"/>
              <a:t> </a:t>
            </a:r>
            <a:r>
              <a:rPr lang="ru-RU" dirty="0" err="1"/>
              <a:t>кожууна</a:t>
            </a:r>
            <a:r>
              <a:rPr lang="ru-RU" dirty="0"/>
              <a:t> в пределах северо-восточной части </a:t>
            </a:r>
            <a:r>
              <a:rPr lang="ru-RU" dirty="0" err="1"/>
              <a:t>Убсунурской</a:t>
            </a:r>
            <a:r>
              <a:rPr lang="ru-RU" dirty="0"/>
              <a:t> котловины, занимает южные и северо-западные </a:t>
            </a:r>
            <a:r>
              <a:rPr lang="ru-RU" dirty="0" err="1"/>
              <a:t>микросклоны</a:t>
            </a:r>
            <a:r>
              <a:rPr lang="ru-RU" dirty="0"/>
              <a:t> Хребта </a:t>
            </a:r>
            <a:r>
              <a:rPr lang="ru-RU" dirty="0" err="1"/>
              <a:t>Хорумнуг</a:t>
            </a:r>
            <a:r>
              <a:rPr lang="ru-RU" dirty="0"/>
              <a:t>-Тайга и нагорье </a:t>
            </a:r>
            <a:r>
              <a:rPr lang="ru-RU" dirty="0" err="1"/>
              <a:t>Сенгилен</a:t>
            </a:r>
            <a:r>
              <a:rPr lang="ru-RU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94" y="2170024"/>
            <a:ext cx="8211469" cy="447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800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89844"/>
            <a:ext cx="7632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Методика работы</a:t>
            </a:r>
            <a:r>
              <a:rPr lang="ru-RU" dirty="0"/>
              <a:t>.</a:t>
            </a:r>
          </a:p>
          <a:p>
            <a:r>
              <a:rPr lang="ru-RU" dirty="0"/>
              <a:t>•	Методика сравнительного анализа-изучение состояния </a:t>
            </a:r>
            <a:r>
              <a:rPr lang="ru-RU" dirty="0" err="1"/>
              <a:t>номадных</a:t>
            </a:r>
            <a:r>
              <a:rPr lang="ru-RU" dirty="0"/>
              <a:t> животных  в различные   исторические периоды: Древней Тувы, советского и переходного рыночного.</a:t>
            </a:r>
          </a:p>
          <a:p>
            <a:r>
              <a:rPr lang="ru-RU" dirty="0"/>
              <a:t>•	</a:t>
            </a:r>
            <a:r>
              <a:rPr lang="ru-RU" dirty="0" smtClean="0"/>
              <a:t>Использованы данные </a:t>
            </a:r>
            <a:r>
              <a:rPr lang="ru-RU" dirty="0"/>
              <a:t>по динамике  поголовья домашних животных в </a:t>
            </a:r>
            <a:r>
              <a:rPr lang="ru-RU" dirty="0" err="1"/>
              <a:t>Эрзинском</a:t>
            </a:r>
            <a:r>
              <a:rPr lang="ru-RU" dirty="0"/>
              <a:t> </a:t>
            </a:r>
            <a:r>
              <a:rPr lang="ru-RU" dirty="0" err="1"/>
              <a:t>кожууне</a:t>
            </a:r>
            <a:r>
              <a:rPr lang="ru-RU" dirty="0"/>
              <a:t> (1979, 1994 гг.).</a:t>
            </a:r>
          </a:p>
          <a:p>
            <a:r>
              <a:rPr lang="ru-RU" dirty="0"/>
              <a:t>•	</a:t>
            </a:r>
            <a:r>
              <a:rPr lang="ru-RU" dirty="0" err="1"/>
              <a:t>Этносоциальная</a:t>
            </a:r>
            <a:r>
              <a:rPr lang="ru-RU" dirty="0"/>
              <a:t> индикация населения, опросы, беседы специалистов, пожилых людей. </a:t>
            </a:r>
          </a:p>
          <a:p>
            <a:r>
              <a:rPr lang="ru-RU" dirty="0"/>
              <a:t>•	Разработка тестов и обобщение полученных результатов по темам:» Что вы знаете о </a:t>
            </a:r>
            <a:r>
              <a:rPr lang="ru-RU" dirty="0" err="1"/>
              <a:t>номадных</a:t>
            </a:r>
            <a:r>
              <a:rPr lang="ru-RU" dirty="0"/>
              <a:t> животных, Какие экологические приспособления  имеют </a:t>
            </a:r>
            <a:r>
              <a:rPr lang="ru-RU" dirty="0" err="1"/>
              <a:t>номадные</a:t>
            </a:r>
            <a:r>
              <a:rPr lang="ru-RU" dirty="0"/>
              <a:t> животные?»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673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работы</a:t>
            </a:r>
          </a:p>
          <a:p>
            <a:r>
              <a:rPr lang="ru-RU" dirty="0" smtClean="0"/>
              <a:t>	На </a:t>
            </a:r>
            <a:r>
              <a:rPr lang="ru-RU" dirty="0"/>
              <a:t>основании литературных источников - монографий и публикаций ученых России и Тувы получены материалы о </a:t>
            </a:r>
            <a:r>
              <a:rPr lang="ru-RU" dirty="0" err="1"/>
              <a:t>номадных</a:t>
            </a:r>
            <a:r>
              <a:rPr lang="ru-RU" dirty="0"/>
              <a:t> животных: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формировании </a:t>
            </a:r>
            <a:r>
              <a:rPr lang="ru-RU" dirty="0"/>
              <a:t>и создании уникальных пород кочевниками – комплексного стада, </a:t>
            </a:r>
            <a:r>
              <a:rPr lang="ru-RU" dirty="0" err="1"/>
              <a:t>обладающихся</a:t>
            </a:r>
            <a:r>
              <a:rPr lang="ru-RU" dirty="0"/>
              <a:t> высокой степенью приспособленности к среде обитания;</a:t>
            </a:r>
          </a:p>
          <a:p>
            <a:r>
              <a:rPr lang="ru-RU" dirty="0"/>
              <a:t>•	о результатах скрещивания </a:t>
            </a:r>
            <a:r>
              <a:rPr lang="ru-RU" dirty="0" err="1"/>
              <a:t>номадных</a:t>
            </a:r>
            <a:r>
              <a:rPr lang="ru-RU" dirty="0"/>
              <a:t> животных с тонкорунным породами с целью улучшения их качеств:</a:t>
            </a:r>
          </a:p>
          <a:p>
            <a:r>
              <a:rPr lang="ru-RU" dirty="0"/>
              <a:t>•	о возрождении </a:t>
            </a:r>
            <a:r>
              <a:rPr lang="ru-RU" dirty="0" err="1"/>
              <a:t>номадных</a:t>
            </a:r>
            <a:r>
              <a:rPr lang="ru-RU" dirty="0"/>
              <a:t> животных – создание породы тувинских короткожирнохвостых овец.</a:t>
            </a:r>
          </a:p>
          <a:p>
            <a:r>
              <a:rPr lang="ru-RU" dirty="0"/>
              <a:t>•	обобщение результатов опросов, бесед, </a:t>
            </a:r>
            <a:r>
              <a:rPr lang="ru-RU" dirty="0" smtClean="0"/>
              <a:t>тестирования.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5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05177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dirty="0" err="1" smtClean="0"/>
              <a:t>Номадные</a:t>
            </a:r>
            <a:r>
              <a:rPr lang="ru-RU" dirty="0" smtClean="0"/>
              <a:t> </a:t>
            </a:r>
            <a:r>
              <a:rPr lang="ru-RU" dirty="0"/>
              <a:t>породы животных формировались под воздействием экологических факторов  среды обитания (рельефа, суровых условий климата выработали высокую степень приспособленности, выраженные в их морфологических, </a:t>
            </a:r>
            <a:r>
              <a:rPr lang="ru-RU" dirty="0" smtClean="0"/>
              <a:t>физиологических </a:t>
            </a:r>
            <a:r>
              <a:rPr lang="ru-RU" dirty="0"/>
              <a:t>и поведенческих особенностях. </a:t>
            </a:r>
            <a:r>
              <a:rPr lang="ru-RU" dirty="0" err="1"/>
              <a:t>Номадные</a:t>
            </a:r>
            <a:r>
              <a:rPr lang="ru-RU" dirty="0"/>
              <a:t> животные создавались  вначале бессознательного, а со временем более целеустремленного: отбора,  направленного выращивания молодняка.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996952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В </a:t>
            </a:r>
            <a:r>
              <a:rPr lang="ru-RU" dirty="0"/>
              <a:t>советский период была попытка </a:t>
            </a:r>
            <a:r>
              <a:rPr lang="ru-RU" dirty="0" smtClean="0"/>
              <a:t>уничтожения( </a:t>
            </a:r>
            <a:r>
              <a:rPr lang="ru-RU" dirty="0"/>
              <a:t>местных </a:t>
            </a:r>
            <a:r>
              <a:rPr lang="ru-RU" dirty="0" smtClean="0"/>
              <a:t> </a:t>
            </a:r>
            <a:r>
              <a:rPr lang="ru-RU" dirty="0"/>
              <a:t>локальных, аборигенных) </a:t>
            </a:r>
            <a:r>
              <a:rPr lang="ru-RU" dirty="0" err="1"/>
              <a:t>номадных</a:t>
            </a:r>
            <a:r>
              <a:rPr lang="ru-RU" dirty="0"/>
              <a:t> пород, связанный с желанием специалистов улучшить их качество. Те виды которые были </a:t>
            </a:r>
            <a:r>
              <a:rPr lang="ru-RU" dirty="0" err="1" smtClean="0"/>
              <a:t>доместицированы</a:t>
            </a:r>
            <a:r>
              <a:rPr lang="ru-RU" dirty="0" smtClean="0"/>
              <a:t> </a:t>
            </a:r>
            <a:r>
              <a:rPr lang="ru-RU" dirty="0"/>
              <a:t>12-8 тысяч лет назад- </a:t>
            </a:r>
            <a:r>
              <a:rPr lang="ru-RU" dirty="0" err="1"/>
              <a:t>номадные</a:t>
            </a:r>
            <a:r>
              <a:rPr lang="ru-RU" dirty="0"/>
              <a:t> породы являются основной современной аграрной цивилизации.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	Эксперименты</a:t>
            </a:r>
            <a:r>
              <a:rPr lang="ru-RU" dirty="0"/>
              <a:t>– непрерывные попытки ввести дополнительные виды, продолжается до сих пор, ограничить их количество не удается уменьшить (</a:t>
            </a:r>
            <a:r>
              <a:rPr lang="ru-RU" dirty="0" err="1"/>
              <a:t>Столповский</a:t>
            </a:r>
            <a:r>
              <a:rPr lang="ru-RU" dirty="0"/>
              <a:t>, 2011).</a:t>
            </a:r>
          </a:p>
        </p:txBody>
      </p:sp>
    </p:spTree>
    <p:extLst>
      <p:ext uri="{BB962C8B-B14F-4D97-AF65-F5344CB8AC3E}">
        <p14:creationId xmlns:p14="http://schemas.microsoft.com/office/powerpoint/2010/main" val="2141557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633" y="692696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dirty="0" smtClean="0"/>
              <a:t>На </a:t>
            </a:r>
            <a:r>
              <a:rPr lang="ru-RU" dirty="0"/>
              <a:t>примере хозяйств </a:t>
            </a:r>
            <a:r>
              <a:rPr lang="ru-RU" dirty="0" err="1"/>
              <a:t>Эрзинского</a:t>
            </a:r>
            <a:r>
              <a:rPr lang="ru-RU" dirty="0"/>
              <a:t> </a:t>
            </a:r>
            <a:r>
              <a:rPr lang="ru-RU" dirty="0" err="1"/>
              <a:t>кожууна</a:t>
            </a:r>
            <a:r>
              <a:rPr lang="ru-RU" dirty="0"/>
              <a:t> можно проследить процессы создания новых пород и их результаты.</a:t>
            </a:r>
          </a:p>
          <a:p>
            <a:r>
              <a:rPr lang="ru-RU" dirty="0" smtClean="0"/>
              <a:t>	Основное </a:t>
            </a:r>
            <a:r>
              <a:rPr lang="ru-RU" dirty="0"/>
              <a:t>производственное направление </a:t>
            </a:r>
            <a:r>
              <a:rPr lang="ru-RU" dirty="0" err="1"/>
              <a:t>Эрзинского</a:t>
            </a:r>
            <a:r>
              <a:rPr lang="ru-RU" dirty="0"/>
              <a:t> </a:t>
            </a:r>
            <a:r>
              <a:rPr lang="ru-RU" dirty="0" err="1"/>
              <a:t>кожууна</a:t>
            </a:r>
            <a:r>
              <a:rPr lang="ru-RU" dirty="0"/>
              <a:t>– овцеводческие, которые в условиях социалистического строя сохранилось в традиционном направлении. Различные природные на территории </a:t>
            </a:r>
            <a:r>
              <a:rPr lang="ru-RU" dirty="0" err="1"/>
              <a:t>кожууна</a:t>
            </a:r>
            <a:r>
              <a:rPr lang="ru-RU" dirty="0"/>
              <a:t> позволяют наряду с овцеводством заниматься разведением крупного рогатого скота, лошадей и верблюдов.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00" y="2924944"/>
            <a:ext cx="5720928" cy="3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099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192</TotalTime>
  <Words>252</Words>
  <Application>Microsoft Office PowerPoint</Application>
  <PresentationFormat>Экран (4:3)</PresentationFormat>
  <Paragraphs>74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Century Gothic</vt:lpstr>
      <vt:lpstr>Times New Roman</vt:lpstr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алдар13</dc:creator>
  <cp:lastModifiedBy>RePack by Diakov</cp:lastModifiedBy>
  <cp:revision>21</cp:revision>
  <dcterms:created xsi:type="dcterms:W3CDTF">2015-06-19T07:17:56Z</dcterms:created>
  <dcterms:modified xsi:type="dcterms:W3CDTF">2019-10-18T09:33:20Z</dcterms:modified>
</cp:coreProperties>
</file>