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5" d="100"/>
          <a:sy n="65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AB01C-6F11-4742-A3C3-1686A9CE37A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8C820-448D-47E0-8C60-9629F019E86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75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8C820-448D-47E0-8C60-9629F019E867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027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23.05.2017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196752"/>
            <a:ext cx="6172200" cy="1606330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latin typeface="Comic Sans MS" panose="030F0702030302020204" pitchFamily="66" charset="0"/>
              </a:rPr>
              <a:t>Подарок своими руками</a:t>
            </a:r>
            <a:endParaRPr lang="ru-RU" sz="4800" i="1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501008"/>
            <a:ext cx="5544616" cy="259228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latin typeface="Comic Sans MS" panose="030F0702030302020204" pitchFamily="66" charset="0"/>
              </a:rPr>
              <a:t>Работу выполнили:</a:t>
            </a:r>
          </a:p>
          <a:p>
            <a:pPr algn="r"/>
            <a:r>
              <a:rPr lang="ru-RU" dirty="0" smtClean="0">
                <a:latin typeface="Comic Sans MS" panose="030F0702030302020204" pitchFamily="66" charset="0"/>
              </a:rPr>
              <a:t>ученицы 6 класса Г </a:t>
            </a:r>
          </a:p>
          <a:p>
            <a:pPr algn="r"/>
            <a:r>
              <a:rPr lang="ru-RU" dirty="0" smtClean="0">
                <a:latin typeface="Comic Sans MS" panose="030F0702030302020204" pitchFamily="66" charset="0"/>
              </a:rPr>
              <a:t>МБОУ СШ №29</a:t>
            </a:r>
          </a:p>
          <a:p>
            <a:pPr algn="r"/>
            <a:r>
              <a:rPr lang="ru-RU" dirty="0" smtClean="0">
                <a:latin typeface="Comic Sans MS" panose="030F0702030302020204" pitchFamily="66" charset="0"/>
              </a:rPr>
              <a:t>Чернышова Дарья</a:t>
            </a:r>
          </a:p>
          <a:p>
            <a:pPr algn="r"/>
            <a:r>
              <a:rPr lang="ru-RU" dirty="0" smtClean="0">
                <a:latin typeface="Comic Sans MS" panose="030F0702030302020204" pitchFamily="66" charset="0"/>
              </a:rPr>
              <a:t>Богданович Юлия</a:t>
            </a:r>
          </a:p>
          <a:p>
            <a:pPr algn="r"/>
            <a:r>
              <a:rPr lang="ru-RU" dirty="0" smtClean="0">
                <a:latin typeface="Comic Sans MS" panose="030F0702030302020204" pitchFamily="66" charset="0"/>
              </a:rPr>
              <a:t>Учитель:</a:t>
            </a:r>
          </a:p>
          <a:p>
            <a:pPr algn="r"/>
            <a:r>
              <a:rPr lang="ru-RU" dirty="0" err="1" smtClean="0">
                <a:latin typeface="Comic Sans MS" panose="030F0702030302020204" pitchFamily="66" charset="0"/>
              </a:rPr>
              <a:t>Стреляева</a:t>
            </a:r>
            <a:r>
              <a:rPr lang="ru-RU" dirty="0" smtClean="0">
                <a:latin typeface="Comic Sans MS" panose="030F0702030302020204" pitchFamily="66" charset="0"/>
              </a:rPr>
              <a:t> Н.В.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42852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«Средняя школа №29 с углубленным изучением отдельных предметов» города Смоленск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6429396"/>
            <a:ext cx="1672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Смоленск 2017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23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Последовательность изготовления изделия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14488"/>
            <a:ext cx="7498080" cy="4605350"/>
          </a:xfrm>
        </p:spPr>
        <p:txBody>
          <a:bodyPr>
            <a:normAutofit fontScale="92500" lnSpcReduction="10000"/>
          </a:bodyPr>
          <a:lstStyle/>
          <a:p>
            <a:pPr marL="596646" indent="-514350">
              <a:buClr>
                <a:schemeClr val="accent1">
                  <a:lumMod val="50000"/>
                </a:schemeClr>
              </a:buClr>
              <a:buNone/>
            </a:pPr>
            <a:r>
              <a:rPr lang="ru-RU" dirty="0" smtClean="0">
                <a:latin typeface="Comic Sans MS" panose="030F0702030302020204" pitchFamily="66" charset="0"/>
              </a:rPr>
              <a:t>Составим последовательность изготовления вышивки. 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Найти центр основы для вышивки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Заправить канву в пяльцы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Выполнить вышивку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Постирать вышивку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Высушить вышивку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Проутюжить  вышивку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ru-RU" dirty="0" smtClean="0">
                <a:latin typeface="Comic Sans MS" panose="030F0702030302020204" pitchFamily="66" charset="0"/>
              </a:rPr>
              <a:t>Подарок готов! </a:t>
            </a:r>
          </a:p>
          <a:p>
            <a:pPr marL="596646" indent="-514350">
              <a:buClr>
                <a:schemeClr val="accent1">
                  <a:lumMod val="50000"/>
                </a:schemeClr>
              </a:buClr>
              <a:buNone/>
            </a:pPr>
            <a:endParaRPr lang="ru-RU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031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Контроль качества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mic Sans MS" panose="030F0702030302020204" pitchFamily="66" charset="0"/>
              </a:rPr>
              <a:t>Мы считаем, что цель достигнута. Наш подарок получился: 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аккуратным </a:t>
            </a:r>
          </a:p>
          <a:p>
            <a:r>
              <a:rPr lang="ru-RU" dirty="0">
                <a:latin typeface="Comic Sans MS" panose="030F0702030302020204" pitchFamily="66" charset="0"/>
              </a:rPr>
              <a:t>к</a:t>
            </a:r>
            <a:r>
              <a:rPr lang="ru-RU" dirty="0" smtClean="0">
                <a:latin typeface="Comic Sans MS" panose="030F0702030302020204" pitchFamily="66" charset="0"/>
              </a:rPr>
              <a:t>расивым 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элегантным</a:t>
            </a:r>
          </a:p>
          <a:p>
            <a:r>
              <a:rPr lang="ru-RU" dirty="0">
                <a:latin typeface="Comic Sans MS" panose="030F0702030302020204" pitchFamily="66" charset="0"/>
              </a:rPr>
              <a:t>к</a:t>
            </a:r>
            <a:r>
              <a:rPr lang="ru-RU" dirty="0" smtClean="0">
                <a:latin typeface="Comic Sans MS" panose="030F0702030302020204" pitchFamily="66" charset="0"/>
              </a:rPr>
              <a:t>ачественным </a:t>
            </a:r>
          </a:p>
          <a:p>
            <a:r>
              <a:rPr lang="ru-RU" dirty="0">
                <a:latin typeface="Comic Sans MS" panose="030F0702030302020204" pitchFamily="66" charset="0"/>
              </a:rPr>
              <a:t>с</a:t>
            </a:r>
            <a:r>
              <a:rPr lang="ru-RU" dirty="0" smtClean="0">
                <a:latin typeface="Comic Sans MS" panose="030F0702030302020204" pitchFamily="66" charset="0"/>
              </a:rPr>
              <a:t> чётко выполненным изображением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031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Экономическое обоснование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28800"/>
            <a:ext cx="7498080" cy="2088232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Набор с нитками мулине, с канвой, и схемой изображения обошёлся нам в 700 рублей.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269" y="3429000"/>
            <a:ext cx="4320480" cy="287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52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Оформление проекта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1152" y="1683867"/>
            <a:ext cx="7632848" cy="1601117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Мы ознакомились с требованиями к проекту и выполнили всё, что нужно.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2829694" cy="273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744" y="6430962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16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Самооценка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Мы считаем, что цель достигнута.</a:t>
            </a:r>
          </a:p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Нам нравится наша работа, и мы надеемся, что родителям он тоже придётся по душе.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890449"/>
            <a:ext cx="2664296" cy="22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0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IMG_20170523_0619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3" b="6216"/>
          <a:stretch/>
        </p:blipFill>
        <p:spPr bwMode="auto">
          <a:xfrm rot="16200000">
            <a:off x="2044353" y="124000"/>
            <a:ext cx="527131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59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16832"/>
            <a:ext cx="7498080" cy="2376264"/>
          </a:xfrm>
        </p:spPr>
        <p:txBody>
          <a:bodyPr>
            <a:prstTxWarp prst="textDeflateBottom">
              <a:avLst>
                <a:gd name="adj" fmla="val 70482"/>
              </a:avLst>
            </a:prstTxWarp>
            <a:noAutofit/>
          </a:bodyPr>
          <a:lstStyle/>
          <a:p>
            <a:pPr algn="ctr"/>
            <a:r>
              <a:rPr lang="ru-RU" sz="6600" dirty="0" smtClean="0">
                <a:latin typeface="Comic Sans MS" panose="030F0702030302020204" pitchFamily="66" charset="0"/>
              </a:rPr>
              <a:t>Спасибо за внимание!</a:t>
            </a:r>
            <a:endParaRPr lang="ru-RU" sz="6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45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59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Comic Sans MS" panose="030F0702030302020204" pitchFamily="66" charset="0"/>
              </a:rPr>
              <a:t>Содержание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96752"/>
            <a:ext cx="7600888" cy="5410200"/>
          </a:xfrm>
        </p:spPr>
        <p:txBody>
          <a:bodyPr>
            <a:normAutofit fontScale="70000" lnSpcReduction="2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2" action="ppaction://hlinksldjump"/>
              </a:rPr>
              <a:t>Основание возникшей проблемы и </a:t>
            </a:r>
            <a:r>
              <a:rPr lang="ru-RU" sz="3400" dirty="0" smtClean="0">
                <a:latin typeface="Comic Sans MS" panose="030F0702030302020204" pitchFamily="66" charset="0"/>
                <a:hlinkClick r:id="rId2" action="ppaction://hlinksldjump"/>
              </a:rPr>
              <a:t>потребности.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3" action="ppaction://hlinksldjump"/>
              </a:rPr>
              <a:t>Определение </a:t>
            </a:r>
            <a:r>
              <a:rPr lang="ru-RU" sz="3400" dirty="0" smtClean="0">
                <a:latin typeface="Comic Sans MS" panose="030F0702030302020204" pitchFamily="66" charset="0"/>
                <a:hlinkClick r:id="rId3" action="ppaction://hlinksldjump"/>
              </a:rPr>
              <a:t>конкретной </a:t>
            </a:r>
            <a:r>
              <a:rPr lang="ru-RU" sz="3400" dirty="0">
                <a:latin typeface="Comic Sans MS" panose="030F0702030302020204" pitchFamily="66" charset="0"/>
                <a:hlinkClick r:id="rId3" action="ppaction://hlinksldjump"/>
              </a:rPr>
              <a:t>задачи и её </a:t>
            </a:r>
            <a:r>
              <a:rPr lang="ru-RU" sz="3400" dirty="0" smtClean="0">
                <a:latin typeface="Comic Sans MS" panose="030F0702030302020204" pitchFamily="66" charset="0"/>
                <a:hlinkClick r:id="rId3" action="ppaction://hlinksldjump"/>
              </a:rPr>
              <a:t>формулировка.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4" action="ppaction://hlinksldjump"/>
              </a:rPr>
              <a:t>Выявление основных требований к </a:t>
            </a:r>
            <a:r>
              <a:rPr lang="ru-RU" sz="3400" dirty="0" smtClean="0">
                <a:latin typeface="Comic Sans MS" panose="030F0702030302020204" pitchFamily="66" charset="0"/>
                <a:hlinkClick r:id="rId4" action="ppaction://hlinksldjump"/>
              </a:rPr>
              <a:t>изделию.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5" action="ppaction://hlinksldjump"/>
              </a:rPr>
              <a:t>Разработка </a:t>
            </a:r>
            <a:r>
              <a:rPr lang="ru-RU" sz="3400" dirty="0" smtClean="0">
                <a:latin typeface="Comic Sans MS" panose="030F0702030302020204" pitchFamily="66" charset="0"/>
                <a:hlinkClick r:id="rId5" action="ppaction://hlinksldjump"/>
              </a:rPr>
              <a:t>идей.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6" action="ppaction://hlinksldjump"/>
              </a:rPr>
              <a:t>Выбор лучшего </a:t>
            </a:r>
            <a:r>
              <a:rPr lang="ru-RU" sz="3400" dirty="0" smtClean="0">
                <a:latin typeface="Comic Sans MS" panose="030F0702030302020204" pitchFamily="66" charset="0"/>
                <a:hlinkClick r:id="rId6" action="ppaction://hlinksldjump"/>
              </a:rPr>
              <a:t>варианта.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7" action="ppaction://hlinksldjump"/>
              </a:rPr>
              <a:t>Составление опорной схемы </a:t>
            </a:r>
            <a:r>
              <a:rPr lang="ru-RU" sz="3400" dirty="0" smtClean="0">
                <a:latin typeface="Comic Sans MS" panose="030F0702030302020204" pitchFamily="66" charset="0"/>
                <a:hlinkClick r:id="rId7" action="ppaction://hlinksldjump"/>
              </a:rPr>
              <a:t>размышлений.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 smtClean="0">
                <a:latin typeface="Comic Sans MS" panose="030F0702030302020204" pitchFamily="66" charset="0"/>
                <a:hlinkClick r:id="rId8" action="ppaction://hlinksldjump"/>
              </a:rPr>
              <a:t>Выбор </a:t>
            </a:r>
            <a:r>
              <a:rPr lang="ru-RU" sz="3400" dirty="0">
                <a:latin typeface="Comic Sans MS" panose="030F0702030302020204" pitchFamily="66" charset="0"/>
                <a:hlinkClick r:id="rId8" action="ppaction://hlinksldjump"/>
              </a:rPr>
              <a:t>материалов, инструментов, приспособлений и </a:t>
            </a:r>
            <a:r>
              <a:rPr lang="ru-RU" sz="3400" dirty="0" smtClean="0">
                <a:latin typeface="Comic Sans MS" panose="030F0702030302020204" pitchFamily="66" charset="0"/>
                <a:hlinkClick r:id="rId8" action="ppaction://hlinksldjump"/>
              </a:rPr>
              <a:t>оборудования.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9" action="ppaction://hlinksldjump"/>
              </a:rPr>
              <a:t>Последовательность изготовления </a:t>
            </a:r>
            <a:r>
              <a:rPr lang="ru-RU" sz="3400" dirty="0" smtClean="0">
                <a:latin typeface="Comic Sans MS" panose="030F0702030302020204" pitchFamily="66" charset="0"/>
                <a:hlinkClick r:id="rId9" action="ppaction://hlinksldjump"/>
              </a:rPr>
              <a:t>изделия.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10" action="ppaction://hlinksldjump"/>
              </a:rPr>
              <a:t>Контроль </a:t>
            </a:r>
            <a:r>
              <a:rPr lang="ru-RU" sz="3400" dirty="0" smtClean="0">
                <a:latin typeface="Comic Sans MS" panose="030F0702030302020204" pitchFamily="66" charset="0"/>
                <a:hlinkClick r:id="rId10" action="ppaction://hlinksldjump"/>
              </a:rPr>
              <a:t>качества.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11" action="ppaction://hlinksldjump"/>
              </a:rPr>
              <a:t>Экономическое </a:t>
            </a:r>
            <a:r>
              <a:rPr lang="ru-RU" sz="3400" dirty="0" smtClean="0">
                <a:latin typeface="Comic Sans MS" panose="030F0702030302020204" pitchFamily="66" charset="0"/>
                <a:hlinkClick r:id="rId11" action="ppaction://hlinksldjump"/>
              </a:rPr>
              <a:t>обоснование.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Comic Sans MS" panose="030F0702030302020204" pitchFamily="66" charset="0"/>
                <a:hlinkClick r:id="rId12" action="ppaction://hlinksldjump"/>
              </a:rPr>
              <a:t>Оформление </a:t>
            </a:r>
            <a:r>
              <a:rPr lang="ru-RU" sz="3400" dirty="0" smtClean="0">
                <a:latin typeface="Comic Sans MS" panose="030F0702030302020204" pitchFamily="66" charset="0"/>
                <a:hlinkClick r:id="rId12" action="ppaction://hlinksldjump"/>
              </a:rPr>
              <a:t>проекта.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r>
              <a:rPr lang="ru-RU" sz="3400" dirty="0" smtClean="0">
                <a:latin typeface="Comic Sans MS" panose="030F0702030302020204" pitchFamily="66" charset="0"/>
                <a:hlinkClick r:id="rId13" action="ppaction://hlinksldjump"/>
              </a:rPr>
              <a:t>Самооценка.</a:t>
            </a:r>
            <a:endParaRPr lang="ru-RU" sz="3400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endParaRPr lang="ru-RU" dirty="0" smtClean="0">
              <a:latin typeface="Comic Sans MS" panose="030F0702030302020204" pitchFamily="66" charset="0"/>
            </a:endParaRPr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2965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29368" cy="151216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Основание возникшей проблемы и потребности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988840"/>
            <a:ext cx="7498080" cy="309634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Скоро у моих родителей годовщина свадьбы. И я со своей лучшей подругой решила сделать им подарок. Подарком для них будет небольшая вышивка крестиком листочков в вазе.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694204" y="6453336"/>
            <a:ext cx="449796" cy="404664"/>
          </a:xfrm>
          <a:prstGeom prst="actionButtonHom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5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omic Sans MS" panose="030F0702030302020204" pitchFamily="66" charset="0"/>
              </a:rPr>
              <a:t>Определение конкретной задачи и её формулировка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7498080" cy="4176464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Мы хотим сделать оригинальный подарок. К тому же в этом году мы освоили несколько видов техники ручного вышивания. С их помощью можно выполнить множество интересных и красивых изделий. Именно на этом мы и остановились – подарим родителям вышивку.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544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200" dirty="0" smtClean="0"/>
              <a:t>Выявление основных требований к изделию</a:t>
            </a:r>
            <a:endParaRPr lang="ru-RU" sz="4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1628800"/>
            <a:ext cx="7498080" cy="48006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Теперь следует решить, каким должно быть наше изделие: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аккуратным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красивым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элегантным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качественным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Comic Sans MS" panose="030F0702030302020204" pitchFamily="66" charset="0"/>
              </a:rPr>
              <a:t>п</a:t>
            </a:r>
            <a:r>
              <a:rPr lang="ru-RU" dirty="0" smtClean="0">
                <a:latin typeface="Comic Sans MS" panose="030F0702030302020204" pitchFamily="66" charset="0"/>
              </a:rPr>
              <a:t>риличным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с чётко выполненным изображением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9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Comic Sans MS" panose="030F0702030302020204" pitchFamily="66" charset="0"/>
              </a:rPr>
              <a:t>Разработка идей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08720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Мы долго думали каким швом выполнить вышивку.</a:t>
            </a:r>
          </a:p>
          <a:p>
            <a:pPr marL="82296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У нас были такие варианты: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Comic Sans MS" panose="030F0702030302020204" pitchFamily="66" charset="0"/>
              </a:rPr>
              <a:t>г</a:t>
            </a:r>
            <a:r>
              <a:rPr lang="ru-RU" dirty="0" smtClean="0">
                <a:latin typeface="Comic Sans MS" panose="030F0702030302020204" pitchFamily="66" charset="0"/>
              </a:rPr>
              <a:t>обеленовый шов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Comic Sans MS" panose="030F0702030302020204" pitchFamily="66" charset="0"/>
              </a:rPr>
              <a:t>ш</a:t>
            </a:r>
            <a:r>
              <a:rPr lang="ru-RU" dirty="0" smtClean="0">
                <a:latin typeface="Comic Sans MS" panose="030F0702030302020204" pitchFamily="66" charset="0"/>
              </a:rPr>
              <a:t>ов крест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Comic Sans MS" panose="030F0702030302020204" pitchFamily="66" charset="0"/>
              </a:rPr>
              <a:t>б</a:t>
            </a:r>
            <a:r>
              <a:rPr lang="ru-RU" dirty="0" smtClean="0">
                <a:latin typeface="Comic Sans MS" panose="030F0702030302020204" pitchFamily="66" charset="0"/>
              </a:rPr>
              <a:t>олгарский крест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Comic Sans MS" panose="030F0702030302020204" pitchFamily="66" charset="0"/>
              </a:rPr>
              <a:t>р</a:t>
            </a:r>
            <a:r>
              <a:rPr lang="ru-RU" dirty="0" smtClean="0">
                <a:latin typeface="Comic Sans MS" panose="030F0702030302020204" pitchFamily="66" charset="0"/>
              </a:rPr>
              <a:t>усская гладь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Comic Sans MS" panose="030F0702030302020204" pitchFamily="66" charset="0"/>
              </a:rPr>
              <a:t>с</a:t>
            </a:r>
            <a:r>
              <a:rPr lang="ru-RU" dirty="0" smtClean="0">
                <a:latin typeface="Comic Sans MS" panose="030F0702030302020204" pitchFamily="66" charset="0"/>
              </a:rPr>
              <a:t>чётная гладь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latin typeface="Comic Sans MS" panose="030F0702030302020204" pitchFamily="66" charset="0"/>
            </a:endParaRPr>
          </a:p>
          <a:p>
            <a:pPr marL="82296" indent="0">
              <a:buNone/>
            </a:pPr>
            <a:endParaRPr lang="ru-RU" dirty="0" smtClean="0">
              <a:latin typeface="Comic Sans MS" panose="030F0702030302020204" pitchFamily="66" charset="0"/>
            </a:endParaRPr>
          </a:p>
          <a:p>
            <a:pPr marL="82296" indent="0">
              <a:buNone/>
            </a:pPr>
            <a:endParaRPr lang="ru-RU" dirty="0">
              <a:latin typeface="Comic Sans MS" panose="030F0702030302020204" pitchFamily="66" charset="0"/>
            </a:endParaRPr>
          </a:p>
          <a:p>
            <a:pPr marL="82296" indent="0">
              <a:buNone/>
            </a:pP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58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Выбор лучшего варианта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591816"/>
            <a:ext cx="7498080" cy="1837184"/>
          </a:xfrm>
        </p:spPr>
        <p:txBody>
          <a:bodyPr/>
          <a:lstStyle/>
          <a:p>
            <a:pPr marL="82296" indent="0">
              <a:buNone/>
            </a:pPr>
            <a:r>
              <a:rPr lang="ru-RU" dirty="0">
                <a:latin typeface="Comic Sans MS" panose="030F0702030302020204" pitchFamily="66" charset="0"/>
              </a:rPr>
              <a:t>В</a:t>
            </a:r>
            <a:r>
              <a:rPr lang="ru-RU" dirty="0" smtClean="0">
                <a:latin typeface="Comic Sans MS" panose="030F0702030302020204" pitchFamily="66" charset="0"/>
              </a:rPr>
              <a:t>сё </a:t>
            </a:r>
            <a:r>
              <a:rPr lang="ru-RU" dirty="0">
                <a:latin typeface="Comic Sans MS" panose="030F0702030302020204" pitchFamily="66" charset="0"/>
              </a:rPr>
              <a:t>таки мы решили остановиться на простом и в тоже время оригинальном шве – крест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Школа29\Desktop\image-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714752"/>
            <a:ext cx="2643190" cy="2659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754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860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Составление опорной схемы размышлений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32532" y="3411379"/>
            <a:ext cx="1512168" cy="8640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Вышивка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259251"/>
            <a:ext cx="1872208" cy="11521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Материалы, инструменты, приспособления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2468291"/>
            <a:ext cx="1728192" cy="67554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Оборудование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60524" y="5315240"/>
            <a:ext cx="1656184" cy="6480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Проблема, потребность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5" idx="1"/>
            <a:endCxn id="6" idx="3"/>
          </p:cNvCxnSpPr>
          <p:nvPr/>
        </p:nvCxnSpPr>
        <p:spPr>
          <a:xfrm flipH="1" flipV="1">
            <a:off x="3491880" y="2835315"/>
            <a:ext cx="740652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3"/>
            <a:endCxn id="8" idx="1"/>
          </p:cNvCxnSpPr>
          <p:nvPr/>
        </p:nvCxnSpPr>
        <p:spPr>
          <a:xfrm flipV="1">
            <a:off x="5744700" y="2806065"/>
            <a:ext cx="915532" cy="1037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2"/>
            <a:endCxn id="9" idx="0"/>
          </p:cNvCxnSpPr>
          <p:nvPr/>
        </p:nvCxnSpPr>
        <p:spPr>
          <a:xfrm>
            <a:off x="4988616" y="4275475"/>
            <a:ext cx="0" cy="10397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37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6430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Comic Sans MS" panose="030F0702030302020204" pitchFamily="66" charset="0"/>
              </a:rPr>
              <a:t>Выбор материалов, инструментов, приспособлений и оборудования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2285992"/>
            <a:ext cx="7498080" cy="3714776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Comic Sans MS" pitchFamily="66" charset="0"/>
              </a:rPr>
              <a:t>В работе нам понадобятся: </a:t>
            </a:r>
          </a:p>
          <a:p>
            <a:pPr marL="82296" indent="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канва</a:t>
            </a:r>
          </a:p>
          <a:p>
            <a:pPr marL="82296" indent="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пяльцы</a:t>
            </a:r>
          </a:p>
          <a:p>
            <a:pPr marL="82296" indent="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нитки мулине</a:t>
            </a:r>
          </a:p>
          <a:p>
            <a:pPr marL="82296" indent="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игла для вышивки</a:t>
            </a:r>
          </a:p>
          <a:p>
            <a:pPr marL="82296" indent="0">
              <a:buFont typeface="Arial" pitchFamily="34" charset="0"/>
              <a:buChar char="•"/>
            </a:pPr>
            <a:r>
              <a:rPr lang="ru-RU" dirty="0" smtClean="0">
                <a:latin typeface="Comic Sans MS" pitchFamily="66" charset="0"/>
              </a:rPr>
              <a:t>смываемый фломастер для ткани 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7247" y="6430963"/>
            <a:ext cx="476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</TotalTime>
  <Words>400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Подарок своими руками</vt:lpstr>
      <vt:lpstr>Содержание</vt:lpstr>
      <vt:lpstr>Основание возникшей проблемы и потребности</vt:lpstr>
      <vt:lpstr>Определение конкретной задачи и её формулировка</vt:lpstr>
      <vt:lpstr>Выявление основных требований к изделию</vt:lpstr>
      <vt:lpstr>Разработка идей</vt:lpstr>
      <vt:lpstr>Выбор лучшего варианта</vt:lpstr>
      <vt:lpstr>Составление опорной схемы размышлений</vt:lpstr>
      <vt:lpstr>Выбор материалов, инструментов, приспособлений и оборудования</vt:lpstr>
      <vt:lpstr>Последовательность изготовления изделия</vt:lpstr>
      <vt:lpstr>Контроль качества</vt:lpstr>
      <vt:lpstr>Экономическое обоснование</vt:lpstr>
      <vt:lpstr>Оформление проекта</vt:lpstr>
      <vt:lpstr>Самооценка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своими руками</dc:title>
  <dc:creator>Ученик</dc:creator>
  <cp:lastModifiedBy>user</cp:lastModifiedBy>
  <cp:revision>30</cp:revision>
  <dcterms:created xsi:type="dcterms:W3CDTF">2017-04-11T07:50:18Z</dcterms:created>
  <dcterms:modified xsi:type="dcterms:W3CDTF">2017-05-23T03:48:46Z</dcterms:modified>
</cp:coreProperties>
</file>