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8" r:id="rId2"/>
    <p:sldId id="263" r:id="rId3"/>
    <p:sldId id="260" r:id="rId4"/>
    <p:sldId id="259" r:id="rId5"/>
    <p:sldId id="264" r:id="rId6"/>
    <p:sldId id="261" r:id="rId7"/>
    <p:sldId id="265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BA9B-842E-40D1-8FF3-064A53C7CC0B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B777-B723-4AF7-930D-70E2A1B9D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845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BA9B-842E-40D1-8FF3-064A53C7CC0B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B777-B723-4AF7-930D-70E2A1B9D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938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BA9B-842E-40D1-8FF3-064A53C7CC0B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B777-B723-4AF7-930D-70E2A1B9DEA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0733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BA9B-842E-40D1-8FF3-064A53C7CC0B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B777-B723-4AF7-930D-70E2A1B9D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576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BA9B-842E-40D1-8FF3-064A53C7CC0B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B777-B723-4AF7-930D-70E2A1B9DEA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174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BA9B-842E-40D1-8FF3-064A53C7CC0B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B777-B723-4AF7-930D-70E2A1B9D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205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BA9B-842E-40D1-8FF3-064A53C7CC0B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B777-B723-4AF7-930D-70E2A1B9D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132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BA9B-842E-40D1-8FF3-064A53C7CC0B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B777-B723-4AF7-930D-70E2A1B9D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404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BA9B-842E-40D1-8FF3-064A53C7CC0B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B777-B723-4AF7-930D-70E2A1B9D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139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BA9B-842E-40D1-8FF3-064A53C7CC0B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B777-B723-4AF7-930D-70E2A1B9D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315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BA9B-842E-40D1-8FF3-064A53C7CC0B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B777-B723-4AF7-930D-70E2A1B9D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508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BA9B-842E-40D1-8FF3-064A53C7CC0B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B777-B723-4AF7-930D-70E2A1B9D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112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BA9B-842E-40D1-8FF3-064A53C7CC0B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B777-B723-4AF7-930D-70E2A1B9D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912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BA9B-842E-40D1-8FF3-064A53C7CC0B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B777-B723-4AF7-930D-70E2A1B9D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938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BA9B-842E-40D1-8FF3-064A53C7CC0B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B777-B723-4AF7-930D-70E2A1B9D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595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BA9B-842E-40D1-8FF3-064A53C7CC0B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B777-B723-4AF7-930D-70E2A1B9D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894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9BA9B-842E-40D1-8FF3-064A53C7CC0B}" type="datetimeFigureOut">
              <a:rPr lang="ru-RU" smtClean="0"/>
              <a:t>01.10.2019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E02B777-B723-4AF7-930D-70E2A1B9D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388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2800" dirty="0"/>
              <a:t>Роль воспитателя ДО в работе по преодолению тяжёлых нарушений речи у детей дошкольного возраста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/>
              <a:t>Барменкова</a:t>
            </a:r>
            <a:r>
              <a:rPr lang="ru-RU" dirty="0"/>
              <a:t> Т.Д</a:t>
            </a:r>
          </a:p>
          <a:p>
            <a:r>
              <a:rPr lang="ru-RU" dirty="0" err="1"/>
              <a:t>К.п.н</a:t>
            </a:r>
            <a:r>
              <a:rPr lang="ru-RU" dirty="0"/>
              <a:t>., учитель-логопед</a:t>
            </a:r>
          </a:p>
          <a:p>
            <a:r>
              <a:rPr lang="ru-RU" dirty="0"/>
              <a:t>ГБОУ «Школа №1080» г. Москва</a:t>
            </a:r>
          </a:p>
        </p:txBody>
      </p:sp>
    </p:spTree>
    <p:extLst>
      <p:ext uri="{BB962C8B-B14F-4D97-AF65-F5344CB8AC3E}">
        <p14:creationId xmlns:p14="http://schemas.microsoft.com/office/powerpoint/2010/main" val="1765409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5726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Логопедическая группа для детей с ТНР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45326"/>
            <a:ext cx="8596668" cy="490924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1500" dirty="0">
                <a:latin typeface="Trebuchet MS" panose="020B0603020202020204" pitchFamily="34" charset="0"/>
                <a:cs typeface="Times New Roman" panose="02020603050405020304" pitchFamily="18" charset="0"/>
              </a:rPr>
              <a:t>Дети с ТНР получают образование в группе компенсирующей направленности среди сверстников, имеющих сходные нарушения, работа педагогов строится на основе АООП для детей с ТНР.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500" dirty="0">
                <a:latin typeface="Trebuchet MS" panose="020B0603020202020204" pitchFamily="34" charset="0"/>
                <a:cs typeface="Times New Roman" panose="02020603050405020304" pitchFamily="18" charset="0"/>
              </a:rPr>
              <a:t>Целостность коррекционной работы обеспечивается установлением связей между образовательными областями, интеграцией усилий специалистов и родителей дошкольников.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500" dirty="0">
                <a:latin typeface="Trebuchet MS" panose="020B0603020202020204" pitchFamily="34" charset="0"/>
                <a:cs typeface="Times New Roman" panose="02020603050405020304" pitchFamily="18" charset="0"/>
              </a:rPr>
              <a:t>В группе компенсирующей направленности ДОО коррекционное направление работы является приоритетным, так как целью его является выравнивание речевого и психофизического развития детей. Все педагоги следят за речью детей и закрепляют речевые навыки, сформированные учителем-логопедом. Кроме того, все специалисты и родители дошкольников под руководством учителя-логопеда занимаются коррекционно-развивающей работой, участвуют в исправлении речевого нарушения и связанных с ним процессов.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500" dirty="0">
                <a:latin typeface="Trebuchet MS" panose="020B0603020202020204" pitchFamily="34" charset="0"/>
                <a:cs typeface="Times New Roman" panose="02020603050405020304" pitchFamily="18" charset="0"/>
              </a:rPr>
              <a:t>Логопед, воспитатели, музыкальный руководитель, инструктор по физическому воспитанию осуществляют все мероприятия, предусмотренные АООП, занимаются физическим, социально-коммуникативным, познавательным, речевым, художественно-эстетическим развитием детей. Коррекционное обучение осуществляется в  зависимости от тяжести речевого дефекта и возраста ребенка в сроки  от 1 до  4 лет. 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758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Специфика работы воспитателя в логопедических группах в соответствии с АООП для детей с ТНР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84961"/>
            <a:ext cx="8596668" cy="5016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/>
              <a:t>Воспитатель владеет знаниями о специфике речевых нарушений у детей.</a:t>
            </a:r>
          </a:p>
          <a:p>
            <a:pPr marL="0" indent="0">
              <a:buNone/>
            </a:pPr>
            <a:r>
              <a:rPr lang="ru-RU" sz="1400" dirty="0"/>
              <a:t>Воспитатель работает в тесной взаимосвязи с учителем-логопедом: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/>
              <a:t>Владеет приёмами и методами работы с детьми с ТНР.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/>
              <a:t>Осуществляет образовательную деятельность по образовательным областям: социально-коммуникативное развитие, познавательное развитие, речевое развитие, художественно-эстетическое развитие с учетом лексической темы, намеченной логопедом и в соответствии с задачами логопедического занятия.  При изучении каждой темы намечается совместно с логопедом тот словарный минимум (предметный, глагольный, словарь признаков), который дети должны усвоить в </a:t>
            </a:r>
            <a:r>
              <a:rPr lang="ru-RU" sz="1400" dirty="0" err="1"/>
              <a:t>импрессивной</a:t>
            </a:r>
            <a:r>
              <a:rPr lang="ru-RU" sz="1400" dirty="0"/>
              <a:t> и экспрессивной речи.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/>
              <a:t>Учитывает имеющиеся у детей речевые навыки, а также индивидуальные особенности произвольной деятельности каждого ребенка, организует разговорную речь детей во всех режимных моментах. Педагог также поощряет и инициативную речь детей.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/>
              <a:t>Проводит коррекционную работу по заданию логопеда во второй половине дня. Цель её - закрепление навыков и умений, связанных с усвоением АООП. Состав детей и содержание коррекционно-развивающей работы вносятся логопедом в “Тетрадь взаимодействия”, которая заполняется им ежедневно.</a:t>
            </a:r>
            <a:r>
              <a:rPr lang="en-US" sz="1400" dirty="0"/>
              <a:t> </a:t>
            </a:r>
            <a:r>
              <a:rPr lang="ru-RU" dirty="0"/>
              <a:t> </a:t>
            </a:r>
            <a:r>
              <a:rPr lang="ru-RU" sz="1400" dirty="0"/>
              <a:t>Вечерняя  работа</a:t>
            </a:r>
            <a:r>
              <a:rPr lang="en-US" sz="1400" dirty="0"/>
              <a:t> </a:t>
            </a:r>
            <a:r>
              <a:rPr lang="ru-RU" sz="1400" dirty="0"/>
              <a:t>воспитателя проводится в разных формах: фронтально, подгруппами или индивидуально. Один воспитанник или малая подгруппа занимаются непосредственно с воспитателем, остальные дети играют под контролем помощника воспитателя.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9328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53737"/>
          </a:xfrm>
        </p:spPr>
        <p:txBody>
          <a:bodyPr>
            <a:normAutofit/>
          </a:bodyPr>
          <a:lstStyle/>
          <a:p>
            <a:r>
              <a:rPr lang="ru-RU" sz="2800" dirty="0"/>
              <a:t>Специфика работы воспитателя в логопедических группах в соответствии с АООП для детей с ТНР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63337"/>
            <a:ext cx="8596668" cy="437802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1400" dirty="0"/>
              <a:t>В случае необходимости воспитатель в тактичной форме исправляет речь ребенка. Исправляя ошибку, воспитатель дает речевой образец и предлагает ребенку произнести слово правильно. Важно, чтобы дети под руководством воспитателя научились слышать грамматические и фонетические ошибки в своей речи и самостоятельно исправлять их. Для этого воспитатель привлекает внимание ребенка к его речи, побуждает к самостоятельному исправлению ошибок.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/>
              <a:t>Логопед наблюдает за работой воспитателя с детьми, посещая подгрупповые и индивидуальные занятия, отмечая положительные моменты, а также анализирует те виды работы, которые были неудачными и не дали ожидаемого результата. Посещения педагогом занятия логопеда расширяет его представление о коррекционной работе, он овладевает приемами, методиками, технологиями обучения, которыми владеет специалист.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/>
              <a:t>Речь воспитателя - это образец для детей с речевыми нарушениями. Она должна быть четкой, предельно внятной, хорошо интонированной, выразительной. Следует избегать при обращении к детям сложных инвертированных конструкций, повторов, вводных слов, усложняющих понимание речи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/>
              <a:t>Одна из главных задач воспитателя в работе с детьми, имеющими речевые нарушения - создание доброжелательной обстановки в детском коллективе, укрепление веры в собственные возможности, снятие отрицательных переживаний, связанных с речевой неполноценностью, формирование интереса к занятиям.</a:t>
            </a:r>
          </a:p>
        </p:txBody>
      </p:sp>
    </p:spTree>
    <p:extLst>
      <p:ext uri="{BB962C8B-B14F-4D97-AF65-F5344CB8AC3E}">
        <p14:creationId xmlns:p14="http://schemas.microsoft.com/office/powerpoint/2010/main" val="4048701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31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/>
              <a:t>Комбинированная группа (инклюзивное образование для детей с ТНР)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93669"/>
            <a:ext cx="8596668" cy="444769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rebuchet MS" panose="020B0603020202020204" pitchFamily="34" charset="0"/>
                <a:cs typeface="Times New Roman" panose="02020603050405020304" pitchFamily="18" charset="0"/>
              </a:rPr>
              <a:t>Дети с ТНР получают образование в группе комбинированной направленности среди сверстников, не имеющих нарушений речи, работа педагогов строится на основе индивидуального образовательного маршрута в соответствии с АООП для детей с ТНР.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rebuchet MS" panose="020B0603020202020204" pitchFamily="34" charset="0"/>
                <a:cs typeface="Times New Roman" panose="02020603050405020304" pitchFamily="18" charset="0"/>
              </a:rPr>
              <a:t>Логопед, воспитатели, музыкальный руководитель, инструктор по физическому воспитанию осуществляют все мероприятия, предусмотренные индивидуальным образовательным маршрутом, занимаются физическим, социально-коммуникативным, познавательным, речевым, художественно-эстетическим развитием детей. Коррекционное обучение осуществляется в  зависимости от тяжести речевого дефекта и возраста ребенка в сроки  от 1 до  4 лет. 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3499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40526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Специфика работы воспитателя при инклюзивном образовании в соответствии с АООП для детей с ТНР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50127"/>
            <a:ext cx="8596668" cy="449123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1400" dirty="0">
                <a:latin typeface="Trebuchet MS" panose="020B0603020202020204" pitchFamily="34" charset="0"/>
                <a:cs typeface="Times New Roman" panose="02020603050405020304" pitchFamily="18" charset="0"/>
              </a:rPr>
              <a:t>Для коррекционной работы с детьми с ограниченными возможностями здоровья, осваивающими АООП совместно с другими детьми в группах комбинированной направленности, должны создаваться условия в соответствии с перечнем и планом реализации индивидуально ориентированных коррекционных мероприятий, обеспечивающих удовлетворение особых образовательных потребностей детей с ограниченными возможностями здоровья.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>
                <a:latin typeface="Trebuchet MS" panose="020B0603020202020204" pitchFamily="34" charset="0"/>
                <a:cs typeface="Times New Roman" panose="02020603050405020304" pitchFamily="18" charset="0"/>
              </a:rPr>
              <a:t>Составление индивидуального образовательного маршрута учителем-логопедом и воспитателями группы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>
                <a:latin typeface="Trebuchet MS" panose="020B0603020202020204" pitchFamily="34" charset="0"/>
                <a:cs typeface="Times New Roman" panose="02020603050405020304" pitchFamily="18" charset="0"/>
              </a:rPr>
              <a:t>Работа с детьми в малых подгруппах или индивидуально в соответствии с индивидуальным образовательным маршрутом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>
                <a:latin typeface="Trebuchet MS" panose="020B0603020202020204" pitchFamily="34" charset="0"/>
                <a:cs typeface="Times New Roman" panose="02020603050405020304" pitchFamily="18" charset="0"/>
              </a:rPr>
              <a:t>Проведение групповых занятий с детьми с учётом индивидуальных образовательных потребностей детей с ОВЗ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>
                <a:latin typeface="Trebuchet MS" panose="020B0603020202020204" pitchFamily="34" charset="0"/>
                <a:cs typeface="Times New Roman" panose="02020603050405020304" pitchFamily="18" charset="0"/>
              </a:rPr>
              <a:t>Проведение занятий во 2-ой половине дня по заданиям учителя-логопеда. Задания фиксируются в тетради </a:t>
            </a:r>
            <a:r>
              <a:rPr lang="ru-RU" sz="1400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взимодействия</a:t>
            </a:r>
            <a:r>
              <a:rPr lang="ru-RU" sz="1400" dirty="0">
                <a:latin typeface="Trebuchet MS" panose="020B0603020202020204" pitchFamily="34" charset="0"/>
                <a:cs typeface="Times New Roman" panose="02020603050405020304" pitchFamily="18" charset="0"/>
              </a:rPr>
              <a:t> учителя-логопеда с воспитателями группы.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>
                <a:latin typeface="Trebuchet MS" panose="020B0603020202020204" pitchFamily="34" charset="0"/>
                <a:cs typeface="Times New Roman" panose="02020603050405020304" pitchFamily="18" charset="0"/>
              </a:rPr>
              <a:t>Заполнение таблиц или иных форм документации, отражающих ежедневную работу по всем образовательным областям детей с ОВЗ</a:t>
            </a:r>
          </a:p>
          <a:p>
            <a:pPr marL="0" indent="0">
              <a:buNone/>
            </a:pP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32602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7646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rebuchet MS" panose="020B0603020202020204" pitchFamily="34" charset="0"/>
                <a:cs typeface="Times New Roman" panose="02020603050405020304" pitchFamily="18" charset="0"/>
              </a:rPr>
              <a:t>Работа с родителями</a:t>
            </a:r>
            <a:endParaRPr lang="ru-RU" sz="2800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67247"/>
            <a:ext cx="8596668" cy="467411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rebuchet MS" panose="020B0603020202020204" pitchFamily="34" charset="0"/>
                <a:cs typeface="Times New Roman" panose="02020603050405020304" pitchFamily="18" charset="0"/>
              </a:rPr>
              <a:t>Вопросам взаимосвязи детского сада с семьей в последнее время уделяется все большее внимание, так как личность ребенка формируется прежде всего в семье и семейных отношениях.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rebuchet MS" panose="020B0603020202020204" pitchFamily="34" charset="0"/>
                <a:cs typeface="Times New Roman" panose="02020603050405020304" pitchFamily="18" charset="0"/>
              </a:rPr>
              <a:t>Для родителей проводятся тематические родительские собрания и круглые столы, семинары, открытые занятия, мастер-классы, создаются библиотеки специальной литературы в каждой группе ДОУ.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rebuchet MS" panose="020B0603020202020204" pitchFamily="34" charset="0"/>
                <a:cs typeface="Times New Roman" panose="02020603050405020304" pitchFamily="18" charset="0"/>
              </a:rPr>
              <a:t>В логопедической группе учитель-логопед и другие специалисты пытаются привлечь родителей к коррекционно-развивающей работе через </a:t>
            </a:r>
            <a:r>
              <a:rPr lang="ru-RU" b="1" i="1" dirty="0">
                <a:latin typeface="Trebuchet MS" panose="020B0603020202020204" pitchFamily="34" charset="0"/>
                <a:cs typeface="Times New Roman" panose="02020603050405020304" pitchFamily="18" charset="0"/>
              </a:rPr>
              <a:t>систему методических рекомендаций.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rebuchet MS" panose="020B0603020202020204" pitchFamily="34" charset="0"/>
                <a:cs typeface="Times New Roman" panose="02020603050405020304" pitchFamily="18" charset="0"/>
              </a:rPr>
              <a:t>Стенды для родителей учитель-логопед оформляет в течение всего учебного года. Размещённые там материалы помогают родителям организовать развивающее общение с ребенком и дома, и на прогулке, содержат описание дидактических игр, текущие материалы по формированию всех компонентов речи, художественные произведения для чтения и заучивания.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75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2251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Законодательная база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10195"/>
            <a:ext cx="8596668" cy="5031168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"Об образовании в Российской Федерации" N 273-ФЗ от 29 декабря 2012 года с изменениями 2017-2016 года</a:t>
            </a:r>
            <a:endParaRPr lang="ru-RU" cap="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МИНОБРНАУКИ РОССИИ </a:t>
            </a:r>
            <a:r>
              <a:rPr lang="ru-RU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1155 ОТ 17 ОКТЯБРЯ 2013 </a:t>
            </a:r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«ОБ УТВЕРЖДЕНИИ ФЕДЕРАЛЬНОГО ГОСУДАРСТВЕННОГО ОБРАЗОВАТЕЛЬНОГО СТАНДАРТА ДОШКОЛЬНОГО ОБРАЗОВАНИЯ»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минобрнауки.рф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/документы/6261</a:t>
            </a:r>
          </a:p>
          <a:p>
            <a:pPr algn="just"/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МИНОБРНАУКИ РОССИИ </a:t>
            </a:r>
            <a:r>
              <a:rPr lang="ru-RU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1014 ОТ 30 АВГУСТА 2013 </a:t>
            </a:r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«ОБ УТВЕРЖДЕНИИ ПОРЯДКА ОРГАНИЗАЦИИ И ОСУЩЕСТВЛЕНИЯ ОБРАЗОВАТЕЛЬНОЙ ДЕЯТЕЛЬНОСТИ ПО ОСНОВНЫМ ОБЩЕОБРАЗОВАТЕЛЬНЫМ ПРОГРАММАМ – ОБРАЗОВАТЕЛЬНЫМ ПРОГРАММАМ ДОШКОЛЬНОГО ОБРАЗОВАНИЯ»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минобрнауки.рф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/документы/6260</a:t>
            </a:r>
          </a:p>
          <a:p>
            <a:pPr algn="just"/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МИНОБРНАУКИ РОССИИ ОТ 17 ИЮЛЯ 2015 Г. № 734 «О ВНЕСЕНИИ ИЗМЕНЕНИЙ В ПОРЯДОК ОРГАНИЗАЦИИ И ОСУЩЕСТВЛЕНИЯ ОБРАЗОВАТЕЛЬНОЙ ДЕЯТЕЛЬНОСТИ ПО ОСНОВНЫМ ОБЩЕОБРАЗОВАТЕЛЬНЫМ ПРОГРАММАМ - ОБРАЗОВАТЕЛЬНЫМ ПРОГРАММАМ НАЧАЛЬНОГО ОБЩЕГО, ОСНОВНОГО ОБЩЕГО И СРЕДНЕГО ОБЩЕГО ОБРАЗОВАНИЯ, УТВЕРЖДЕННЫЙ ПРИКАЗОМ МИНИСТЕРСТВА ОБРАЗОВАНИЯ И НАУКИ РОССИЙСКОЙ ФЕДЕРАЦИИ ОТ </a:t>
            </a:r>
            <a:r>
              <a:rPr lang="ru-RU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АВГУСТА 2013 Г. № 1015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минобрнауки.рф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/документы/6513</a:t>
            </a:r>
          </a:p>
          <a:p>
            <a:pPr algn="just"/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cap="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</a:t>
            </a:r>
            <a:r>
              <a:rPr lang="ru-RU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декабря 2014 г. N 1598 </a:t>
            </a:r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федерального государственного образовательного стандарта начального общего образования обучающихся с ограниченными возможностями здоровья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минобрнауки.рф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/документы/5132</a:t>
            </a:r>
          </a:p>
          <a:p>
            <a:pPr algn="just"/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cap="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</a:t>
            </a:r>
            <a:r>
              <a:rPr lang="ru-RU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декабря 2014 г. N 1599 </a:t>
            </a:r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федерального государственного образовательного стандарта обучающихся с умственной отсталостью (интеллектуальными нарушениями)»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минобрнауки.рф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/документы/5133</a:t>
            </a:r>
          </a:p>
          <a:p>
            <a:pPr algn="just"/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МИНОБРНАУКИ РОССИИ ОТ </a:t>
            </a:r>
            <a:r>
              <a:rPr lang="ru-RU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НОЯБРЯ 2015 Г. № 1309 </a:t>
            </a:r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ПОРЯДКА ОБЕСПЕЧЕНИЯ УСЛОВИЙ ДОСТУПНОСТИ ДЛЯ ИНВАЛИДОВ ОБЪЕКТОВ И ПРЕДОСТАВЛЯЕМЫХ УСЛУГ В СФЕРЕ ОБРАЗОВАНИЯ, А ТАКЖЕ ОКАЗАНИЯ ИМ ПРИ ЭТОМ НЕОБХОДИМОЙ ПОМОЩИ»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минобрнауки.рф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/документы/7619</a:t>
            </a:r>
          </a:p>
          <a:p>
            <a:pPr algn="just"/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Главного государственного санитарного врача РФ от </a:t>
            </a:r>
            <a:r>
              <a:rPr lang="ru-RU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10.07.2015 N 26</a:t>
            </a:r>
            <a:b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"Об утверждении СанПиН 2.4.2.3286-15 "Санитарно-эпидемиологические требования к условиям и организации обучения и воспитания в организациях, осуществляющих образовательную деятельность по адаптированным основным общеобразовательным программам для обучающихся с ограниченными возможностями здоровья«</a:t>
            </a:r>
          </a:p>
          <a:p>
            <a:pPr algn="just"/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cap="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МОиН</a:t>
            </a:r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 </a:t>
            </a:r>
            <a:r>
              <a:rPr lang="ru-RU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16.02.15 №ВК-333/07 </a:t>
            </a:r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"Об организации по введению ФГОС образования обучающихся с ОВЗ"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77708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282</TotalTime>
  <Words>1082</Words>
  <Application>Microsoft Office PowerPoint</Application>
  <PresentationFormat>Широкоэкранный</PresentationFormat>
  <Paragraphs>49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Аспект</vt:lpstr>
      <vt:lpstr>Роль воспитателя ДО в работе по преодолению тяжёлых нарушений речи у детей дошкольного возраста</vt:lpstr>
      <vt:lpstr>Логопедическая группа для детей с ТНР</vt:lpstr>
      <vt:lpstr>Специфика работы воспитателя в логопедических группах в соответствии с АООП для детей с ТНР</vt:lpstr>
      <vt:lpstr>Специфика работы воспитателя в логопедических группах в соответствии с АООП для детей с ТНР</vt:lpstr>
      <vt:lpstr>Комбинированная группа (инклюзивное образование для детей с ТНР)</vt:lpstr>
      <vt:lpstr>Специфика работы воспитателя при инклюзивном образовании в соответствии с АООП для детей с ТНР</vt:lpstr>
      <vt:lpstr>Работа с родителями</vt:lpstr>
      <vt:lpstr>Законодательная база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воспитателя ДО в работе по преодолению тяжёлых нарушений речи у детей дошкольного возраста</dc:title>
  <dc:creator>Сергей</dc:creator>
  <cp:lastModifiedBy>Вебинарий Студия</cp:lastModifiedBy>
  <cp:revision>27</cp:revision>
  <dcterms:created xsi:type="dcterms:W3CDTF">2019-09-21T09:48:56Z</dcterms:created>
  <dcterms:modified xsi:type="dcterms:W3CDTF">2019-10-01T16:11:21Z</dcterms:modified>
</cp:coreProperties>
</file>