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тя Хатанзеева" initials="КХ" lastIdx="6" clrIdx="0">
    <p:extLst>
      <p:ext uri="{19B8F6BF-5375-455C-9EA6-DF929625EA0E}">
        <p15:presenceInfo xmlns="" xmlns:p15="http://schemas.microsoft.com/office/powerpoint/2012/main" userId="842130c75919b264" providerId="Windows Live"/>
      </p:ext>
    </p:extLst>
  </p:cmAuthor>
  <p:cmAuthor id="2" name="Неизвестный пользователь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13T22:10:46.728" idx="1">
    <p:pos x="10" y="10"/>
    <p:text>67°00′13″ с. ш. 78°13′26″ в. д.</p:text>
    <p:extLst>
      <p:ext uri="{C676402C-5697-4E1C-873F-D02D1690AC5C}">
        <p15:threadingInfo xmlns="" xmlns:p15="http://schemas.microsoft.com/office/powerpoint/2012/main" timeZoneBias="-300"/>
      </p:ext>
    </p:extLst>
  </p:cm>
  <p:cm authorId="1" dt="2019-10-13T22:14:42.352" idx="3">
    <p:pos x="106" y="106"/>
    <p:text>Расстояние до районного центра: Тарко-Сале 233 км.
Расстояние до областного центра: Салехард 507 км.[14]
Ближайший населенный пункт — Пяси-Надо находится в 43 км[14]
</p:text>
    <p:extLst>
      <p:ext uri="{C676402C-5697-4E1C-873F-D02D1690AC5C}">
        <p15:threadingInfo xmlns="" xmlns:p15="http://schemas.microsoft.com/office/powerpoint/2012/main" timeZoneBias="-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10-14T15:13:08.369" idx="1">
    <p:pos x="10" y="10"/>
    <p:text>История основания поселка
Древняя история Самбурга берет свое начало в глубине столетий, когда в его окрестностях проживал род Няч, относившийся к тундровым ненцам фактории Вануйто. Места эти были священными: Нячевская земля хранила древние капища - места поклонений. О чудесах, происходивших здесь, было известно далеко за пределами Ямала. По одним данным: «Сам парка Саля» - так звучит название Самбурга по ненецки, оно произошло от слов «самина», «сами», что означает вид шаманского ритуала, в буквальном переводе: «менять на­правление», а по другим-«место, мыс, где отправляют в иной мир» На месте сегодняшнего Самбурга некогда на­ходилась реликтовая роща, таких величественных деревьев в тундре не видывали за сотни верст.
Кочевал род оленьими стадами, легкими чумами. В мате­риалах переписи 1926-1927 годов также упоминаются пункт Самбург и представители других родов Адер, Сегой, Хэно, Харючи, Яр, Тер, Салиндер. Здесь находились и усадьбы русских купцов и промышленников, которые скупали у ненцев пушнину, рыбу, имели своих оленей, их доверяли пасти ненцам-оленеводам. Первые рыбопромысловые точки откры­ли в Самбурге сургутские купцы в 50-х годах XIX столетия.
К 1920 году появляются ТЗО - торгово-заготовительные организации отделения Интеграл-кооператива и Главного управления Северного морского пути.
В период коллективизации оленеводов, имеющих наи¬большее поголовье оленей, объявляют кулаками. Конфис¬ковывали все: оленей, нарты, одежду, утварь, оставляя только чумы со старыми нюками - внешним покрытием из оленьих шкур.
История поселка Самбург тесно переплетается с историей колхоза, а затем совхоза, являющегося для Самбурга градообразующим предприятием.
В 1931 году появилась фактория Старый Самбург и первый колхоз «Едэй ил» («Новая жизнь»), объединивший 10 бедняцких и одно середняцкое хозяйство. Организаторами колхоза были Л.Я. Айваседо и уполномоченный окружкома Румянцев, председателем колхоза назначен Накати Тер. По другим источникам (архив И.С. Хэно) в 1931 году на территории Нижне-Пуровского сельсовета было создано первое в районе простейшее производственное товарищество по добыче рыбы. А по воспоминаниям Н.Костина - организатора товарищества, оно было создано в 1935 году.
В книге «Коренное население Пуровского района» (1993 г.) сообщается: «В 30-е годы в поселках Ивай-Сале и Пясинадо проживало до сорока семей. Ивай-Сале являлся центром колхоза «Хедэй» и специализировался на добыче рыбы, Пясинадо - центром колхоза «Красный рыбак». В середине 30-х годов произошло объединение колхозов, а центром стал поселок Самбург, куда постепенно переселилось все население этих деревень».
</p:text>
    <p:extLst>
      <p:ext uri="{C676402C-5697-4E1C-873F-D02D1690AC5C}">
        <p15:threadingInfo xmlns="" xmlns:p15="http://schemas.microsoft.com/office/powerpoint/2012/main" timeZoneBias="-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EB0DD-5421-413D-84B1-2DB7C19BB67C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B4363-7388-4B89-B826-AB51998814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769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28BB6-3BA0-4FCA-B9A5-2453D528B01F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0E782-1FDC-435F-B5A0-776DCC9B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277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0E782-1FDC-435F-B5A0-776DCC9BC6A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2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10/20/2019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comments" Target="../comments/commen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F51F20-E47B-C04B-B823-BA0F7527C7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1378040"/>
            <a:ext cx="8825658" cy="2605096"/>
          </a:xfrm>
        </p:spPr>
        <p:txBody>
          <a:bodyPr/>
          <a:lstStyle/>
          <a:p>
            <a:pPr algn="ctr"/>
            <a:r>
              <a:rPr lang="af-ZA" b="1" dirty="0"/>
              <a:t>Samburg is my small homeland</a:t>
            </a:r>
            <a:r>
              <a:rPr lang="ru-RU" b="1" dirty="0"/>
              <a:t>❤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4600" y="5562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By </a:t>
            </a:r>
            <a:r>
              <a:rPr lang="en-US" dirty="0" err="1" smtClean="0">
                <a:solidFill>
                  <a:schemeClr val="bg1"/>
                </a:solidFill>
              </a:rPr>
              <a:t>Khatanzeeva</a:t>
            </a:r>
            <a:r>
              <a:rPr lang="en-US" dirty="0" smtClean="0">
                <a:solidFill>
                  <a:schemeClr val="bg1"/>
                </a:solidFill>
              </a:rPr>
              <a:t> Ekaterina, 10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form of </a:t>
            </a:r>
            <a:r>
              <a:rPr lang="en-US" dirty="0" err="1" smtClean="0">
                <a:solidFill>
                  <a:schemeClr val="bg1"/>
                </a:solidFill>
              </a:rPr>
              <a:t>Samburg</a:t>
            </a:r>
            <a:r>
              <a:rPr lang="en-US" dirty="0" smtClean="0">
                <a:solidFill>
                  <a:schemeClr val="bg1"/>
                </a:solidFill>
              </a:rPr>
              <a:t> Boarding school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0D12FD-4488-E843-9342-7EDC2CE94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2777" y="530086"/>
            <a:ext cx="8761413" cy="1660111"/>
          </a:xfrm>
        </p:spPr>
        <p:txBody>
          <a:bodyPr/>
          <a:lstStyle/>
          <a:p>
            <a:pPr algn="ctr"/>
            <a:r>
              <a:rPr lang="en-US" sz="6000" b="1" dirty="0" smtClean="0"/>
              <a:t>Geographical location</a:t>
            </a:r>
            <a:endParaRPr lang="ru-RU" sz="6000" b="1" dirty="0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8228E95-1E9B-5447-8C91-1DBB5958B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4636" y="2323669"/>
            <a:ext cx="4825159" cy="443476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Samburg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is the northernmost village of </a:t>
            </a:r>
            <a:r>
              <a:rPr lang="en-US" b="1" dirty="0" err="1">
                <a:solidFill>
                  <a:schemeClr val="tx1"/>
                </a:solidFill>
              </a:rPr>
              <a:t>Purovsky</a:t>
            </a:r>
            <a:r>
              <a:rPr lang="en-US" b="1" dirty="0">
                <a:solidFill>
                  <a:schemeClr val="tx1"/>
                </a:solidFill>
              </a:rPr>
              <a:t> district, located in the Arctic circle.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b="0" i="0" dirty="0">
              <a:solidFill>
                <a:schemeClr val="tx1"/>
              </a:solidFill>
              <a:effectLst/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b="0" i="0" dirty="0">
              <a:solidFill>
                <a:schemeClr val="tx1"/>
              </a:solidFill>
              <a:effectLst/>
              <a:latin typeface="STXinwei" panose="020B0502040504020204" pitchFamily="34" charset="0"/>
            </a:endParaRPr>
          </a:p>
          <a:p>
            <a:pPr marL="0" indent="0" algn="just">
              <a:buNone/>
            </a:pPr>
            <a:endParaRPr lang="ru-RU" b="0" i="0" dirty="0">
              <a:solidFill>
                <a:schemeClr val="tx1"/>
              </a:solidFill>
              <a:effectLst/>
              <a:latin typeface="STXinwei" panose="020B0502040504020204" pitchFamily="34" charset="0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PT Sans"/>
                <a:ea typeface="STXinwei" panose="02010800040101010101" pitchFamily="2" charset="-122"/>
              </a:rPr>
              <a:t>  </a:t>
            </a:r>
            <a:endParaRPr lang="en-US" b="0" i="0" dirty="0">
              <a:solidFill>
                <a:schemeClr val="tx1"/>
              </a:solidFill>
              <a:effectLst/>
              <a:latin typeface="PT Sans"/>
              <a:ea typeface="STXinwei" panose="02010800040101010101" pitchFamily="2" charset="-122"/>
            </a:endParaRPr>
          </a:p>
          <a:p>
            <a:pPr marL="0" indent="0" algn="just">
              <a:buNone/>
            </a:pPr>
            <a:endParaRPr lang="en-US" dirty="0">
              <a:solidFill>
                <a:schemeClr val="tx1"/>
              </a:solidFill>
              <a:latin typeface="PT Sans"/>
              <a:ea typeface="STXinwei" panose="02010800040101010101" pitchFamily="2" charset="-122"/>
            </a:endParaRPr>
          </a:p>
          <a:p>
            <a:pPr marL="0" indent="0" algn="just">
              <a:buNone/>
            </a:pPr>
            <a:endParaRPr lang="en-US" b="1" i="0" dirty="0">
              <a:solidFill>
                <a:schemeClr val="tx1"/>
              </a:solidFill>
              <a:effectLst/>
              <a:ea typeface="STXinwei" panose="02010800040101010101" pitchFamily="2" charset="-122"/>
            </a:endParaRPr>
          </a:p>
          <a:p>
            <a:pPr marL="0" indent="0" algn="just">
              <a:buNone/>
            </a:pPr>
            <a:r>
              <a:rPr lang="en-US" b="1" i="0" dirty="0">
                <a:solidFill>
                  <a:schemeClr val="tx1"/>
                </a:solidFill>
                <a:effectLst/>
                <a:ea typeface="STXinwei" panose="02010800040101010101" pitchFamily="2" charset="-122"/>
              </a:rPr>
              <a:t>       </a:t>
            </a:r>
            <a:r>
              <a:rPr lang="af-ZA" b="1" i="0" dirty="0">
                <a:solidFill>
                  <a:schemeClr val="tx1"/>
                </a:solidFill>
                <a:effectLst/>
                <a:ea typeface="STXinwei" panose="02010800040101010101" pitchFamily="2" charset="-122"/>
              </a:rPr>
              <a:t>The date of Foundation of the village of Samburg is 1932, in the same year the village Council was founded.</a:t>
            </a:r>
            <a:endParaRPr lang="ru-RU" b="1" dirty="0">
              <a:solidFill>
                <a:schemeClr val="tx1"/>
              </a:solidFill>
              <a:ea typeface="STXinwei" panose="02010800040101010101" pitchFamily="2" charset="-122"/>
            </a:endParaRPr>
          </a:p>
        </p:txBody>
      </p:sp>
      <p:pic>
        <p:nvPicPr>
          <p:cNvPr id="3" name="Рисунок 5">
            <a:extLst>
              <a:ext uri="{FF2B5EF4-FFF2-40B4-BE49-F238E27FC236}">
                <a16:creationId xmlns="" xmlns:a16="http://schemas.microsoft.com/office/drawing/2014/main" id="{66463EF6-A1CD-9F4B-8104-8C7C9B539F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171" y="3716835"/>
            <a:ext cx="1320087" cy="1648434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C27AF5CC-0889-BB4A-B8AA-374C0B8A1E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50" y="2323669"/>
            <a:ext cx="6648904" cy="443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4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BBBAB4B-362C-1D44-B535-51757B5E1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0" y="2209800"/>
            <a:ext cx="4648200" cy="46476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100" b="1" dirty="0" smtClean="0">
                <a:solidFill>
                  <a:schemeClr val="tx1"/>
                </a:solidFill>
              </a:rPr>
              <a:t>	</a:t>
            </a:r>
            <a:r>
              <a:rPr lang="af-ZA" sz="2100" b="1" dirty="0" smtClean="0">
                <a:solidFill>
                  <a:schemeClr val="tx1"/>
                </a:solidFill>
              </a:rPr>
              <a:t>In </a:t>
            </a:r>
            <a:r>
              <a:rPr lang="af-ZA" sz="2100" b="1" dirty="0">
                <a:solidFill>
                  <a:schemeClr val="tx1"/>
                </a:solidFill>
              </a:rPr>
              <a:t>1937, intensive construction began in Samburg: an elementary school, a state farm office, a medical center was formed.</a:t>
            </a:r>
            <a:endParaRPr lang="ru-RU" sz="21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100" b="1" dirty="0" smtClean="0">
                <a:solidFill>
                  <a:schemeClr val="tx1"/>
                </a:solidFill>
              </a:rPr>
              <a:t>	</a:t>
            </a:r>
            <a:r>
              <a:rPr lang="af-ZA" sz="2100" b="1" dirty="0" smtClean="0">
                <a:solidFill>
                  <a:schemeClr val="tx1"/>
                </a:solidFill>
              </a:rPr>
              <a:t>In </a:t>
            </a:r>
            <a:r>
              <a:rPr lang="af-ZA" sz="2100" b="1" dirty="0">
                <a:solidFill>
                  <a:schemeClr val="tx1"/>
                </a:solidFill>
              </a:rPr>
              <a:t>1992-1993, a 4-channel radio station "Malyutka"was installed in the village. Thanks to this, in a remote village, it is possible to provide long-distance communication, the first negotiation point is opened. In 1993, the first broadcast of local television MUP TRK "Luch"[3]..</a:t>
            </a:r>
            <a:endParaRPr lang="ru-RU" sz="2100" b="1" dirty="0">
              <a:solidFill>
                <a:schemeClr val="tx1"/>
              </a:solidFill>
            </a:endParaRPr>
          </a:p>
        </p:txBody>
      </p:sp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327E9EB4-D670-0F4A-BBCC-D3937EDA85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45" y="4525439"/>
            <a:ext cx="2844025" cy="2252693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="" xmlns:a16="http://schemas.microsoft.com/office/drawing/2014/main" id="{67859287-A578-C443-AEB6-F6CBD7B1F4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479" y="2210324"/>
            <a:ext cx="3507776" cy="4409120"/>
          </a:xfrm>
          <a:prstGeom prst="rect">
            <a:avLst/>
          </a:prstGeom>
        </p:spPr>
      </p:pic>
      <p:sp>
        <p:nvSpPr>
          <p:cNvPr id="18" name="Объект 15">
            <a:extLst>
              <a:ext uri="{FF2B5EF4-FFF2-40B4-BE49-F238E27FC236}">
                <a16:creationId xmlns="" xmlns:a16="http://schemas.microsoft.com/office/drawing/2014/main" id="{947E3B3A-F083-E144-8E97-008FB5D2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90606"/>
            <a:ext cx="8761413" cy="706964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/>
              <a:t>Historical event</a:t>
            </a:r>
            <a:endParaRPr lang="ru-RU" sz="6600" b="1" dirty="0"/>
          </a:p>
        </p:txBody>
      </p:sp>
      <p:pic>
        <p:nvPicPr>
          <p:cNvPr id="2" name="Рисунок 3">
            <a:extLst>
              <a:ext uri="{FF2B5EF4-FFF2-40B4-BE49-F238E27FC236}">
                <a16:creationId xmlns="" xmlns:a16="http://schemas.microsoft.com/office/drawing/2014/main" id="{A16168D3-452E-7146-844F-D7DDB22625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45" y="2298353"/>
            <a:ext cx="2844024" cy="227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3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>
            <a:extLst>
              <a:ext uri="{FF2B5EF4-FFF2-40B4-BE49-F238E27FC236}">
                <a16:creationId xmlns="" xmlns:a16="http://schemas.microsoft.com/office/drawing/2014/main" id="{F1BD3DC9-0955-F642-945D-3AF1E6292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err="1"/>
              <a:t>Population</a:t>
            </a:r>
            <a:endParaRPr lang="ru-RU" sz="6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BE94B31-2797-F244-9D23-413832752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83421" y="2386033"/>
            <a:ext cx="4774779" cy="4247449"/>
          </a:xfrm>
        </p:spPr>
        <p:txBody>
          <a:bodyPr>
            <a:noAutofit/>
          </a:bodyPr>
          <a:lstStyle/>
          <a:p>
            <a:pPr algn="just"/>
            <a:r>
              <a:rPr lang="af-ZA" sz="2000" b="1" dirty="0">
                <a:solidFill>
                  <a:schemeClr val="tx1"/>
                </a:solidFill>
              </a:rPr>
              <a:t>The total population is 2149 people of which 1727 people-representatives of indigenous peoples of the North (01.01.2018) [3].</a:t>
            </a:r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af-ZA" sz="2000" b="1" dirty="0">
                <a:solidFill>
                  <a:schemeClr val="tx1"/>
                </a:solidFill>
              </a:rPr>
              <a:t>Local residents, almost all, have personal transport in the form of motor boats, Nenets go on sleds pulled by deer or snowmobile, and the Slavs on the UAZ.</a:t>
            </a:r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af-ZA" sz="2000" b="1" dirty="0">
                <a:solidFill>
                  <a:schemeClr val="tx1"/>
                </a:solidFill>
              </a:rPr>
              <a:t>The main occupation of local residents is reindeer husbandry and fishing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9" name="Рисунок 9">
            <a:extLst>
              <a:ext uri="{FF2B5EF4-FFF2-40B4-BE49-F238E27FC236}">
                <a16:creationId xmlns="" xmlns:a16="http://schemas.microsoft.com/office/drawing/2014/main" id="{9AEAA436-4E0E-134B-B67E-C68BE8FC40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13680" y="2187838"/>
            <a:ext cx="3169742" cy="2247761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="" xmlns:a16="http://schemas.microsoft.com/office/drawing/2014/main" id="{3E6B40FA-A422-7240-9FF9-F99A882024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0" y="4435599"/>
            <a:ext cx="3169741" cy="2348245"/>
          </a:xfrm>
          <a:prstGeom prst="rect">
            <a:avLst/>
          </a:prstGeom>
        </p:spPr>
      </p:pic>
      <p:pic>
        <p:nvPicPr>
          <p:cNvPr id="15" name="Рисунок 15">
            <a:extLst>
              <a:ext uri="{FF2B5EF4-FFF2-40B4-BE49-F238E27FC236}">
                <a16:creationId xmlns="" xmlns:a16="http://schemas.microsoft.com/office/drawing/2014/main" id="{BDF5221C-EB98-654B-A625-CD92730168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579" y="4435599"/>
            <a:ext cx="3169741" cy="2197883"/>
          </a:xfrm>
          <a:prstGeom prst="rect">
            <a:avLst/>
          </a:prstGeom>
        </p:spPr>
      </p:pic>
      <p:pic>
        <p:nvPicPr>
          <p:cNvPr id="21" name="Рисунок 21">
            <a:extLst>
              <a:ext uri="{FF2B5EF4-FFF2-40B4-BE49-F238E27FC236}">
                <a16:creationId xmlns="" xmlns:a16="http://schemas.microsoft.com/office/drawing/2014/main" id="{13258BB6-8796-FF47-8E81-4A447BDE622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579" y="2330058"/>
            <a:ext cx="3169741" cy="21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38B276E6-53AA-0944-8C9F-E9AF65A1FB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74" y="1713980"/>
            <a:ext cx="3680618" cy="4907489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="" xmlns:a16="http://schemas.microsoft.com/office/drawing/2014/main" id="{6BEA3EF2-D568-8145-BBC1-232A179ECE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39" y="1713981"/>
            <a:ext cx="4354785" cy="2545561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="" xmlns:a16="http://schemas.microsoft.com/office/drawing/2014/main" id="{2AA90623-5D3C-0743-AF0B-94CAFE3444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39" y="4259542"/>
            <a:ext cx="4354785" cy="2361927"/>
          </a:xfrm>
          <a:prstGeom prst="rect">
            <a:avLst/>
          </a:prstGeom>
        </p:spPr>
      </p:pic>
      <p:pic>
        <p:nvPicPr>
          <p:cNvPr id="16" name="Рисунок 16">
            <a:extLst>
              <a:ext uri="{FF2B5EF4-FFF2-40B4-BE49-F238E27FC236}">
                <a16:creationId xmlns="" xmlns:a16="http://schemas.microsoft.com/office/drawing/2014/main" id="{B0AB455A-500D-0742-AB36-5889B34BDD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892" y="1713980"/>
            <a:ext cx="3318047" cy="2545562"/>
          </a:xfrm>
          <a:prstGeom prst="rect">
            <a:avLst/>
          </a:prstGeom>
        </p:spPr>
      </p:pic>
      <p:sp>
        <p:nvSpPr>
          <p:cNvPr id="20" name="Заголовок 19">
            <a:extLst>
              <a:ext uri="{FF2B5EF4-FFF2-40B4-BE49-F238E27FC236}">
                <a16:creationId xmlns="" xmlns:a16="http://schemas.microsoft.com/office/drawing/2014/main" id="{296392B4-7578-6E41-8A9B-189F51F8F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293" y="712853"/>
            <a:ext cx="8761413" cy="706964"/>
          </a:xfrm>
        </p:spPr>
        <p:txBody>
          <a:bodyPr anchor="ctr"/>
          <a:lstStyle/>
          <a:p>
            <a:pPr algn="ctr"/>
            <a:r>
              <a:rPr lang="en-US" sz="6600" b="1" dirty="0"/>
              <a:t>L</a:t>
            </a:r>
            <a:r>
              <a:rPr lang="af-ZA" sz="6600" b="1" dirty="0"/>
              <a:t>andmarks</a:t>
            </a:r>
            <a:endParaRPr lang="ru-RU" sz="6600" b="1" dirty="0"/>
          </a:p>
        </p:txBody>
      </p:sp>
      <p:pic>
        <p:nvPicPr>
          <p:cNvPr id="1026" name="Picture 2" descr="C:\Users\AktsorinaO\Pictures\Самбург\20180613_14054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892" y="4113628"/>
            <a:ext cx="3367708" cy="252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78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4221C4-E1F3-B247-BFAE-0C295B31A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/>
              <a:t>S</a:t>
            </a:r>
            <a:r>
              <a:rPr lang="af-ZA" sz="6600" b="1" dirty="0"/>
              <a:t>ovkhoz</a:t>
            </a:r>
            <a:endParaRPr lang="ru-RU" sz="6600" b="1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8AD1B40A-63A4-3B45-BDCC-1B9A1A1D40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98" y="2343792"/>
            <a:ext cx="5781996" cy="4314814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="" xmlns:a16="http://schemas.microsoft.com/office/drawing/2014/main" id="{6072D70F-B1A8-6C4C-B59F-B75B4643D1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94" y="2343792"/>
            <a:ext cx="2910744" cy="214556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E493FB2C-7152-1F45-BC2C-9197B1F1C6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694" y="4489360"/>
            <a:ext cx="2910744" cy="2145569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76AC7060-7A4E-AE43-9CF1-4D389920B7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439" y="2320115"/>
            <a:ext cx="2319864" cy="2169245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="" xmlns:a16="http://schemas.microsoft.com/office/drawing/2014/main" id="{FB592B6B-672F-654D-8FE6-34BA86AF8EB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438" y="4465684"/>
            <a:ext cx="2319864" cy="216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3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677103-CD9E-EF49-B298-DF5655E2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1034578"/>
            <a:ext cx="8761413" cy="706964"/>
          </a:xfrm>
        </p:spPr>
        <p:txBody>
          <a:bodyPr/>
          <a:lstStyle/>
          <a:p>
            <a:pPr algn="ctr"/>
            <a:r>
              <a:rPr lang="ru-RU" sz="6600" b="1" dirty="0" err="1"/>
              <a:t>Polar</a:t>
            </a:r>
            <a:r>
              <a:rPr lang="ru-RU" sz="6600" b="1" dirty="0"/>
              <a:t> </a:t>
            </a:r>
            <a:r>
              <a:rPr lang="ru-RU" sz="6600" b="1" dirty="0" err="1"/>
              <a:t>Star</a:t>
            </a:r>
            <a:endParaRPr lang="ru-RU" sz="6600" b="1" dirty="0"/>
          </a:p>
        </p:txBody>
      </p:sp>
      <p:sp>
        <p:nvSpPr>
          <p:cNvPr id="21" name="Объект 20">
            <a:extLst>
              <a:ext uri="{FF2B5EF4-FFF2-40B4-BE49-F238E27FC236}">
                <a16:creationId xmlns="" xmlns:a16="http://schemas.microsoft.com/office/drawing/2014/main" id="{51B77BAD-0FDA-F14C-8FF0-012FCCD99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2077" y="2379290"/>
            <a:ext cx="5239924" cy="434737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100" b="1" dirty="0" smtClean="0">
                <a:solidFill>
                  <a:schemeClr val="tx1"/>
                </a:solidFill>
              </a:rPr>
              <a:t>	</a:t>
            </a:r>
            <a:r>
              <a:rPr lang="ru-RU" sz="2100" b="1" dirty="0" err="1" smtClean="0">
                <a:solidFill>
                  <a:schemeClr val="tx1"/>
                </a:solidFill>
              </a:rPr>
              <a:t>Cultural</a:t>
            </a:r>
            <a:r>
              <a:rPr lang="ru-RU" sz="2100" b="1" dirty="0" smtClean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events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are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held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in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our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sz="2100" b="1" dirty="0" err="1">
                <a:solidFill>
                  <a:schemeClr val="tx1"/>
                </a:solidFill>
              </a:rPr>
              <a:t>club</a:t>
            </a:r>
            <a:r>
              <a:rPr lang="ru-RU" sz="2100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ru-RU" sz="21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21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21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21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21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100" b="1" dirty="0" smtClean="0">
                <a:solidFill>
                  <a:schemeClr val="tx1"/>
                </a:solidFill>
              </a:rPr>
              <a:t>	T</a:t>
            </a:r>
            <a:r>
              <a:rPr lang="af-ZA" sz="2100" b="1" dirty="0">
                <a:solidFill>
                  <a:schemeClr val="tx1"/>
                </a:solidFill>
              </a:rPr>
              <a:t>he club also hosts discos every Saturday for people over the age of 18</a:t>
            </a:r>
            <a:r>
              <a:rPr lang="ru-RU" sz="2100" b="1" dirty="0" smtClean="0">
                <a:solidFill>
                  <a:schemeClr val="tx1"/>
                </a:solidFill>
              </a:rPr>
              <a:t>.</a:t>
            </a:r>
            <a:endParaRPr lang="ru-RU" sz="2100" b="1" dirty="0">
              <a:solidFill>
                <a:schemeClr val="tx1"/>
              </a:solidFill>
            </a:endParaRPr>
          </a:p>
        </p:txBody>
      </p:sp>
      <p:pic>
        <p:nvPicPr>
          <p:cNvPr id="23" name="Рисунок 10">
            <a:extLst>
              <a:ext uri="{FF2B5EF4-FFF2-40B4-BE49-F238E27FC236}">
                <a16:creationId xmlns="" xmlns:a16="http://schemas.microsoft.com/office/drawing/2014/main" id="{64E27536-6982-8B46-84EE-9FA47C30A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04" y="2424158"/>
            <a:ext cx="6524772" cy="4347371"/>
          </a:xfrm>
          <a:prstGeom prst="rect">
            <a:avLst/>
          </a:prstGeom>
        </p:spPr>
      </p:pic>
      <p:pic>
        <p:nvPicPr>
          <p:cNvPr id="26" name="Рисунок 26">
            <a:extLst>
              <a:ext uri="{FF2B5EF4-FFF2-40B4-BE49-F238E27FC236}">
                <a16:creationId xmlns="" xmlns:a16="http://schemas.microsoft.com/office/drawing/2014/main" id="{E8FB047E-8D4D-E046-B084-4843B072F1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3408218"/>
            <a:ext cx="2719553" cy="204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4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10001029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10001029" id="{ED3996BA-162B-43C7-B0E2-A5CA4E649741}" vid="{187088E4-27D7-4455-856F-4A44258D82E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94</Words>
  <Application>Microsoft Office PowerPoint</Application>
  <PresentationFormat>Произвольный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TF10001029</vt:lpstr>
      <vt:lpstr>Samburg is my small homeland❤</vt:lpstr>
      <vt:lpstr>Geographical location</vt:lpstr>
      <vt:lpstr>Historical event</vt:lpstr>
      <vt:lpstr>Population</vt:lpstr>
      <vt:lpstr>Landmarks</vt:lpstr>
      <vt:lpstr>Sovkhoz</vt:lpstr>
      <vt:lpstr>Polar Star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родина-Самбург❤</dc:title>
  <dc:creator>Катя Хатанзеева</dc:creator>
  <cp:lastModifiedBy>Учитель</cp:lastModifiedBy>
  <cp:revision>16</cp:revision>
  <dcterms:created xsi:type="dcterms:W3CDTF">2019-10-13T16:55:22Z</dcterms:created>
  <dcterms:modified xsi:type="dcterms:W3CDTF">2019-10-20T09:26:41Z</dcterms:modified>
</cp:coreProperties>
</file>