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0" r:id="rId4"/>
    <p:sldId id="271" r:id="rId5"/>
    <p:sldId id="272" r:id="rId6"/>
    <p:sldId id="273" r:id="rId7"/>
    <p:sldId id="274" r:id="rId8"/>
    <p:sldId id="275" r:id="rId9"/>
    <p:sldId id="265" r:id="rId10"/>
    <p:sldId id="268" r:id="rId11"/>
    <p:sldId id="276" r:id="rId1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64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средняя группа</c:v>
                </c:pt>
                <c:pt idx="1">
                  <c:v>старшая группа</c:v>
                </c:pt>
                <c:pt idx="2">
                  <c:v>подготовительная группа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0.33</c:v>
                </c:pt>
                <c:pt idx="1">
                  <c:v>0.45</c:v>
                </c:pt>
                <c:pt idx="2">
                  <c:v>0.61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средняя группа</c:v>
                </c:pt>
                <c:pt idx="1">
                  <c:v>старшая группа</c:v>
                </c:pt>
                <c:pt idx="2">
                  <c:v>подготовительная группа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0.45</c:v>
                </c:pt>
                <c:pt idx="1">
                  <c:v>0.61</c:v>
                </c:pt>
                <c:pt idx="2">
                  <c:v>0.78</c:v>
                </c:pt>
              </c:numCache>
            </c:numRef>
          </c:val>
        </c:ser>
        <c:axId val="97432320"/>
        <c:axId val="97434240"/>
      </c:barChart>
      <c:catAx>
        <c:axId val="97432320"/>
        <c:scaling>
          <c:orientation val="minMax"/>
        </c:scaling>
        <c:axPos val="b"/>
        <c:tickLblPos val="nextTo"/>
        <c:crossAx val="97434240"/>
        <c:crosses val="autoZero"/>
        <c:auto val="1"/>
        <c:lblAlgn val="ctr"/>
        <c:lblOffset val="100"/>
      </c:catAx>
      <c:valAx>
        <c:axId val="97434240"/>
        <c:scaling>
          <c:orientation val="minMax"/>
        </c:scaling>
        <c:axPos val="l"/>
        <c:majorGridlines/>
        <c:numFmt formatCode="0%" sourceLinked="1"/>
        <c:tickLblPos val="nextTo"/>
        <c:crossAx val="97432320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средняя группа</c:v>
                </c:pt>
                <c:pt idx="1">
                  <c:v>старшая группа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0.25</c:v>
                </c:pt>
                <c:pt idx="1">
                  <c:v>0.35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средняя группа</c:v>
                </c:pt>
                <c:pt idx="1">
                  <c:v>старшая группа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0.35</c:v>
                </c:pt>
                <c:pt idx="1">
                  <c:v>0.43</c:v>
                </c:pt>
              </c:numCache>
            </c:numRef>
          </c:val>
        </c:ser>
        <c:axId val="133423872"/>
        <c:axId val="133426560"/>
      </c:barChart>
      <c:catAx>
        <c:axId val="133423872"/>
        <c:scaling>
          <c:orientation val="minMax"/>
        </c:scaling>
        <c:axPos val="b"/>
        <c:tickLblPos val="nextTo"/>
        <c:crossAx val="133426560"/>
        <c:crosses val="autoZero"/>
        <c:auto val="1"/>
        <c:lblAlgn val="ctr"/>
        <c:lblOffset val="100"/>
      </c:catAx>
      <c:valAx>
        <c:axId val="133426560"/>
        <c:scaling>
          <c:orientation val="minMax"/>
        </c:scaling>
        <c:axPos val="l"/>
        <c:majorGridlines/>
        <c:numFmt formatCode="0%" sourceLinked="1"/>
        <c:tickLblPos val="nextTo"/>
        <c:crossAx val="133423872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ldebaran.ru/author/n_nikolaeva_s/kniga_sistema_yekologicheskogo_vospitaniya_doshkolnikov/read/pagenum-4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3116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Технология экологического воспитания: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«Мы и мир вокруг нас»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286256"/>
            <a:ext cx="5186386" cy="928694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МБДОУ №35 г. Красногорска</a:t>
            </a:r>
          </a:p>
          <a:p>
            <a:pPr algn="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Воспитатель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Слепцова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Вывод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14480" y="1600200"/>
            <a:ext cx="6929486" cy="487375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процессе работы произошли изменения в поведении и деятельности детей:</a:t>
            </a:r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dirty="0" smtClean="0"/>
              <a:t>-расширяются представления детей о природе, себе, окружающем мире;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 smtClean="0"/>
              <a:t>появляется интерес к </a:t>
            </a:r>
            <a:r>
              <a:rPr lang="ru-RU" dirty="0" smtClean="0"/>
              <a:t>живой и неживой природе;</a:t>
            </a:r>
          </a:p>
          <a:p>
            <a:r>
              <a:rPr lang="ru-RU" dirty="0" smtClean="0"/>
              <a:t>- </a:t>
            </a:r>
            <a:r>
              <a:rPr lang="ru-RU" dirty="0" smtClean="0"/>
              <a:t>развивается опыт детей в ухаживании за растениями;</a:t>
            </a:r>
            <a:endParaRPr lang="ru-RU" dirty="0" smtClean="0"/>
          </a:p>
          <a:p>
            <a:r>
              <a:rPr lang="ru-RU" dirty="0" smtClean="0"/>
              <a:t>- формируется гармоничное отношение </a:t>
            </a:r>
            <a:r>
              <a:rPr lang="ru-RU" dirty="0" smtClean="0"/>
              <a:t>к природе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Список литературы: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72518" cy="487375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Михеева </a:t>
            </a:r>
            <a:r>
              <a:rPr lang="ru-RU" dirty="0" smtClean="0"/>
              <a:t>Е.В. Становление экологической субкультуры детей в системе дошкольного образования. М., Флинта, 2014</a:t>
            </a:r>
          </a:p>
          <a:p>
            <a:pPr>
              <a:buNone/>
            </a:pPr>
            <a:r>
              <a:rPr lang="ru-RU" dirty="0" smtClean="0"/>
              <a:t>Николаева С.Н. </a:t>
            </a:r>
            <a:r>
              <a:rPr lang="ru-RU" dirty="0" smtClean="0"/>
              <a:t>Система экологического воспитания </a:t>
            </a:r>
            <a:r>
              <a:rPr lang="ru-RU" dirty="0" smtClean="0"/>
              <a:t>дошкольников. М., </a:t>
            </a:r>
            <a:r>
              <a:rPr lang="ru-RU" dirty="0" err="1" smtClean="0"/>
              <a:t>Мозаика‑Синтез</a:t>
            </a:r>
            <a:r>
              <a:rPr lang="ru-RU" dirty="0" smtClean="0"/>
              <a:t>. 2011</a:t>
            </a:r>
          </a:p>
          <a:p>
            <a:pPr>
              <a:buNone/>
            </a:pPr>
            <a:r>
              <a:rPr lang="ru-RU" u="sng" dirty="0" smtClean="0">
                <a:hlinkClick r:id="rId3"/>
              </a:rPr>
              <a:t>https://aldebaran.ru/author/n_nikolaeva_s/kniga_sistema_yekologicheskogo_vospitaniya_doshkolnikov/read/pagenum-4</a:t>
            </a:r>
            <a:r>
              <a:rPr lang="ru-RU" u="sng" dirty="0" smtClean="0">
                <a:hlinkClick r:id="rId3"/>
              </a:rPr>
              <a:t>/</a:t>
            </a:r>
            <a:endParaRPr lang="ru-RU" u="sng" dirty="0" smtClean="0"/>
          </a:p>
          <a:p>
            <a:pPr>
              <a:buNone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626121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>
              <a:spcBef>
                <a:spcPts val="0"/>
              </a:spcBef>
            </a:pPr>
            <a:endParaRPr lang="ru-RU" sz="1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>
              <a:spcBef>
                <a:spcPts val="0"/>
              </a:spcBef>
            </a:pPr>
            <a:endParaRPr lang="ru-RU" sz="1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>
              <a:spcBef>
                <a:spcPts val="0"/>
              </a:spcBef>
            </a:pPr>
            <a:endParaRPr lang="ru-RU" sz="1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                      Цель:</a:t>
            </a:r>
          </a:p>
          <a:p>
            <a:pPr marL="0">
              <a:spcBef>
                <a:spcPts val="0"/>
              </a:spcBef>
            </a:pP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>
              <a:spcBef>
                <a:spcPts val="0"/>
              </a:spcBef>
            </a:pP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формирование базисных основ экологической культуры у детей, нравственное развитие детей:</a:t>
            </a: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-познание окружающего мира, умение жить в гармонии с ним;</a:t>
            </a: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- развитие интереса к живой и неживой природе;</a:t>
            </a: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- развитие чувственного опыта детей;</a:t>
            </a: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- воспитание правильного отношения к природе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5984" y="0"/>
            <a:ext cx="6000792" cy="6500834"/>
          </a:xfrm>
        </p:spPr>
        <p:txBody>
          <a:bodyPr>
            <a:noAutofit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                                                                           </a:t>
            </a:r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Задачи:</a:t>
            </a:r>
            <a:endParaRPr lang="ru-RU" sz="2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>
              <a:spcBef>
                <a:spcPts val="0"/>
              </a:spcBef>
              <a:buNone/>
            </a:pPr>
            <a:endParaRPr lang="ru-RU" sz="2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>
              <a:spcBef>
                <a:spcPts val="0"/>
              </a:spcBef>
              <a:buNone/>
            </a:pP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>
              <a:spcBef>
                <a:spcPts val="0"/>
              </a:spcBef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-овладение элементарными экологическими знаниями о природе родного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края;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pPr marL="0">
              <a:spcBef>
                <a:spcPts val="0"/>
              </a:spcBef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-получение начальных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практических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навыков в области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ухода за растениями и животными;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pPr marL="0">
              <a:spcBef>
                <a:spcPts val="0"/>
              </a:spcBef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-раскрытие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и развитие творческого и духовно-нравственного потенциала каждого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ребѐнка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в процессе общения с природой родного края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.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5984" y="0"/>
            <a:ext cx="6000792" cy="6500834"/>
          </a:xfrm>
        </p:spPr>
        <p:txBody>
          <a:bodyPr>
            <a:noAutofit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                                                                           </a:t>
            </a:r>
          </a:p>
          <a:p>
            <a:r>
              <a:rPr lang="ru-RU" sz="2000" i="1" u="sng" dirty="0" smtClean="0"/>
              <a:t>1.Начальный этап</a:t>
            </a:r>
            <a:r>
              <a:rPr lang="ru-RU" sz="2000" i="1" dirty="0" smtClean="0"/>
              <a:t>: </a:t>
            </a:r>
            <a:endParaRPr lang="ru-RU" sz="2000" dirty="0" smtClean="0"/>
          </a:p>
          <a:p>
            <a:pPr>
              <a:buNone/>
            </a:pPr>
            <a:r>
              <a:rPr lang="ru-RU" sz="2000" dirty="0" err="1" smtClean="0"/>
              <a:t>Экологизация</a:t>
            </a:r>
            <a:r>
              <a:rPr lang="ru-RU" sz="2000" dirty="0" smtClean="0"/>
              <a:t> развивающей предметной среды: </a:t>
            </a:r>
            <a:endParaRPr lang="ru-RU" sz="2000" dirty="0" smtClean="0"/>
          </a:p>
          <a:p>
            <a:r>
              <a:rPr lang="ru-RU" sz="2000" dirty="0" smtClean="0"/>
              <a:t>организация </a:t>
            </a:r>
            <a:r>
              <a:rPr lang="ru-RU" sz="2000" dirty="0" smtClean="0"/>
              <a:t>экологического пространства в группе и на участке детского сада, </a:t>
            </a:r>
            <a:endParaRPr lang="ru-RU" sz="2000" dirty="0" smtClean="0"/>
          </a:p>
          <a:p>
            <a:r>
              <a:rPr lang="ru-RU" sz="2000" dirty="0" smtClean="0"/>
              <a:t>изучение </a:t>
            </a:r>
            <a:r>
              <a:rPr lang="ru-RU" sz="2000" dirty="0" smtClean="0"/>
              <a:t>методики экологической деятельности по организации и руководству различными действиями детей по уходу за растениями, с учётом возрастных и индивидуальных возможностей детей.</a:t>
            </a:r>
          </a:p>
          <a:p>
            <a:pPr marL="0">
              <a:spcBef>
                <a:spcPts val="0"/>
              </a:spcBef>
              <a:buNone/>
            </a:pPr>
            <a:endParaRPr lang="ru-RU" sz="2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>
              <a:spcBef>
                <a:spcPts val="0"/>
              </a:spcBef>
              <a:buNone/>
            </a:pP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>
              <a:spcBef>
                <a:spcPts val="0"/>
              </a:spcBef>
              <a:buNone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85918" y="0"/>
            <a:ext cx="7215238" cy="6500834"/>
          </a:xfrm>
        </p:spPr>
        <p:txBody>
          <a:bodyPr>
            <a:noAutofit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2000" i="1" u="sng" dirty="0" smtClean="0"/>
              <a:t>2.Основной этап: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Проведение работы по намеченному плану во все времена года </a:t>
            </a:r>
          </a:p>
          <a:p>
            <a:r>
              <a:rPr lang="ru-RU" sz="2000" dirty="0" smtClean="0"/>
              <a:t>Огород круглый год: (посадка лука, петрушки, укропа; подготовка рассады тыквы и др.)</a:t>
            </a:r>
          </a:p>
          <a:p>
            <a:r>
              <a:rPr lang="ru-RU" sz="2000" dirty="0" smtClean="0"/>
              <a:t>Создание аптекарского переулка на участке детского сада (посадка </a:t>
            </a:r>
            <a:r>
              <a:rPr lang="ru-RU" sz="2000" dirty="0" smtClean="0"/>
              <a:t>лекарственных </a:t>
            </a:r>
            <a:r>
              <a:rPr lang="ru-RU" sz="2000" dirty="0" smtClean="0"/>
              <a:t>растений)</a:t>
            </a:r>
            <a:endParaRPr lang="ru-RU" sz="2000" dirty="0" smtClean="0"/>
          </a:p>
          <a:p>
            <a:r>
              <a:rPr lang="ru-RU" sz="2000" dirty="0" smtClean="0"/>
              <a:t>Посадка цветов, деревьев (с родителями)</a:t>
            </a:r>
          </a:p>
          <a:p>
            <a:r>
              <a:rPr lang="ru-RU" sz="2000" dirty="0" smtClean="0"/>
              <a:t>Организация экологической тропы</a:t>
            </a:r>
          </a:p>
          <a:p>
            <a:r>
              <a:rPr lang="ru-RU" sz="2000" dirty="0" smtClean="0"/>
              <a:t>Экскурсии по территории детского сада</a:t>
            </a:r>
          </a:p>
          <a:p>
            <a:r>
              <a:rPr lang="ru-RU" sz="2000" dirty="0" smtClean="0"/>
              <a:t>Наблюдение за деревьями-цветами в разное время года</a:t>
            </a:r>
          </a:p>
          <a:p>
            <a:r>
              <a:rPr lang="ru-RU" sz="2000" dirty="0" smtClean="0"/>
              <a:t>Полив и рассматривание роста растений (цветов и др.)</a:t>
            </a:r>
            <a:endParaRPr lang="ru-RU" sz="2000" dirty="0" smtClean="0"/>
          </a:p>
          <a:p>
            <a:r>
              <a:rPr lang="ru-RU" sz="2000" dirty="0" smtClean="0"/>
              <a:t>Наблюдение за птицами, погодой, природой, ветром</a:t>
            </a:r>
          </a:p>
          <a:p>
            <a:r>
              <a:rPr lang="ru-RU" sz="2000" i="1" u="sng" dirty="0" smtClean="0"/>
              <a:t>3.Заключительный этап:</a:t>
            </a:r>
            <a:endParaRPr lang="ru-RU" sz="2000" dirty="0" smtClean="0"/>
          </a:p>
          <a:p>
            <a:r>
              <a:rPr lang="ru-RU" sz="2000" dirty="0" smtClean="0"/>
              <a:t>Беседа и анкетирование родителей.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>
              <a:spcBef>
                <a:spcPts val="0"/>
              </a:spcBef>
              <a:buNone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85918" y="0"/>
            <a:ext cx="7215238" cy="6500834"/>
          </a:xfrm>
        </p:spPr>
        <p:txBody>
          <a:bodyPr>
            <a:noAutofit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                                                                           </a:t>
            </a:r>
          </a:p>
          <a:p>
            <a:r>
              <a:rPr lang="ru-RU" sz="2000" dirty="0" smtClean="0"/>
              <a:t>Результат использования технологии экологического воспитания:</a:t>
            </a:r>
          </a:p>
          <a:p>
            <a:r>
              <a:rPr lang="ru-RU" sz="2000" dirty="0" smtClean="0"/>
              <a:t>- знания о природе, о растениях, деревьях, цветах (с 33% до 89%)</a:t>
            </a:r>
          </a:p>
          <a:p>
            <a:r>
              <a:rPr lang="ru-RU" sz="2000" dirty="0" smtClean="0"/>
              <a:t>- расширение словарного запаса детей (с 25% до 73%)</a:t>
            </a:r>
          </a:p>
          <a:p>
            <a:r>
              <a:rPr lang="ru-RU" sz="2000" dirty="0" smtClean="0"/>
              <a:t>- интерес к природе, к уходу за растениями; (с 35% до 78%)</a:t>
            </a:r>
          </a:p>
          <a:p>
            <a:r>
              <a:rPr lang="ru-RU" sz="2000" dirty="0" smtClean="0"/>
              <a:t>- умственное развитие детей</a:t>
            </a:r>
          </a:p>
          <a:p>
            <a:r>
              <a:rPr lang="ru-RU" sz="2000" dirty="0" smtClean="0"/>
              <a:t>- умение называть части растений ( корень, стебель, листья) (с 25% до 75%)</a:t>
            </a:r>
          </a:p>
          <a:p>
            <a:r>
              <a:rPr lang="ru-RU" sz="2000" dirty="0" smtClean="0"/>
              <a:t>- знание сезонных изменений (с 28% до 78%);</a:t>
            </a:r>
          </a:p>
          <a:p>
            <a:r>
              <a:rPr lang="ru-RU" sz="2000" dirty="0" smtClean="0"/>
              <a:t>- развитие мышления, памяти, внимания, речи:</a:t>
            </a:r>
          </a:p>
          <a:p>
            <a:r>
              <a:rPr lang="ru-RU" sz="2000" dirty="0" smtClean="0"/>
              <a:t>умение сформулировать предложение, сделать вывод, увидеть причинно-следственные связи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85918" y="0"/>
            <a:ext cx="7215238" cy="6500834"/>
          </a:xfrm>
        </p:spPr>
        <p:txBody>
          <a:bodyPr>
            <a:noAutofit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                                                                          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Динамика результатов за три года (2015-2018)</a:t>
            </a:r>
          </a:p>
          <a:p>
            <a:pPr>
              <a:buNone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524000" y="1397000"/>
          <a:ext cx="70485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85918" y="0"/>
            <a:ext cx="7215238" cy="6500834"/>
          </a:xfrm>
        </p:spPr>
        <p:txBody>
          <a:bodyPr>
            <a:noAutofit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                                                                          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Динамика результатов за полтора года 2018-2019</a:t>
            </a:r>
          </a:p>
          <a:p>
            <a:pPr>
              <a:buNone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524000" y="1397000"/>
          <a:ext cx="70485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5710254" cy="582594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Виды акций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14480" y="1285860"/>
            <a:ext cx="7429520" cy="557214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«Сбор урожая!»</a:t>
            </a:r>
            <a:endParaRPr lang="ru-RU" sz="16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«Птицы зимой» </a:t>
            </a: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(подкормка зимующих птиц).</a:t>
            </a:r>
          </a:p>
          <a:p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</a:t>
            </a: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Ёлочка – зелёная иголочка».</a:t>
            </a:r>
          </a:p>
          <a:p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</a:t>
            </a: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Витамины на подоконнике» (выращивание лука для себя, наблюдение за ростом лука в разных условиях, ведение календаря наблюдения общего и индивидуального).</a:t>
            </a:r>
          </a:p>
          <a:p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</a:t>
            </a: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Любимый – чистый город!» (это городская акция «Чистый город» проходит традиционно, а мы активно подключаемся, родители + дети + сотрудники: убираем территорию, благоустраиваем и озеленяем</a:t>
            </a: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).</a:t>
            </a:r>
          </a:p>
          <a:p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Всероссийская акция «Раздельный мусор»</a:t>
            </a:r>
            <a:endParaRPr lang="ru-RU" sz="16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</a:t>
            </a: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Каждому певцу по дворцу!» (совместно с родителями изготовление и прикрепление скворечников</a:t>
            </a: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).</a:t>
            </a:r>
          </a:p>
          <a:p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«посади дерево»</a:t>
            </a:r>
            <a:endParaRPr lang="ru-RU" sz="16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156</TotalTime>
  <Words>471</Words>
  <PresentationFormat>Экран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Технология экологического воспитания: «Мы и мир вокруг нас»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Виды акций</vt:lpstr>
      <vt:lpstr>Вывод</vt:lpstr>
      <vt:lpstr>Список литературы: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Valentina</cp:lastModifiedBy>
  <cp:revision>31</cp:revision>
  <dcterms:created xsi:type="dcterms:W3CDTF">2016-02-24T17:35:30Z</dcterms:created>
  <dcterms:modified xsi:type="dcterms:W3CDTF">2019-10-20T12:40:56Z</dcterms:modified>
</cp:coreProperties>
</file>