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308" r:id="rId2"/>
    <p:sldId id="258" r:id="rId3"/>
    <p:sldId id="293" r:id="rId4"/>
    <p:sldId id="304" r:id="rId5"/>
    <p:sldId id="292" r:id="rId6"/>
    <p:sldId id="295" r:id="rId7"/>
    <p:sldId id="309" r:id="rId8"/>
    <p:sldId id="299" r:id="rId9"/>
    <p:sldId id="311" r:id="rId10"/>
    <p:sldId id="312" r:id="rId11"/>
    <p:sldId id="314" r:id="rId12"/>
    <p:sldId id="315" r:id="rId13"/>
    <p:sldId id="307" r:id="rId14"/>
    <p:sldId id="31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D000"/>
    <a:srgbClr val="0052F6"/>
    <a:srgbClr val="132D7F"/>
    <a:srgbClr val="BC004C"/>
    <a:srgbClr val="A86ED4"/>
    <a:srgbClr val="43CEFF"/>
    <a:srgbClr val="FF603B"/>
    <a:srgbClr val="FF3300"/>
    <a:srgbClr val="FF99CC"/>
    <a:srgbClr val="00619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2.8</c:v>
                </c:pt>
                <c:pt idx="1">
                  <c:v>3.9</c:v>
                </c:pt>
                <c:pt idx="2">
                  <c:v>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3.9</c:v>
                </c:pt>
                <c:pt idx="1">
                  <c:v>5.8</c:v>
                </c:pt>
                <c:pt idx="2">
                  <c:v>7.2</c:v>
                </c:pt>
              </c:numCache>
            </c:numRef>
          </c:val>
        </c:ser>
        <c:shape val="cylinder"/>
        <c:axId val="89792896"/>
        <c:axId val="126445824"/>
        <c:axId val="125246528"/>
      </c:bar3DChart>
      <c:catAx>
        <c:axId val="89792896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26445824"/>
        <c:crosses val="autoZero"/>
        <c:auto val="1"/>
        <c:lblAlgn val="ctr"/>
        <c:lblOffset val="100"/>
      </c:catAx>
      <c:valAx>
        <c:axId val="126445824"/>
        <c:scaling>
          <c:orientation val="minMax"/>
        </c:scaling>
        <c:axPos val="l"/>
        <c:majorGridlines/>
        <c:numFmt formatCode="General" sourceLinked="1"/>
        <c:tickLblPos val="nextTo"/>
        <c:crossAx val="89792896"/>
        <c:crosses val="autoZero"/>
        <c:crossBetween val="between"/>
      </c:valAx>
      <c:serAx>
        <c:axId val="12524652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26445824"/>
        <c:crosses val="autoZero"/>
      </c:ser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0.26</c:v>
                </c:pt>
                <c:pt idx="1">
                  <c:v>0.37</c:v>
                </c:pt>
                <c:pt idx="2">
                  <c:v>0.57999999999999996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0.37</c:v>
                </c:pt>
                <c:pt idx="1">
                  <c:v>0.57999999999999996</c:v>
                </c:pt>
                <c:pt idx="2">
                  <c:v>0.72</c:v>
                </c:pt>
              </c:numCache>
            </c:numRef>
          </c:val>
        </c:ser>
        <c:axId val="101330944"/>
        <c:axId val="131129728"/>
      </c:barChart>
      <c:catAx>
        <c:axId val="101330944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31129728"/>
        <c:crosses val="autoZero"/>
        <c:auto val="1"/>
        <c:lblAlgn val="ctr"/>
        <c:lblOffset val="100"/>
      </c:catAx>
      <c:valAx>
        <c:axId val="131129728"/>
        <c:scaling>
          <c:orientation val="minMax"/>
        </c:scaling>
        <c:axPos val="l"/>
        <c:majorGridlines/>
        <c:numFmt formatCode="0%" sourceLinked="1"/>
        <c:tickLblPos val="nextTo"/>
        <c:crossAx val="10133094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0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D00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средняя группа</c:v>
                </c:pt>
                <c:pt idx="1">
                  <c:v>старшая группа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1.8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средняя группа</c:v>
                </c:pt>
                <c:pt idx="1">
                  <c:v>старшая группа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2.5</c:v>
                </c:pt>
                <c:pt idx="1">
                  <c:v>3.1</c:v>
                </c:pt>
              </c:numCache>
            </c:numRef>
          </c:val>
        </c:ser>
        <c:shape val="cylinder"/>
        <c:axId val="156568960"/>
        <c:axId val="156743552"/>
        <c:axId val="74308224"/>
      </c:bar3DChart>
      <c:catAx>
        <c:axId val="156568960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56743552"/>
        <c:crosses val="autoZero"/>
        <c:auto val="1"/>
        <c:lblAlgn val="ctr"/>
        <c:lblOffset val="100"/>
      </c:catAx>
      <c:valAx>
        <c:axId val="156743552"/>
        <c:scaling>
          <c:orientation val="minMax"/>
        </c:scaling>
        <c:axPos val="l"/>
        <c:majorGridlines/>
        <c:numFmt formatCode="General" sourceLinked="1"/>
        <c:tickLblPos val="nextTo"/>
        <c:crossAx val="156568960"/>
        <c:crosses val="autoZero"/>
        <c:crossBetween val="between"/>
      </c:valAx>
      <c:serAx>
        <c:axId val="74308224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56743552"/>
        <c:crosses val="autoZero"/>
      </c:ser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D00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средняя группа</c:v>
                </c:pt>
                <c:pt idx="1">
                  <c:v>старшая группа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</c:v>
                </c:pt>
                <c:pt idx="1">
                  <c:v>0.42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средняя группа</c:v>
                </c:pt>
                <c:pt idx="1">
                  <c:v>старшая группа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0.42</c:v>
                </c:pt>
                <c:pt idx="1">
                  <c:v>0.52</c:v>
                </c:pt>
              </c:numCache>
            </c:numRef>
          </c:val>
        </c:ser>
        <c:axId val="140402048"/>
        <c:axId val="140421376"/>
      </c:barChart>
      <c:catAx>
        <c:axId val="14040204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40421376"/>
        <c:crosses val="autoZero"/>
        <c:auto val="1"/>
        <c:lblAlgn val="ctr"/>
        <c:lblOffset val="100"/>
      </c:catAx>
      <c:valAx>
        <c:axId val="140421376"/>
        <c:scaling>
          <c:orientation val="minMax"/>
        </c:scaling>
        <c:axPos val="l"/>
        <c:majorGridlines/>
        <c:numFmt formatCode="0%" sourceLinked="1"/>
        <c:tickLblPos val="nextTo"/>
        <c:crossAx val="14040204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A711B-9327-4CBF-989C-18275E31FB8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47CAE-9566-4BB7-AD33-3EDD3762E0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821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76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0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542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3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947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897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766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67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110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4433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001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8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12B07-FF58-4E60-85CE-29E17916871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465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Технология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театрализованной деятельности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«Волшебный мир театра»</a:t>
            </a:r>
          </a:p>
          <a:p>
            <a:pPr marL="0" indent="0" algn="ctr">
              <a:buNone/>
            </a:pPr>
            <a:endParaRPr lang="ru-RU" sz="2200" b="1" dirty="0" smtClean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200" b="1" dirty="0" smtClean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МБДОУ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№35 Г. КРАСНОГОРСК</a:t>
            </a:r>
          </a:p>
          <a:p>
            <a:pPr marL="0" indent="0" algn="r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Воспитатель </a:t>
            </a:r>
          </a:p>
          <a:p>
            <a:pPr marL="0" indent="0" algn="r">
              <a:buNone/>
            </a:pPr>
            <a:r>
              <a:rPr lang="ru-RU" sz="3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Слепцова</a:t>
            </a: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В.В. </a:t>
            </a:r>
            <a:endParaRPr lang="en-US" sz="3000" b="1" dirty="0" smtClean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76585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0639" y="232944"/>
            <a:ext cx="1467863" cy="14678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850876"/>
            <a:ext cx="7643866" cy="154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Динамика за </a:t>
            </a: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года </a:t>
            </a: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(2015-2018 </a:t>
            </a:r>
            <a:r>
              <a:rPr lang="ru-RU" sz="2400" b="1" i="1" dirty="0" err="1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800" dirty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28596" y="1397000"/>
          <a:ext cx="371477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00562" y="1397000"/>
          <a:ext cx="311943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63557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0639" y="232944"/>
            <a:ext cx="1467863" cy="14678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850876"/>
            <a:ext cx="7643866" cy="2046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Динамика за </a:t>
            </a: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полтора года (2018-2019)</a:t>
            </a: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800" dirty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3557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0639" y="232944"/>
            <a:ext cx="1467863" cy="14678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850876"/>
            <a:ext cx="7643866" cy="2046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Динамика </a:t>
            </a: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процентах (2018-2019)</a:t>
            </a: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b="1" i="1" dirty="0" smtClean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800" dirty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3557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463536" y="4847652"/>
            <a:ext cx="2680464" cy="2010348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663390" y="3457841"/>
            <a:ext cx="499970" cy="154704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135" y="0"/>
            <a:ext cx="889454" cy="88945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42975" y="444727"/>
            <a:ext cx="707236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-92075">
              <a:spcAft>
                <a:spcPts val="0"/>
              </a:spcAft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Театрализованная деятельность </a:t>
            </a: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способствует 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развитию личности и связной речи:</a:t>
            </a:r>
          </a:p>
          <a:p>
            <a:pPr marL="720000" indent="-180000">
              <a:spcAft>
                <a:spcPts val="0"/>
              </a:spcAft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коммуникативных навыков, 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мышления, воображения;</a:t>
            </a:r>
          </a:p>
          <a:p>
            <a:pPr marL="720000" indent="-180000">
              <a:spcAft>
                <a:spcPts val="0"/>
              </a:spcAft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амосознания и самооценки,</a:t>
            </a:r>
          </a:p>
          <a:p>
            <a:pPr marL="720000" indent="-180000">
              <a:spcAft>
                <a:spcPts val="0"/>
              </a:spcAft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способностей </a:t>
            </a: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сопереживанию, </a:t>
            </a:r>
            <a:endParaRPr lang="ru-RU" dirty="0" smtClean="0">
              <a:solidFill>
                <a:srgbClr val="132D7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0000" indent="-180000">
              <a:spcAft>
                <a:spcPts val="0"/>
              </a:spcAft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через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театрализацию дети знакомятся с окружающим миром во всем его многообразии, через образы, краски, звуки. </a:t>
            </a:r>
          </a:p>
          <a:p>
            <a:pPr marL="92075" indent="-92075"/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Театрализованная </a:t>
            </a: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оказывает большое влияние на речевое развитие 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ребенка:</a:t>
            </a:r>
          </a:p>
          <a:p>
            <a:pPr marL="720000" indent="-92075"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стимулирует 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активную речь за счет расширения словарного запаса, совершенствует артикуляционный аппарат.</a:t>
            </a:r>
          </a:p>
          <a:p>
            <a:pPr marL="720000" indent="-92075"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Ребенок усваивает богатство родного языка, его выразительные средства. </a:t>
            </a:r>
          </a:p>
          <a:p>
            <a:pPr marL="720000" indent="-92075"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формируется 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диалогическая, эмоционально насыщенная речь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720000" indent="-92075">
              <a:buFont typeface="Wingdings" pitchFamily="2" charset="2"/>
              <a:buChar char="§"/>
            </a:pP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лучше усваивают содержание произведения, логику и последовательность событий, их развитие и причинную обусловленность. </a:t>
            </a:r>
            <a:endParaRPr lang="ru-RU" dirty="0" smtClean="0">
              <a:solidFill>
                <a:srgbClr val="132D7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132D7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2075" indent="-92075"/>
            <a:endParaRPr lang="ru-RU" dirty="0">
              <a:solidFill>
                <a:srgbClr val="132D7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58636" y="79027"/>
            <a:ext cx="3979768" cy="469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36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463536" y="4847652"/>
            <a:ext cx="2680464" cy="2010348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663390" y="3457841"/>
            <a:ext cx="499970" cy="154704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135" y="0"/>
            <a:ext cx="889454" cy="88945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3135" y="1183390"/>
            <a:ext cx="86235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marL="92075" lvl="0" indent="-92075">
              <a:buFont typeface="Wingdings" panose="05000000000000000000" pitchFamily="2" charset="2"/>
              <a:buChar char="v"/>
            </a:pPr>
            <a:r>
              <a:rPr lang="ru-RU" dirty="0" smtClean="0"/>
              <a:t>Антипина Е.А. Театрализованная деятельность в детском саду. - М., ТЦ «Сфера», 2009</a:t>
            </a:r>
            <a:r>
              <a:rPr lang="ru-RU" dirty="0" smtClean="0"/>
              <a:t>.</a:t>
            </a:r>
            <a:endParaRPr lang="ru-RU" dirty="0" smtClean="0"/>
          </a:p>
          <a:p>
            <a:pPr marL="92075" lvl="0" indent="-92075">
              <a:buFont typeface="Wingdings" panose="05000000000000000000" pitchFamily="2" charset="2"/>
              <a:buChar char="v"/>
            </a:pPr>
            <a:r>
              <a:rPr lang="ru-RU" dirty="0" smtClean="0"/>
              <a:t>Артемова Л.В. Театрализованные игры дошкольников.- М., 1991</a:t>
            </a:r>
            <a:r>
              <a:rPr lang="ru-RU" dirty="0" smtClean="0"/>
              <a:t>.</a:t>
            </a:r>
          </a:p>
          <a:p>
            <a:pPr marL="92075" indent="-92075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/>
              <a:t>Брызгалова А.Н. Театрально-игровая деятельность дошкольников: пособие для педагогов, руководителей учреждений, обеспечивающих получение дошкольного образования. - МН.: </a:t>
            </a:r>
            <a:r>
              <a:rPr lang="ru-RU" dirty="0" err="1" smtClean="0"/>
              <a:t>Юнипресс</a:t>
            </a:r>
            <a:r>
              <a:rPr lang="ru-RU" dirty="0" smtClean="0"/>
              <a:t>, 2006. </a:t>
            </a:r>
          </a:p>
          <a:p>
            <a:pPr marL="92075" indent="-92075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err="1" smtClean="0"/>
              <a:t>Доронова</a:t>
            </a:r>
            <a:r>
              <a:rPr lang="ru-RU" dirty="0" smtClean="0"/>
              <a:t> </a:t>
            </a:r>
            <a:r>
              <a:rPr lang="ru-RU" dirty="0" smtClean="0"/>
              <a:t>Т.Н., </a:t>
            </a:r>
            <a:r>
              <a:rPr lang="ru-RU" dirty="0" err="1" smtClean="0"/>
              <a:t>Доронова</a:t>
            </a:r>
            <a:r>
              <a:rPr lang="ru-RU" dirty="0" smtClean="0"/>
              <a:t> Е.Г. Развитие детей в театрализованной деятельности. М., </a:t>
            </a:r>
            <a:r>
              <a:rPr lang="ru-RU" dirty="0" smtClean="0"/>
              <a:t>1997</a:t>
            </a:r>
          </a:p>
          <a:p>
            <a:pPr marL="92075" indent="-92075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/>
              <a:t>Игры-драматизации в детском саду: Методические рекомендации / Сост. Е.Л. Трусова.- </a:t>
            </a:r>
            <a:r>
              <a:rPr lang="ru-RU" dirty="0" smtClean="0"/>
              <a:t>Киев, 1991.</a:t>
            </a:r>
          </a:p>
          <a:p>
            <a:pPr marL="92075" indent="-92075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err="1" smtClean="0"/>
              <a:t>Лесняк</a:t>
            </a:r>
            <a:r>
              <a:rPr lang="ru-RU" dirty="0" smtClean="0"/>
              <a:t> И.В. Театрализованная деятельность как средство формирования коммуникативных навыков дошкольников. </a:t>
            </a:r>
            <a:r>
              <a:rPr lang="ru-RU" dirty="0" smtClean="0"/>
              <a:t>2011</a:t>
            </a:r>
          </a:p>
          <a:p>
            <a:pPr marL="92075" indent="-92075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/>
              <a:t>Мигунова Е.В. Организация театрализованной деятельности в детском саду М., «Мозаика-синтез</a:t>
            </a:r>
            <a:r>
              <a:rPr lang="ru-RU" dirty="0" smtClean="0"/>
              <a:t>», 2008</a:t>
            </a:r>
          </a:p>
          <a:p>
            <a:pPr marL="92075" indent="-92075">
              <a:spcAft>
                <a:spcPts val="0"/>
              </a:spcAft>
            </a:pPr>
            <a:endParaRPr lang="ru-RU" dirty="0" smtClean="0">
              <a:solidFill>
                <a:srgbClr val="132D7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2075" indent="-92075" algn="ctr">
              <a:spcAft>
                <a:spcPts val="0"/>
              </a:spcAft>
            </a:pPr>
            <a:r>
              <a:rPr lang="ru-RU" sz="4000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</a:t>
            </a:r>
            <a:endParaRPr lang="ru-RU" sz="4000" dirty="0">
              <a:solidFill>
                <a:srgbClr val="132D7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79027"/>
            <a:ext cx="6286544" cy="469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36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642918"/>
            <a:ext cx="46434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Театрализованная деятельность способствует развитию 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личности, речи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, </a:t>
            </a:r>
            <a:endParaRPr lang="ru-RU" altLang="ru-RU" sz="2000" b="1" dirty="0" smtClean="0">
              <a:solidFill>
                <a:srgbClr val="132D7F"/>
              </a:solidFill>
              <a:latin typeface="Georgia" panose="02040502050405020303" pitchFamily="18" charset="0"/>
            </a:endParaRPr>
          </a:p>
          <a:p>
            <a:pPr marL="285750"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мышления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, воображения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,</a:t>
            </a:r>
          </a:p>
          <a:p>
            <a:pPr marL="285750"/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коммуникативных навыков,</a:t>
            </a:r>
          </a:p>
          <a:p>
            <a:pPr marL="285750"/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обогащению словаря</a:t>
            </a:r>
            <a:endParaRPr lang="ru-RU" altLang="ru-RU" sz="2000" b="1" dirty="0" smtClean="0">
              <a:solidFill>
                <a:srgbClr val="132D7F"/>
              </a:solidFill>
              <a:latin typeface="Georgia" panose="02040502050405020303" pitchFamily="18" charset="0"/>
            </a:endParaRPr>
          </a:p>
          <a:p>
            <a:pPr marL="285750"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85852" y="3286124"/>
            <a:ext cx="7358114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38"/>
              </a:spcBef>
            </a:pP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Основы театрализованной деятельности в детском саду изучали Е.А. Антипина, Л.В.Артемова, А.Н.Брызгалова,</a:t>
            </a:r>
          </a:p>
          <a:p>
            <a:pPr>
              <a:spcBef>
                <a:spcPts val="638"/>
              </a:spcBef>
            </a:pPr>
            <a:r>
              <a:rPr lang="ru-RU" altLang="ru-RU" sz="2000" b="1" dirty="0" err="1" smtClean="0">
                <a:solidFill>
                  <a:srgbClr val="132D7F"/>
                </a:solidFill>
                <a:latin typeface="Georgia" panose="02040502050405020303" pitchFamily="18" charset="0"/>
              </a:rPr>
              <a:t>Т.Н.Доронова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, Е.В. Мигунова, 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Е.Л. 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Трусова и </a:t>
            </a:r>
            <a:r>
              <a:rPr lang="ru-RU" altLang="ru-RU" sz="2000" b="1" dirty="0" smtClean="0">
                <a:solidFill>
                  <a:srgbClr val="132D7F"/>
                </a:solidFill>
                <a:latin typeface="Georgia" panose="02040502050405020303" pitchFamily="18" charset="0"/>
              </a:rPr>
              <a:t>др.</a:t>
            </a:r>
            <a:endParaRPr lang="ru-RU" altLang="ru-RU" sz="2000" b="1" dirty="0">
              <a:solidFill>
                <a:srgbClr val="132D7F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2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64704" y="1542758"/>
            <a:ext cx="718761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2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Цель театрализованной деятельности:</a:t>
            </a:r>
            <a:endParaRPr lang="ru-RU" sz="3200" dirty="0">
              <a:solidFill>
                <a:srgbClr val="BC004C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400" dirty="0" smtClean="0"/>
              <a:t>Развитие личности и связной речи дошкольников:</a:t>
            </a:r>
          </a:p>
          <a:p>
            <a:r>
              <a:rPr lang="ru-RU" sz="2400" dirty="0" smtClean="0"/>
              <a:t>- формирование самосознания и самооценки;</a:t>
            </a:r>
          </a:p>
          <a:p>
            <a:r>
              <a:rPr lang="ru-RU" sz="2400" dirty="0" smtClean="0"/>
              <a:t>- развитие мышления, воображения;</a:t>
            </a:r>
          </a:p>
          <a:p>
            <a:pPr>
              <a:buFontTx/>
              <a:buChar char="-"/>
            </a:pPr>
            <a:r>
              <a:rPr lang="ru-RU" sz="2400" dirty="0" smtClean="0"/>
              <a:t> развитие </a:t>
            </a:r>
            <a:r>
              <a:rPr lang="ru-RU" sz="2400" dirty="0" smtClean="0"/>
              <a:t>коммуникативных навыков, 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 smtClean="0"/>
              <a:t>умение </a:t>
            </a:r>
            <a:r>
              <a:rPr lang="ru-RU" sz="2400" dirty="0" smtClean="0"/>
              <a:t>строить взаимодействие и общение друг с </a:t>
            </a:r>
            <a:r>
              <a:rPr lang="ru-RU" sz="2400" dirty="0" smtClean="0"/>
              <a:t>другом.</a:t>
            </a:r>
            <a:endParaRPr lang="ru-RU" sz="2400" dirty="0" smtClean="0"/>
          </a:p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</a:t>
            </a:r>
            <a:endParaRPr lang="ru-RU" sz="1600" b="1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840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4704" cy="7647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3568" y="260648"/>
            <a:ext cx="7992888" cy="583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2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технологии театрализованной деятельности: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дошкольного возраста устойчивый интерес к театрализованной деятельности;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эмоционально воспринимать художественные произведения и интонационную выразительность речи, активизировать словарь, звуковую культуру речи, совершенствовать диалогическую речь;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коммуникативные навыки и положительно – эмоциональную сферу ребенка;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уверенность в себе, создавать творческую атмосферу, 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акцентировать </a:t>
            </a: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на </a:t>
            </a:r>
            <a:r>
              <a:rPr lang="ru-RU" dirty="0" smtClean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памяти, фантазии, </a:t>
            </a: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воображения, художественно-речевого, игрового творчества;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у детей желание искать выразительные средства для создания игрового образа персонажа с использованием мимики, жестов, танцевальных движений с соответствующей интонацией;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32D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самореализации каждого ребенка и созданию благоприятного микроклимата, уважения к личности маленького человека;</a:t>
            </a:r>
          </a:p>
          <a:p>
            <a:pPr algn="just">
              <a:spcAft>
                <a:spcPts val="600"/>
              </a:spcAft>
            </a:pPr>
            <a:endParaRPr lang="ru-RU" sz="1600" b="1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475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40445" y="549934"/>
            <a:ext cx="81369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Театрализованная деятельность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ает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возможность детям познавать окружающий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мир; строить взаимодействие и общение друг с другом;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Развивает речь. Предоставляет возможность свободно выражать свои мысли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 способствуют развитию у дошкольников всех компонентов речи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больше раскрываются, когда выступают в роли какого-либо персонажа;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Нравится детям: раскрепощает движения, лучше познают себя, учатся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смотреть на себя со стороны, изображая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разные эмоции,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характеры и поступки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радость, грусть, удивление и др.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Выступления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перед аудиторией формируют уверенность в себе, опыт социальных навыков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поведения.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05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4887162"/>
            <a:ext cx="2627784" cy="1970838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640236" y="3742310"/>
            <a:ext cx="438208" cy="135593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8100702" y="-30901"/>
            <a:ext cx="1043298" cy="108043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74690"/>
            <a:ext cx="8784976" cy="4627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Чтение, прослушивание и обсуждение художественных произведений.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Драматизация сказок.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Дидактические, сюжетно – ролевые, творческие игры, игры – театрализации.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на развитие интонационной выразительности.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Словесные, настольные и подвижные игры с элементами драматизации.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и раскрашивание наиболее ярких и эмоциональных событий из сказок с речевым комментарием и объяснением личностного смысла изображаемых событий.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 и обсуждение слайдов, видеофильмов, мультфильмов.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Разучивание </a:t>
            </a:r>
            <a:r>
              <a:rPr lang="ru-RU" sz="2000" dirty="0" err="1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чистоговорок</a:t>
            </a:r>
            <a:endParaRPr lang="ru-RU" sz="2000" dirty="0" smtClean="0">
              <a:solidFill>
                <a:srgbClr val="132D7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601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4887162"/>
            <a:ext cx="2627784" cy="1970838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640236" y="3742310"/>
            <a:ext cx="438208" cy="135593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8100702" y="-30901"/>
            <a:ext cx="1043298" cy="108043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74691"/>
            <a:ext cx="8784976" cy="319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работы над спектаклем включает: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Чтение, прослушивание и обсуждение художественных произведений</a:t>
            </a: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Распределение ролей</a:t>
            </a: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Изготовление атрибутов спектакля, декораций, подготовка реквизита: афиша, билеты для прохода на спектакль, костюмы и др.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000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развитие интонационной выразительности.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Инсценировка литературного материала (репетиции)</a:t>
            </a:r>
          </a:p>
          <a:p>
            <a:pPr marL="285750" lvl="0" indent="-285750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 спектакля</a:t>
            </a:r>
          </a:p>
        </p:txBody>
      </p:sp>
    </p:spTree>
    <p:extLst>
      <p:ext uri="{BB962C8B-B14F-4D97-AF65-F5344CB8AC3E}">
        <p14:creationId xmlns:p14="http://schemas.microsoft.com/office/powerpoint/2010/main" xmlns="" val="195601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0639" y="232944"/>
            <a:ext cx="1467863" cy="14678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03648" y="850876"/>
            <a:ext cx="6390456" cy="3565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i="1" dirty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2800" dirty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 о заинтересованности родителей в театрализованной деятельности в детском саду и дома «Мы и театр».</a:t>
            </a:r>
            <a:endParaRPr lang="ru-RU" sz="16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Наглядная </a:t>
            </a:r>
            <a:r>
              <a:rPr lang="ru-RU" b="1" i="1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информация (папка-передвижка): «Домашний театр».</a:t>
            </a:r>
            <a:endParaRPr lang="ru-RU" sz="16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Привлечение  родителей к творческой деятельности (к рисованию афиш, декораций, изготовление элементов костюма совместно с детьми).</a:t>
            </a:r>
            <a:endParaRPr lang="ru-RU" sz="1600" dirty="0" smtClean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 smtClean="0">
                <a:solidFill>
                  <a:srgbClr val="132D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 спектаклей родителям</a:t>
            </a:r>
            <a:endParaRPr lang="ru-RU" sz="16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57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687400" y="4265550"/>
            <a:ext cx="3456600" cy="2592450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8400413" y="2574561"/>
            <a:ext cx="685833" cy="212215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етрушка на сце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0639" y="232944"/>
            <a:ext cx="1467863" cy="14678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850876"/>
            <a:ext cx="7643866" cy="4370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i="1" dirty="0" smtClean="0">
                <a:solidFill>
                  <a:srgbClr val="BC00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 использования образовательной технологии</a:t>
            </a:r>
            <a:endParaRPr lang="ru-RU" sz="2800" dirty="0">
              <a:solidFill>
                <a:srgbClr val="BC004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развитии личности детей отмечены значительные изменения: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активности детей в общении (использование речи в общении с 33% до 84</a:t>
            </a: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%);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умение </a:t>
            </a: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объединяться для совместных игр с 27% до 67%);</a:t>
            </a:r>
          </a:p>
          <a:p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уверенности детей в себе (с 31% до 52%);</a:t>
            </a:r>
          </a:p>
          <a:p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 самооценке детей (с низкого до среднего уровня у большинства детей);</a:t>
            </a:r>
          </a:p>
          <a:p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воображения (с 25% до 73%)</a:t>
            </a:r>
          </a:p>
          <a:p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 развитии эмоциональной сферы: умение выразить эмоциональное отношение;</a:t>
            </a:r>
          </a:p>
          <a:p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132D7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интересе детей к театрализованной деятельности (с 30% до 89%)</a:t>
            </a:r>
            <a:endParaRPr lang="ru-RU" sz="2000" dirty="0">
              <a:solidFill>
                <a:srgbClr val="132D7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57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1721</TotalTime>
  <Words>754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</dc:title>
  <dc:creator>Helin Mot</dc:creator>
  <cp:lastModifiedBy>Valentina</cp:lastModifiedBy>
  <cp:revision>32</cp:revision>
  <dcterms:created xsi:type="dcterms:W3CDTF">2015-01-14T13:05:58Z</dcterms:created>
  <dcterms:modified xsi:type="dcterms:W3CDTF">2019-10-20T11:20:49Z</dcterms:modified>
</cp:coreProperties>
</file>