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61" r:id="rId4"/>
    <p:sldId id="262" r:id="rId5"/>
    <p:sldId id="258" r:id="rId6"/>
    <p:sldId id="259" r:id="rId7"/>
    <p:sldId id="260"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752463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58ED916-6E68-43D9-954B-8C4BDF9EE114}" type="datetimeFigureOut">
              <a:rPr lang="ru-RU" smtClean="0"/>
              <a:t>29.03.2014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703749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511779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11344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270014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085127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2699088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39026275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286522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64265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72300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58ED916-6E68-43D9-954B-8C4BDF9EE114}" type="datetimeFigureOut">
              <a:rPr lang="ru-RU" smtClean="0"/>
              <a:t>29.03.2014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3735919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58ED916-6E68-43D9-954B-8C4BDF9EE114}" type="datetimeFigureOut">
              <a:rPr lang="ru-RU" smtClean="0"/>
              <a:t>29.03.2014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238918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1436515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2511890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658ED916-6E68-43D9-954B-8C4BDF9EE114}" type="datetimeFigureOut">
              <a:rPr lang="ru-RU" smtClean="0"/>
              <a:t>29.03.2014</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3024471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58ED916-6E68-43D9-954B-8C4BDF9EE114}" type="datetimeFigureOut">
              <a:rPr lang="ru-RU" smtClean="0"/>
              <a:t>29.03.2014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999AB8E-3EC9-4374-B378-CAC3F3349BBA}" type="slidenum">
              <a:rPr lang="ru-RU" smtClean="0"/>
              <a:t>‹#›</a:t>
            </a:fld>
            <a:endParaRPr lang="ru-RU"/>
          </a:p>
        </p:txBody>
      </p:sp>
    </p:spTree>
    <p:extLst>
      <p:ext uri="{BB962C8B-B14F-4D97-AF65-F5344CB8AC3E}">
        <p14:creationId xmlns:p14="http://schemas.microsoft.com/office/powerpoint/2010/main" val="4113357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58ED916-6E68-43D9-954B-8C4BDF9EE114}" type="datetimeFigureOut">
              <a:rPr lang="ru-RU" smtClean="0"/>
              <a:t>29.03.2014</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999AB8E-3EC9-4374-B378-CAC3F3349BBA}" type="slidenum">
              <a:rPr lang="ru-RU" smtClean="0"/>
              <a:t>‹#›</a:t>
            </a:fld>
            <a:endParaRPr lang="ru-RU"/>
          </a:p>
        </p:txBody>
      </p:sp>
    </p:spTree>
    <p:extLst>
      <p:ext uri="{BB962C8B-B14F-4D97-AF65-F5344CB8AC3E}">
        <p14:creationId xmlns:p14="http://schemas.microsoft.com/office/powerpoint/2010/main" val="519164682"/>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В</a:t>
            </a:r>
            <a:r>
              <a:rPr lang="ru-RU" dirty="0" smtClean="0"/>
              <a:t>олейбол</a:t>
            </a:r>
            <a:endParaRPr lang="ru-RU" dirty="0"/>
          </a:p>
        </p:txBody>
      </p:sp>
      <p:sp>
        <p:nvSpPr>
          <p:cNvPr id="3" name="Подзаголовок 2"/>
          <p:cNvSpPr>
            <a:spLocks noGrp="1"/>
          </p:cNvSpPr>
          <p:nvPr>
            <p:ph type="subTitle" idx="1"/>
          </p:nvPr>
        </p:nvSpPr>
        <p:spPr/>
        <p:txBody>
          <a:bodyPr>
            <a:normAutofit/>
          </a:bodyPr>
          <a:lstStyle/>
          <a:p>
            <a:r>
              <a:rPr lang="ru-RU" sz="1600" i="1" dirty="0" smtClean="0">
                <a:solidFill>
                  <a:schemeClr val="bg1"/>
                </a:solidFill>
              </a:rPr>
              <a:t>ПЕРЕРЫВЫ,ТАЙМ-АУТЫ,ЗАМЕНА ИГРОКОВ В ВОЛЕЙБОЛЕ.</a:t>
            </a:r>
            <a:endParaRPr lang="ru-RU" sz="1600" i="1" dirty="0">
              <a:solidFill>
                <a:schemeClr val="bg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9500" y="1247775"/>
            <a:ext cx="4762500" cy="4391025"/>
          </a:xfrm>
          <a:prstGeom prst="rect">
            <a:avLst/>
          </a:prstGeom>
        </p:spPr>
      </p:pic>
    </p:spTree>
    <p:extLst>
      <p:ext uri="{BB962C8B-B14F-4D97-AF65-F5344CB8AC3E}">
        <p14:creationId xmlns:p14="http://schemas.microsoft.com/office/powerpoint/2010/main" val="4085962514"/>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Обычные перерывы в игре</a:t>
            </a:r>
            <a:br>
              <a:rPr lang="ru-RU" b="1" dirty="0"/>
            </a:br>
            <a:endParaRPr lang="ru-RU" dirty="0"/>
          </a:p>
        </p:txBody>
      </p:sp>
      <p:sp>
        <p:nvSpPr>
          <p:cNvPr id="3" name="Объект 2"/>
          <p:cNvSpPr>
            <a:spLocks noGrp="1"/>
          </p:cNvSpPr>
          <p:nvPr>
            <p:ph idx="1"/>
          </p:nvPr>
        </p:nvSpPr>
        <p:spPr>
          <a:xfrm>
            <a:off x="113850" y="1466065"/>
            <a:ext cx="6914748" cy="4798257"/>
          </a:xfrm>
        </p:spPr>
        <p:txBody>
          <a:bodyPr>
            <a:normAutofit fontScale="62500" lnSpcReduction="20000"/>
          </a:bodyPr>
          <a:lstStyle/>
          <a:p>
            <a:r>
              <a:rPr lang="ru-RU" sz="2300" dirty="0"/>
              <a:t>Обычными перерывами в игре являются тайм-ауты и замены игроков.</a:t>
            </a:r>
          </a:p>
          <a:p>
            <a:r>
              <a:rPr lang="ru-RU" sz="2300" dirty="0" smtClean="0"/>
              <a:t> </a:t>
            </a:r>
            <a:r>
              <a:rPr lang="ru-RU" sz="2300" dirty="0"/>
              <a:t>Количество обычных перерывов</a:t>
            </a:r>
          </a:p>
          <a:p>
            <a:r>
              <a:rPr lang="ru-RU" sz="2300" dirty="0"/>
              <a:t>Каждой команде дано право максимум на два тайм-аута и на шесть замен игроков в каждой партии.</a:t>
            </a:r>
          </a:p>
          <a:p>
            <a:r>
              <a:rPr lang="ru-RU" sz="2300" dirty="0" smtClean="0"/>
              <a:t>Запрос </a:t>
            </a:r>
            <a:r>
              <a:rPr lang="ru-RU" sz="2300" dirty="0"/>
              <a:t>обычных перерывов</a:t>
            </a:r>
          </a:p>
          <a:p>
            <a:r>
              <a:rPr lang="ru-RU" sz="2300" dirty="0" smtClean="0"/>
              <a:t>Перерывы </a:t>
            </a:r>
            <a:r>
              <a:rPr lang="ru-RU" sz="2300" dirty="0"/>
              <a:t>могут быть запрошены тренером или игровым капитаном и только ими. Запрос осуществляется соответствующим жестом, когда мяч находится вне игры и до свистка на подачу.</a:t>
            </a:r>
          </a:p>
          <a:p>
            <a:r>
              <a:rPr lang="ru-RU" sz="2300" dirty="0" smtClean="0"/>
              <a:t>Запрос </a:t>
            </a:r>
            <a:r>
              <a:rPr lang="ru-RU" sz="2300" dirty="0"/>
              <a:t>замены до начала партии разрешается. Эта замена фиксируется как обычная замена в этой партии.</a:t>
            </a:r>
          </a:p>
          <a:p>
            <a:r>
              <a:rPr lang="ru-RU" sz="2300" dirty="0" smtClean="0"/>
              <a:t>Последовательность </a:t>
            </a:r>
            <a:r>
              <a:rPr lang="ru-RU" sz="2300" dirty="0"/>
              <a:t>перерывов</a:t>
            </a:r>
          </a:p>
          <a:p>
            <a:r>
              <a:rPr lang="ru-RU" sz="2300" dirty="0" smtClean="0"/>
              <a:t> </a:t>
            </a:r>
            <a:r>
              <a:rPr lang="ru-RU" sz="2300" dirty="0"/>
              <a:t>Запрос одного или двух тайм-аутов и один запрос о замене игрока любой команды могут следовать один за другим, без необходимости возобновить игру.</a:t>
            </a:r>
          </a:p>
          <a:p>
            <a:r>
              <a:rPr lang="ru-RU" sz="2300" dirty="0" smtClean="0"/>
              <a:t>Однако</a:t>
            </a:r>
            <a:r>
              <a:rPr lang="ru-RU" sz="2300" dirty="0"/>
              <a:t>, команде не разрешается последовательно просить замену игрока в течение одного перерыва в игре. Два или более игроков могут быть заменены во время одного перерыва.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3314" y="1742364"/>
            <a:ext cx="4766102" cy="3574577"/>
          </a:xfrm>
          <a:prstGeom prst="rect">
            <a:avLst/>
          </a:prstGeom>
        </p:spPr>
      </p:pic>
    </p:spTree>
    <p:extLst>
      <p:ext uri="{BB962C8B-B14F-4D97-AF65-F5344CB8AC3E}">
        <p14:creationId xmlns:p14="http://schemas.microsoft.com/office/powerpoint/2010/main" val="386258830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Исключительные перерывы в игре</a:t>
            </a:r>
            <a:br>
              <a:rPr lang="ru-RU" b="1" dirty="0"/>
            </a:br>
            <a:endParaRPr lang="ru-RU" dirty="0"/>
          </a:p>
        </p:txBody>
      </p:sp>
      <p:sp>
        <p:nvSpPr>
          <p:cNvPr id="3" name="Объект 2"/>
          <p:cNvSpPr>
            <a:spLocks noGrp="1"/>
          </p:cNvSpPr>
          <p:nvPr>
            <p:ph idx="1"/>
          </p:nvPr>
        </p:nvSpPr>
        <p:spPr>
          <a:xfrm>
            <a:off x="134321" y="1853248"/>
            <a:ext cx="6935219" cy="4711325"/>
          </a:xfrm>
        </p:spPr>
        <p:txBody>
          <a:bodyPr>
            <a:normAutofit fontScale="55000" lnSpcReduction="20000"/>
          </a:bodyPr>
          <a:lstStyle/>
          <a:p>
            <a:r>
              <a:rPr lang="ru-RU" dirty="0"/>
              <a:t>Травма</a:t>
            </a:r>
          </a:p>
          <a:p>
            <a:r>
              <a:rPr lang="ru-RU" dirty="0" smtClean="0"/>
              <a:t>Если </a:t>
            </a:r>
            <a:r>
              <a:rPr lang="ru-RU" dirty="0"/>
              <a:t>в игре происходит серьезный несчастный случай, судья должен немедленно остановить игру и разрешить медицинскому персоналу выйти на площадку. Розыгрыш мяча повторяется.</a:t>
            </a:r>
          </a:p>
          <a:p>
            <a:r>
              <a:rPr lang="ru-RU" dirty="0" smtClean="0"/>
              <a:t>Если </a:t>
            </a:r>
            <a:r>
              <a:rPr lang="ru-RU" dirty="0"/>
              <a:t>травмированный игрок не может быть заменен по правилам или в порядке исключения, то игрок получает 3 минуты времени для восстановления, но не более одного раза для одного и того же игрока в матче.</a:t>
            </a:r>
          </a:p>
          <a:p>
            <a:r>
              <a:rPr lang="ru-RU" dirty="0"/>
              <a:t>Если игрок не восстановился, его команда объявляется в неполном составе.</a:t>
            </a:r>
          </a:p>
          <a:p>
            <a:r>
              <a:rPr lang="ru-RU" dirty="0" smtClean="0"/>
              <a:t>Внешняя </a:t>
            </a:r>
            <a:r>
              <a:rPr lang="ru-RU" dirty="0"/>
              <a:t>помеха</a:t>
            </a:r>
          </a:p>
          <a:p>
            <a:r>
              <a:rPr lang="ru-RU" dirty="0"/>
              <a:t>Если игра прерывается извне, то розыгрыш мяча останавливается и затем повторяется.</a:t>
            </a:r>
          </a:p>
          <a:p>
            <a:r>
              <a:rPr lang="ru-RU" dirty="0" smtClean="0"/>
              <a:t>Продолжительный </a:t>
            </a:r>
            <a:r>
              <a:rPr lang="ru-RU" dirty="0"/>
              <a:t>перерыв</a:t>
            </a:r>
          </a:p>
          <a:p>
            <a:r>
              <a:rPr lang="ru-RU" dirty="0" smtClean="0"/>
              <a:t>Если </a:t>
            </a:r>
            <a:r>
              <a:rPr lang="ru-RU" dirty="0"/>
              <a:t>непредвиденные обстоятельства прерывают матч, первый судья, организатор и ГСК, если он есть, должны определить меры которые должны быть предприняты для восстановления нормальных условий.</a:t>
            </a:r>
          </a:p>
          <a:p>
            <a:r>
              <a:rPr lang="ru-RU" dirty="0" smtClean="0"/>
              <a:t>Если </a:t>
            </a:r>
            <a:r>
              <a:rPr lang="ru-RU" dirty="0"/>
              <a:t>происходит один или несколько перерывов, не превышающих, в целом, четырех часов:</a:t>
            </a:r>
          </a:p>
          <a:p>
            <a:r>
              <a:rPr lang="ru-RU" dirty="0" smtClean="0"/>
              <a:t>если </a:t>
            </a:r>
            <a:r>
              <a:rPr lang="ru-RU" dirty="0"/>
              <a:t>матч возобновился на этой же игровой площадке, то прерванная партия будет продолжена обычным порядком с прежними счетом, игроками и расстановкой. Сыгранные ранее партии сохраняют свой счет;</a:t>
            </a:r>
          </a:p>
          <a:p>
            <a:r>
              <a:rPr lang="ru-RU" dirty="0" smtClean="0"/>
              <a:t>если </a:t>
            </a:r>
            <a:r>
              <a:rPr lang="ru-RU" dirty="0"/>
              <a:t>матч возобновлен на другой площадке, то прерванная партия аннулируется и переигрывается с этими же составами команд и этими же начальными расстановками. Сыгранные ранее партии сохраняют свой счет.</a:t>
            </a:r>
          </a:p>
          <a:p>
            <a:r>
              <a:rPr lang="ru-RU" dirty="0" smtClean="0"/>
              <a:t>Если </a:t>
            </a:r>
            <a:r>
              <a:rPr lang="ru-RU" dirty="0"/>
              <a:t>происходит один или несколько перерывов, превышающих, в целом, 4 часа, весь матч должен быть переигран</a:t>
            </a:r>
          </a:p>
          <a:p>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6018" y="1692324"/>
            <a:ext cx="4817326" cy="3562066"/>
          </a:xfrm>
          <a:prstGeom prst="rect">
            <a:avLst/>
          </a:prstGeom>
        </p:spPr>
      </p:pic>
    </p:spTree>
    <p:extLst>
      <p:ext uri="{BB962C8B-B14F-4D97-AF65-F5344CB8AC3E}">
        <p14:creationId xmlns:p14="http://schemas.microsoft.com/office/powerpoint/2010/main" val="318971736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Перерывы и смена площадок</a:t>
            </a:r>
            <a:br>
              <a:rPr lang="ru-RU" b="1" dirty="0"/>
            </a:br>
            <a:endParaRPr lang="ru-RU" dirty="0"/>
          </a:p>
        </p:txBody>
      </p:sp>
      <p:sp>
        <p:nvSpPr>
          <p:cNvPr id="3" name="Объект 2"/>
          <p:cNvSpPr>
            <a:spLocks noGrp="1"/>
          </p:cNvSpPr>
          <p:nvPr>
            <p:ph idx="1"/>
          </p:nvPr>
        </p:nvSpPr>
        <p:spPr>
          <a:xfrm>
            <a:off x="19730" y="1493360"/>
            <a:ext cx="8946541" cy="4195481"/>
          </a:xfrm>
        </p:spPr>
        <p:txBody>
          <a:bodyPr>
            <a:normAutofit fontScale="85000" lnSpcReduction="10000"/>
          </a:bodyPr>
          <a:lstStyle/>
          <a:p>
            <a:r>
              <a:rPr lang="ru-RU" dirty="0"/>
              <a:t>Все перерывы между партиями продолжаются 3 минуты. В течение этого времени происходит смена площадок и запись расстановки в протокол.</a:t>
            </a:r>
          </a:p>
          <a:p>
            <a:r>
              <a:rPr lang="ru-RU" dirty="0"/>
              <a:t>По просьбе организаторов перерыв между 2-й и 3-й партиями может быть увеличен компетентным лицом до 10 минут.</a:t>
            </a:r>
          </a:p>
          <a:p>
            <a:r>
              <a:rPr lang="ru-RU" dirty="0" smtClean="0"/>
              <a:t>Смена </a:t>
            </a:r>
            <a:r>
              <a:rPr lang="ru-RU" dirty="0"/>
              <a:t>площадок</a:t>
            </a:r>
          </a:p>
          <a:p>
            <a:r>
              <a:rPr lang="ru-RU" dirty="0" smtClean="0"/>
              <a:t>После </a:t>
            </a:r>
            <a:r>
              <a:rPr lang="ru-RU" dirty="0"/>
              <a:t>каждой партии команды меняются площадками, за исключением решающей партии.</a:t>
            </a:r>
          </a:p>
          <a:p>
            <a:r>
              <a:rPr lang="ru-RU" dirty="0" smtClean="0"/>
              <a:t>В </a:t>
            </a:r>
            <a:r>
              <a:rPr lang="ru-RU" dirty="0"/>
              <a:t>решающей партии, по достижении одной командой 8 очков, команды без задержки меняются площадками и расстановка игроков остается прежней.</a:t>
            </a:r>
          </a:p>
          <a:p>
            <a:r>
              <a:rPr lang="ru-RU" dirty="0"/>
              <a:t>Если смена сторон не была выполнена в момент, когда лидирующая команда набрала 8 очков, то она должна быть произведена сразу после выявления этой погрешности. Счет, достигнутый ко времени смены сторон площадки остается прежним.</a:t>
            </a:r>
          </a:p>
          <a:p>
            <a:endParaRPr lang="ru-RU" dirty="0"/>
          </a:p>
        </p:txBody>
      </p:sp>
    </p:spTree>
    <p:extLst>
      <p:ext uri="{BB962C8B-B14F-4D97-AF65-F5344CB8AC3E}">
        <p14:creationId xmlns:p14="http://schemas.microsoft.com/office/powerpoint/2010/main" val="65064130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Тайм-ауты и технические тайм-ауты</a:t>
            </a:r>
            <a:endParaRPr lang="ru-RU" dirty="0"/>
          </a:p>
        </p:txBody>
      </p:sp>
      <p:sp>
        <p:nvSpPr>
          <p:cNvPr id="3" name="Объект 2"/>
          <p:cNvSpPr>
            <a:spLocks noGrp="1"/>
          </p:cNvSpPr>
          <p:nvPr>
            <p:ph idx="1"/>
          </p:nvPr>
        </p:nvSpPr>
        <p:spPr>
          <a:xfrm>
            <a:off x="0" y="1853248"/>
            <a:ext cx="6878472" cy="4861451"/>
          </a:xfrm>
        </p:spPr>
        <p:txBody>
          <a:bodyPr/>
          <a:lstStyle/>
          <a:p>
            <a:r>
              <a:rPr lang="ru-RU" dirty="0"/>
              <a:t>Все тайм-ауты, которые запрашиваются, длятся 30 сек.</a:t>
            </a:r>
          </a:p>
          <a:p>
            <a:r>
              <a:rPr lang="ru-RU" dirty="0"/>
              <a:t>Для официальных соревнований ФИВБ в 1-4 партиях есть два дополнительных 60-секундных «технических тайм-аута», которые применяются автоматически, когда лидирующая команда набирает 8 очков и 16 очков.</a:t>
            </a:r>
          </a:p>
          <a:p>
            <a:r>
              <a:rPr lang="ru-RU" dirty="0"/>
              <a:t>В решающей (5-й) партии нет «технических тайм-аутов» и каждой командой могут быть запрошены два обычных 30-секундных тайм-аута.</a:t>
            </a:r>
          </a:p>
          <a:p>
            <a:r>
              <a:rPr lang="ru-RU" dirty="0" smtClean="0"/>
              <a:t>Во </a:t>
            </a:r>
            <a:r>
              <a:rPr lang="ru-RU" dirty="0"/>
              <a:t>время тайм-аутов игроки, находившиеся на площадке, должны подойти к своей скамейке</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7779" y="2225367"/>
            <a:ext cx="4721272" cy="2646885"/>
          </a:xfrm>
          <a:prstGeom prst="rect">
            <a:avLst/>
          </a:prstGeom>
        </p:spPr>
      </p:pic>
    </p:spTree>
    <p:extLst>
      <p:ext uri="{BB962C8B-B14F-4D97-AF65-F5344CB8AC3E}">
        <p14:creationId xmlns:p14="http://schemas.microsoft.com/office/powerpoint/2010/main" val="220830228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Замена игрока</a:t>
            </a:r>
            <a:endParaRPr lang="ru-RU" dirty="0"/>
          </a:p>
        </p:txBody>
      </p:sp>
      <p:sp>
        <p:nvSpPr>
          <p:cNvPr id="3" name="Объект 2"/>
          <p:cNvSpPr>
            <a:spLocks noGrp="1"/>
          </p:cNvSpPr>
          <p:nvPr>
            <p:ph idx="1"/>
          </p:nvPr>
        </p:nvSpPr>
        <p:spPr>
          <a:xfrm>
            <a:off x="284446" y="1520656"/>
            <a:ext cx="7303709" cy="5221338"/>
          </a:xfrm>
        </p:spPr>
        <p:txBody>
          <a:bodyPr>
            <a:normAutofit fontScale="55000" lnSpcReduction="20000"/>
          </a:bodyPr>
          <a:lstStyle/>
          <a:p>
            <a:r>
              <a:rPr lang="ru-RU" dirty="0"/>
              <a:t>Замена должна проводиться в пределах зоны замены.</a:t>
            </a:r>
          </a:p>
          <a:p>
            <a:r>
              <a:rPr lang="ru-RU" dirty="0" smtClean="0"/>
              <a:t>Замена </a:t>
            </a:r>
            <a:r>
              <a:rPr lang="ru-RU" dirty="0"/>
              <a:t>должна длиться столько времени, сколько необходимо для записи замены в протокол и разрешения игрокам выйти и войти на игровую площадку.</a:t>
            </a:r>
          </a:p>
          <a:p>
            <a:r>
              <a:rPr lang="ru-RU" dirty="0" smtClean="0"/>
              <a:t>В </a:t>
            </a:r>
            <a:r>
              <a:rPr lang="ru-RU" dirty="0"/>
              <a:t>момент запроса замены заменяющий игрок(и), должен быть готов к ней и находиться рядом с зоной замены.</a:t>
            </a:r>
          </a:p>
          <a:p>
            <a:r>
              <a:rPr lang="ru-RU" dirty="0"/>
              <a:t>Если эти требования не выполнены, замена не предоставляется, а команда подвергается санкции за задержку игры.</a:t>
            </a:r>
          </a:p>
          <a:p>
            <a:r>
              <a:rPr lang="ru-RU" dirty="0"/>
              <a:t>Для официальных соревнований ФИВБ используются специальные пронумерованные таблички для облегчения процедуры замен.</a:t>
            </a:r>
          </a:p>
          <a:p>
            <a:r>
              <a:rPr lang="ru-RU" dirty="0" smtClean="0"/>
              <a:t>Если </a:t>
            </a:r>
            <a:r>
              <a:rPr lang="ru-RU" dirty="0"/>
              <a:t>тренер намерен сделать более одной замены, он должен показать количество замен во время их запроса. В этом случае замены должны быть сделаны последовательно, одна пара игроков за другой.</a:t>
            </a:r>
          </a:p>
          <a:p>
            <a:r>
              <a:rPr lang="ru-RU" dirty="0" smtClean="0"/>
              <a:t>Неправильные </a:t>
            </a:r>
            <a:r>
              <a:rPr lang="ru-RU" dirty="0"/>
              <a:t>запросы</a:t>
            </a:r>
          </a:p>
          <a:p>
            <a:r>
              <a:rPr lang="ru-RU" dirty="0" smtClean="0"/>
              <a:t>Неправильно </a:t>
            </a:r>
            <a:r>
              <a:rPr lang="ru-RU" dirty="0"/>
              <a:t>запрашивать перерывы:</a:t>
            </a:r>
          </a:p>
          <a:p>
            <a:r>
              <a:rPr lang="ru-RU" dirty="0" smtClean="0"/>
              <a:t> </a:t>
            </a:r>
            <a:r>
              <a:rPr lang="ru-RU" dirty="0"/>
              <a:t>когда мяч находится в игре, в момент или после свистка на подачу;</a:t>
            </a:r>
          </a:p>
          <a:p>
            <a:r>
              <a:rPr lang="ru-RU" dirty="0" smtClean="0"/>
              <a:t>.</a:t>
            </a:r>
            <a:r>
              <a:rPr lang="ru-RU" dirty="0"/>
              <a:t>2 членом команды, не имеющим на это права;</a:t>
            </a:r>
          </a:p>
          <a:p>
            <a:r>
              <a:rPr lang="ru-RU" dirty="0" smtClean="0"/>
              <a:t>для </a:t>
            </a:r>
            <a:r>
              <a:rPr lang="ru-RU" dirty="0"/>
              <a:t>замены игрока команды, которая перед этим произвела замену, без предварительного возобновления игры;</a:t>
            </a:r>
          </a:p>
          <a:p>
            <a:r>
              <a:rPr lang="ru-RU" dirty="0" smtClean="0"/>
              <a:t>после </a:t>
            </a:r>
            <a:r>
              <a:rPr lang="ru-RU" dirty="0"/>
              <a:t>использования разрешенного количества тайм-аутов и замен игрока.</a:t>
            </a:r>
          </a:p>
          <a:p>
            <a:r>
              <a:rPr lang="ru-RU" dirty="0" smtClean="0"/>
              <a:t>Первый </a:t>
            </a:r>
            <a:r>
              <a:rPr lang="ru-RU" dirty="0"/>
              <a:t>неправильный запрос, который не влияет на игру и ее не задерживает, должен быть отклонен без каких-либо последствий.</a:t>
            </a:r>
          </a:p>
          <a:p>
            <a:r>
              <a:rPr lang="ru-RU" dirty="0" smtClean="0"/>
              <a:t>Повторение </a:t>
            </a:r>
            <a:r>
              <a:rPr lang="ru-RU" dirty="0"/>
              <a:t>неправильного запроса в матче определяется как задержка.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8155" y="2353169"/>
            <a:ext cx="4413914" cy="3105935"/>
          </a:xfrm>
          <a:prstGeom prst="rect">
            <a:avLst/>
          </a:prstGeom>
        </p:spPr>
      </p:pic>
    </p:spTree>
    <p:extLst>
      <p:ext uri="{BB962C8B-B14F-4D97-AF65-F5344CB8AC3E}">
        <p14:creationId xmlns:p14="http://schemas.microsoft.com/office/powerpoint/2010/main" val="25574040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Игрок Либеро</a:t>
            </a:r>
            <a:br>
              <a:rPr lang="ru-RU" b="1" dirty="0"/>
            </a:br>
            <a:endParaRPr lang="ru-RU" dirty="0"/>
          </a:p>
        </p:txBody>
      </p:sp>
      <p:sp>
        <p:nvSpPr>
          <p:cNvPr id="3" name="Объект 2"/>
          <p:cNvSpPr>
            <a:spLocks noGrp="1"/>
          </p:cNvSpPr>
          <p:nvPr>
            <p:ph idx="1"/>
          </p:nvPr>
        </p:nvSpPr>
        <p:spPr>
          <a:xfrm>
            <a:off x="0" y="1329586"/>
            <a:ext cx="7670042" cy="5057566"/>
          </a:xfrm>
        </p:spPr>
        <p:txBody>
          <a:bodyPr>
            <a:normAutofit fontScale="62500" lnSpcReduction="20000"/>
          </a:bodyPr>
          <a:lstStyle/>
          <a:p>
            <a:r>
              <a:rPr lang="ru-RU" dirty="0"/>
              <a:t>Каждая команда имеет право назначить среди 12 игроков одного (1) специализированного защитного игрока «Либеро».</a:t>
            </a:r>
          </a:p>
          <a:p>
            <a:r>
              <a:rPr lang="ru-RU" dirty="0" smtClean="0"/>
              <a:t>Либеро </a:t>
            </a:r>
            <a:r>
              <a:rPr lang="ru-RU" dirty="0"/>
              <a:t>должен быть записан в протокол перед матчем в специальной колонке, отведенной для этого. Его номер должен быть также записан в карточку расстановки на 1-ю партию.</a:t>
            </a:r>
          </a:p>
          <a:p>
            <a:r>
              <a:rPr lang="ru-RU" dirty="0" smtClean="0"/>
              <a:t>Либеро </a:t>
            </a:r>
            <a:r>
              <a:rPr lang="ru-RU" dirty="0"/>
              <a:t>не может быть ни капитаном команды ни игровым капитаном.</a:t>
            </a:r>
          </a:p>
          <a:p>
            <a:r>
              <a:rPr lang="ru-RU" dirty="0" smtClean="0"/>
              <a:t>Игровая </a:t>
            </a:r>
            <a:r>
              <a:rPr lang="ru-RU" dirty="0"/>
              <a:t>форма</a:t>
            </a:r>
          </a:p>
          <a:p>
            <a:r>
              <a:rPr lang="ru-RU" dirty="0"/>
              <a:t>Либеро должен носить форму (или специальную накидку/нагрудник/ для перерегистрированного Либеро), у которого, как минимум, футболка должна быть контрастна по цвету с другими футболками членов команды. Форма Либеро может иметь другой дизайн, но должна быть пронумерована аналогично форме других членов команды.</a:t>
            </a:r>
          </a:p>
          <a:p>
            <a:r>
              <a:rPr lang="ru-RU" dirty="0" smtClean="0"/>
              <a:t>Разрешенные </a:t>
            </a:r>
            <a:r>
              <a:rPr lang="ru-RU" dirty="0"/>
              <a:t>действия Либеро</a:t>
            </a:r>
          </a:p>
          <a:p>
            <a:r>
              <a:rPr lang="ru-RU" dirty="0" smtClean="0"/>
              <a:t>Игровые </a:t>
            </a:r>
            <a:r>
              <a:rPr lang="ru-RU" dirty="0"/>
              <a:t>действия</a:t>
            </a:r>
          </a:p>
          <a:p>
            <a:r>
              <a:rPr lang="ru-RU" dirty="0" smtClean="0"/>
              <a:t>Либеро </a:t>
            </a:r>
            <a:r>
              <a:rPr lang="ru-RU" dirty="0"/>
              <a:t>разрешается заменять любого игрока на задней линии.</a:t>
            </a:r>
          </a:p>
          <a:p>
            <a:r>
              <a:rPr lang="ru-RU" dirty="0" smtClean="0"/>
              <a:t>Он </a:t>
            </a:r>
            <a:r>
              <a:rPr lang="ru-RU" dirty="0"/>
              <a:t>ограничен играть, как игрок задней линии и ему не разрешается выполнять атакующий удар с любого места (включая игровую площадку и свободную зону), если в момент касания мяч находился полностью выше верхнего края сетки.</a:t>
            </a:r>
          </a:p>
          <a:p>
            <a:r>
              <a:rPr lang="ru-RU" dirty="0" smtClean="0"/>
              <a:t>Он </a:t>
            </a:r>
            <a:r>
              <a:rPr lang="ru-RU" dirty="0"/>
              <a:t>не может подавать, блокировать или пытаться блокировать.</a:t>
            </a:r>
          </a:p>
          <a:p>
            <a:r>
              <a:rPr lang="ru-RU" dirty="0" smtClean="0"/>
              <a:t>Игрок </a:t>
            </a:r>
            <a:r>
              <a:rPr lang="ru-RU" dirty="0"/>
              <a:t>не может завершить атакующий удар по мячу, находящему выше верхнего края сетки, если пас направлен Либеро пальцами сверху из своей передней зоны. Мяч может быть свободно атакован, если Либеро совершает аналогичные действия находясь позади передней зоны.</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6838" y="1853248"/>
            <a:ext cx="3810000" cy="2857500"/>
          </a:xfrm>
          <a:prstGeom prst="rect">
            <a:avLst/>
          </a:prstGeom>
        </p:spPr>
      </p:pic>
    </p:spTree>
    <p:extLst>
      <p:ext uri="{BB962C8B-B14F-4D97-AF65-F5344CB8AC3E}">
        <p14:creationId xmlns:p14="http://schemas.microsoft.com/office/powerpoint/2010/main" val="20607787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89632" y="1473958"/>
            <a:ext cx="1002368" cy="1184508"/>
          </a:xfrm>
        </p:spPr>
        <p:txBody>
          <a:bodyPr/>
          <a:lstStyle/>
          <a:p>
            <a:endParaRPr lang="ru-RU" dirty="0"/>
          </a:p>
        </p:txBody>
      </p:sp>
      <p:sp>
        <p:nvSpPr>
          <p:cNvPr id="3" name="Объект 2"/>
          <p:cNvSpPr>
            <a:spLocks noGrp="1"/>
          </p:cNvSpPr>
          <p:nvPr>
            <p:ph idx="1"/>
          </p:nvPr>
        </p:nvSpPr>
        <p:spPr>
          <a:xfrm>
            <a:off x="0" y="251413"/>
            <a:ext cx="7287904" cy="6108444"/>
          </a:xfrm>
        </p:spPr>
        <p:txBody>
          <a:bodyPr>
            <a:normAutofit fontScale="62500" lnSpcReduction="20000"/>
          </a:bodyPr>
          <a:lstStyle/>
          <a:p>
            <a:r>
              <a:rPr lang="ru-RU" dirty="0"/>
              <a:t>Замещения Либеро не считаются как обычные замены.</a:t>
            </a:r>
          </a:p>
          <a:p>
            <a:r>
              <a:rPr lang="ru-RU" dirty="0"/>
              <a:t>Их число не ограничено, но между двумя из них должен быть проведен розыгрыш мяча.</a:t>
            </a:r>
          </a:p>
          <a:p>
            <a:r>
              <a:rPr lang="ru-RU" dirty="0"/>
              <a:t>Либеро может быть замещен только тем игроком, которого он заменил ранее.</a:t>
            </a:r>
          </a:p>
          <a:p>
            <a:r>
              <a:rPr lang="ru-RU" dirty="0" smtClean="0"/>
              <a:t>Замещения </a:t>
            </a:r>
            <a:r>
              <a:rPr lang="ru-RU" dirty="0"/>
              <a:t>могут иметь место перед свистком на подачу:</a:t>
            </a:r>
          </a:p>
          <a:p>
            <a:r>
              <a:rPr lang="ru-RU" dirty="0"/>
              <a:t>а) в начале каждой партии после проверки 2-м судьей стартовой расстановки;</a:t>
            </a:r>
          </a:p>
          <a:p>
            <a:r>
              <a:rPr lang="ru-RU" dirty="0"/>
              <a:t>или</a:t>
            </a:r>
          </a:p>
          <a:p>
            <a:r>
              <a:rPr lang="ru-RU" dirty="0"/>
              <a:t>б) пока мяч находится вне игры.</a:t>
            </a:r>
          </a:p>
          <a:p>
            <a:r>
              <a:rPr lang="ru-RU" dirty="0" smtClean="0"/>
              <a:t>Замещение</a:t>
            </a:r>
            <a:r>
              <a:rPr lang="ru-RU" dirty="0"/>
              <a:t>, совершенное после свистка на подачу, но перед подающим ударом, не должно отменяться, но должно явиться предметом устного предупреждения после окончания розыгрыша мяча.</a:t>
            </a:r>
          </a:p>
          <a:p>
            <a:r>
              <a:rPr lang="ru-RU" dirty="0"/>
              <a:t>Последующие аналогичные замещения должны быть предметом наказания за задержку.</a:t>
            </a:r>
          </a:p>
          <a:p>
            <a:r>
              <a:rPr lang="ru-RU" dirty="0" smtClean="0"/>
              <a:t>Либеро </a:t>
            </a:r>
            <a:r>
              <a:rPr lang="ru-RU" dirty="0"/>
              <a:t>и замещаемый игрок может выходить или покидать площадку только через боковую линию перед скамейкой его команды между линией зоны атаки и лицевой линией.</a:t>
            </a:r>
          </a:p>
          <a:p>
            <a:r>
              <a:rPr lang="ru-RU" dirty="0" smtClean="0"/>
              <a:t>Перерегистрация </a:t>
            </a:r>
            <a:r>
              <a:rPr lang="ru-RU" dirty="0"/>
              <a:t>нового Либеро.</a:t>
            </a:r>
          </a:p>
          <a:p>
            <a:r>
              <a:rPr lang="ru-RU" dirty="0" smtClean="0"/>
              <a:t>В </a:t>
            </a:r>
            <a:r>
              <a:rPr lang="ru-RU" dirty="0"/>
              <a:t>случае травмы зарегистрированного Либеро, с предварительного разрешения первого судьи, тренер может перерегистрировать нового Либеро на одного из игроков, который в момент перерегистрации не находился на площадке.</a:t>
            </a:r>
          </a:p>
          <a:p>
            <a:r>
              <a:rPr lang="ru-RU" dirty="0"/>
              <a:t>Травмированный Либеро не может вновь войти в игру до конца матча.</a:t>
            </a:r>
          </a:p>
          <a:p>
            <a:r>
              <a:rPr lang="ru-RU" dirty="0" smtClean="0"/>
              <a:t>Игрок</a:t>
            </a:r>
            <a:r>
              <a:rPr lang="ru-RU" dirty="0"/>
              <a:t>, который перерегистрирован как Либеро, должен выполнять функции Либеро до конца матча.</a:t>
            </a:r>
          </a:p>
          <a:p>
            <a:r>
              <a:rPr lang="ru-RU" dirty="0" smtClean="0"/>
              <a:t>В </a:t>
            </a:r>
            <a:r>
              <a:rPr lang="ru-RU" dirty="0"/>
              <a:t>случае перерегистрации Либеро его игровой номер должен быть записан в графу замечаний, а также в лист расстановки на следующую партию.</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9500" y="2043572"/>
            <a:ext cx="4762500" cy="2760440"/>
          </a:xfrm>
          <a:prstGeom prst="rect">
            <a:avLst/>
          </a:prstGeom>
        </p:spPr>
      </p:pic>
    </p:spTree>
    <p:extLst>
      <p:ext uri="{BB962C8B-B14F-4D97-AF65-F5344CB8AC3E}">
        <p14:creationId xmlns:p14="http://schemas.microsoft.com/office/powerpoint/2010/main" val="46707255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87</TotalTime>
  <Words>1194</Words>
  <Application>Microsoft Office PowerPoint</Application>
  <PresentationFormat>Широкоэкранный</PresentationFormat>
  <Paragraphs>79</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Century Gothic</vt:lpstr>
      <vt:lpstr>Wingdings 3</vt:lpstr>
      <vt:lpstr>Ион</vt:lpstr>
      <vt:lpstr>Волейбол</vt:lpstr>
      <vt:lpstr>Обычные перерывы в игре </vt:lpstr>
      <vt:lpstr>Исключительные перерывы в игре </vt:lpstr>
      <vt:lpstr>Перерывы и смена площадок </vt:lpstr>
      <vt:lpstr>Тайм-ауты и технические тайм-ауты</vt:lpstr>
      <vt:lpstr> Замена игрока</vt:lpstr>
      <vt:lpstr>Игрок Либеро </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Баскетбол</dc:title>
  <dc:creator>Даша</dc:creator>
  <cp:lastModifiedBy>Даша</cp:lastModifiedBy>
  <cp:revision>8</cp:revision>
  <dcterms:created xsi:type="dcterms:W3CDTF">2014-03-28T19:51:35Z</dcterms:created>
  <dcterms:modified xsi:type="dcterms:W3CDTF">2014-03-29T11:02:52Z</dcterms:modified>
</cp:coreProperties>
</file>