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316" r:id="rId4"/>
    <p:sldId id="285" r:id="rId5"/>
    <p:sldId id="317" r:id="rId6"/>
    <p:sldId id="318" r:id="rId7"/>
    <p:sldId id="319" r:id="rId8"/>
    <p:sldId id="290" r:id="rId9"/>
    <p:sldId id="320" r:id="rId10"/>
    <p:sldId id="321" r:id="rId11"/>
    <p:sldId id="323" r:id="rId12"/>
    <p:sldId id="324" r:id="rId13"/>
    <p:sldId id="325" r:id="rId14"/>
    <p:sldId id="326" r:id="rId15"/>
    <p:sldId id="327" r:id="rId16"/>
    <p:sldId id="329" r:id="rId17"/>
    <p:sldId id="328" r:id="rId18"/>
    <p:sldId id="330" r:id="rId19"/>
    <p:sldId id="331" r:id="rId20"/>
    <p:sldId id="261" r:id="rId21"/>
    <p:sldId id="332" r:id="rId22"/>
    <p:sldId id="333" r:id="rId23"/>
    <p:sldId id="334" r:id="rId24"/>
    <p:sldId id="335" r:id="rId25"/>
    <p:sldId id="322" r:id="rId26"/>
    <p:sldId id="30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ru-RU" sz="1400" b="1" i="0" u="none" strike="noStrike" baseline="0"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</a:rPr>
              <a:t>Достижение планируемых результатов в соответствии с ООП НОО и ФГОС по математике</a:t>
            </a:r>
            <a:r>
              <a:rPr lang="en-US" sz="1400" b="1" i="0" u="none" strike="noStrike" baseline="0"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</a:rPr>
              <a:t> (</a:t>
            </a:r>
            <a:r>
              <a:rPr lang="ru-RU" sz="1400" b="1" i="0" u="none" strike="noStrike" baseline="0"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</a:rPr>
              <a:t>в разрезе лицея)</a:t>
            </a:r>
            <a:endParaRPr lang="ru-RU" baseline="0">
              <a:solidFill>
                <a:sysClr val="windowText" lastClr="000000"/>
              </a:solidFill>
              <a:latin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2.022040238600748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7BA-430B-B0DD-35BD06FF97AC}"/>
                </c:ext>
              </c:extLst>
            </c:dLbl>
            <c:dLbl>
              <c:idx val="2"/>
              <c:layout>
                <c:manualLayout>
                  <c:x val="-2.0220402386007482E-3"/>
                  <c:y val="-7.9365079365079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7BA-430B-B0DD-35BD06FF97AC}"/>
                </c:ext>
              </c:extLst>
            </c:dLbl>
            <c:dLbl>
              <c:idx val="7"/>
              <c:layout>
                <c:manualLayout>
                  <c:x val="-2.0220402386007482E-3"/>
                  <c:y val="-1.1904761904761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7BA-430B-B0DD-35BD06FF97AC}"/>
                </c:ext>
              </c:extLst>
            </c:dLbl>
            <c:dLbl>
              <c:idx val="9"/>
              <c:layout>
                <c:manualLayout>
                  <c:x val="-1.0110201193003741E-2"/>
                  <c:y val="-3.96825396825400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7BA-430B-B0DD-35BD06FF97AC}"/>
                </c:ext>
              </c:extLst>
            </c:dLbl>
            <c:dLbl>
              <c:idx val="11"/>
              <c:layout>
                <c:manualLayout>
                  <c:x val="-1.4828123787320828E-16"/>
                  <c:y val="-1.9841269841269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7BA-430B-B0DD-35BD06FF97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Лист1!$A$2:$A$15</c:f>
              <c:strCache>
                <c:ptCount val="14"/>
                <c:pt idx="0">
                  <c:v>Залание №1</c:v>
                </c:pt>
                <c:pt idx="1">
                  <c:v>Задание №2</c:v>
                </c:pt>
                <c:pt idx="2">
                  <c:v>Залание №3</c:v>
                </c:pt>
                <c:pt idx="3">
                  <c:v>Задание №4</c:v>
                </c:pt>
                <c:pt idx="4">
                  <c:v>Залание №5(1)</c:v>
                </c:pt>
                <c:pt idx="5">
                  <c:v>Задание №5(2)</c:v>
                </c:pt>
                <c:pt idx="6">
                  <c:v>Залание №6(1)</c:v>
                </c:pt>
                <c:pt idx="7">
                  <c:v>Задание №6(2)</c:v>
                </c:pt>
                <c:pt idx="8">
                  <c:v>Залание №7</c:v>
                </c:pt>
                <c:pt idx="9">
                  <c:v>Задание №8</c:v>
                </c:pt>
                <c:pt idx="10">
                  <c:v>Залание №9(1)</c:v>
                </c:pt>
                <c:pt idx="11">
                  <c:v>Задание №9(2)</c:v>
                </c:pt>
                <c:pt idx="12">
                  <c:v>Залание №10</c:v>
                </c:pt>
                <c:pt idx="13">
                  <c:v>Задание №11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93</c:v>
                </c:pt>
                <c:pt idx="1">
                  <c:v>88</c:v>
                </c:pt>
                <c:pt idx="2">
                  <c:v>95</c:v>
                </c:pt>
                <c:pt idx="3">
                  <c:v>81</c:v>
                </c:pt>
                <c:pt idx="4">
                  <c:v>72</c:v>
                </c:pt>
                <c:pt idx="5">
                  <c:v>75</c:v>
                </c:pt>
                <c:pt idx="6">
                  <c:v>100</c:v>
                </c:pt>
                <c:pt idx="7">
                  <c:v>88</c:v>
                </c:pt>
                <c:pt idx="8">
                  <c:v>86</c:v>
                </c:pt>
                <c:pt idx="9">
                  <c:v>60</c:v>
                </c:pt>
                <c:pt idx="10">
                  <c:v>76</c:v>
                </c:pt>
                <c:pt idx="11">
                  <c:v>60</c:v>
                </c:pt>
                <c:pt idx="12">
                  <c:v>71</c:v>
                </c:pt>
                <c:pt idx="13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7BA-430B-B0DD-35BD06FF97A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1322414316044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7BA-430B-B0DD-35BD06FF97AC}"/>
                </c:ext>
              </c:extLst>
            </c:dLbl>
            <c:dLbl>
              <c:idx val="1"/>
              <c:layout>
                <c:manualLayout>
                  <c:x val="6.0661207158022633E-3"/>
                  <c:y val="-3.1746031746031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7BA-430B-B0DD-35BD06FF97AC}"/>
                </c:ext>
              </c:extLst>
            </c:dLbl>
            <c:dLbl>
              <c:idx val="6"/>
              <c:layout>
                <c:manualLayout>
                  <c:x val="8.0881609544029929E-3"/>
                  <c:y val="2.38095238095238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7BA-430B-B0DD-35BD06FF97AC}"/>
                </c:ext>
              </c:extLst>
            </c:dLbl>
            <c:dLbl>
              <c:idx val="9"/>
              <c:layout>
                <c:manualLayout>
                  <c:x val="1.011020119300359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7BA-430B-B0DD-35BD06FF97AC}"/>
                </c:ext>
              </c:extLst>
            </c:dLbl>
            <c:dLbl>
              <c:idx val="12"/>
              <c:layout>
                <c:manualLayout>
                  <c:x val="1.4154281670205236E-2"/>
                  <c:y val="3.96825396825389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57BA-430B-B0DD-35BD06FF97AC}"/>
                </c:ext>
              </c:extLst>
            </c:dLbl>
            <c:dLbl>
              <c:idx val="13"/>
              <c:layout>
                <c:manualLayout>
                  <c:x val="1.617632190880598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57BA-430B-B0DD-35BD06FF97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Лист1!$A$2:$A$15</c:f>
              <c:strCache>
                <c:ptCount val="14"/>
                <c:pt idx="0">
                  <c:v>Залание №1</c:v>
                </c:pt>
                <c:pt idx="1">
                  <c:v>Задание №2</c:v>
                </c:pt>
                <c:pt idx="2">
                  <c:v>Залание №3</c:v>
                </c:pt>
                <c:pt idx="3">
                  <c:v>Задание №4</c:v>
                </c:pt>
                <c:pt idx="4">
                  <c:v>Залание №5(1)</c:v>
                </c:pt>
                <c:pt idx="5">
                  <c:v>Задание №5(2)</c:v>
                </c:pt>
                <c:pt idx="6">
                  <c:v>Залание №6(1)</c:v>
                </c:pt>
                <c:pt idx="7">
                  <c:v>Задание №6(2)</c:v>
                </c:pt>
                <c:pt idx="8">
                  <c:v>Залание №7</c:v>
                </c:pt>
                <c:pt idx="9">
                  <c:v>Задание №8</c:v>
                </c:pt>
                <c:pt idx="10">
                  <c:v>Залание №9(1)</c:v>
                </c:pt>
                <c:pt idx="11">
                  <c:v>Задание №9(2)</c:v>
                </c:pt>
                <c:pt idx="12">
                  <c:v>Залание №10</c:v>
                </c:pt>
                <c:pt idx="13">
                  <c:v>Задание №11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93</c:v>
                </c:pt>
                <c:pt idx="1">
                  <c:v>88</c:v>
                </c:pt>
                <c:pt idx="2">
                  <c:v>90</c:v>
                </c:pt>
                <c:pt idx="3">
                  <c:v>72</c:v>
                </c:pt>
                <c:pt idx="4">
                  <c:v>75</c:v>
                </c:pt>
                <c:pt idx="5">
                  <c:v>68</c:v>
                </c:pt>
                <c:pt idx="6">
                  <c:v>94</c:v>
                </c:pt>
                <c:pt idx="7">
                  <c:v>84</c:v>
                </c:pt>
                <c:pt idx="8">
                  <c:v>77</c:v>
                </c:pt>
                <c:pt idx="9">
                  <c:v>58</c:v>
                </c:pt>
                <c:pt idx="10">
                  <c:v>62</c:v>
                </c:pt>
                <c:pt idx="11">
                  <c:v>56</c:v>
                </c:pt>
                <c:pt idx="12">
                  <c:v>63</c:v>
                </c:pt>
                <c:pt idx="13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57BA-430B-B0DD-35BD06FF97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3678464"/>
        <c:axId val="33680000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РФ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Лист1!$A$2:$A$15</c:f>
              <c:strCache>
                <c:ptCount val="14"/>
                <c:pt idx="0">
                  <c:v>Залание №1</c:v>
                </c:pt>
                <c:pt idx="1">
                  <c:v>Задание №2</c:v>
                </c:pt>
                <c:pt idx="2">
                  <c:v>Залание №3</c:v>
                </c:pt>
                <c:pt idx="3">
                  <c:v>Задание №4</c:v>
                </c:pt>
                <c:pt idx="4">
                  <c:v>Залание №5(1)</c:v>
                </c:pt>
                <c:pt idx="5">
                  <c:v>Задание №5(2)</c:v>
                </c:pt>
                <c:pt idx="6">
                  <c:v>Залание №6(1)</c:v>
                </c:pt>
                <c:pt idx="7">
                  <c:v>Задание №6(2)</c:v>
                </c:pt>
                <c:pt idx="8">
                  <c:v>Залание №7</c:v>
                </c:pt>
                <c:pt idx="9">
                  <c:v>Задание №8</c:v>
                </c:pt>
                <c:pt idx="10">
                  <c:v>Залание №9(1)</c:v>
                </c:pt>
                <c:pt idx="11">
                  <c:v>Задание №9(2)</c:v>
                </c:pt>
                <c:pt idx="12">
                  <c:v>Залание №10</c:v>
                </c:pt>
                <c:pt idx="13">
                  <c:v>Задание №11</c:v>
                </c:pt>
              </c:strCache>
            </c:strRef>
          </c:cat>
          <c:val>
            <c:numRef>
              <c:f>Лист1!$D$2:$D$15</c:f>
              <c:numCache>
                <c:formatCode>General</c:formatCode>
                <c:ptCount val="14"/>
                <c:pt idx="0">
                  <c:v>94</c:v>
                </c:pt>
                <c:pt idx="1">
                  <c:v>88</c:v>
                </c:pt>
                <c:pt idx="2">
                  <c:v>91</c:v>
                </c:pt>
                <c:pt idx="3">
                  <c:v>71</c:v>
                </c:pt>
                <c:pt idx="4">
                  <c:v>77</c:v>
                </c:pt>
                <c:pt idx="5">
                  <c:v>70</c:v>
                </c:pt>
                <c:pt idx="6">
                  <c:v>95</c:v>
                </c:pt>
                <c:pt idx="7">
                  <c:v>87</c:v>
                </c:pt>
                <c:pt idx="8">
                  <c:v>76</c:v>
                </c:pt>
                <c:pt idx="9">
                  <c:v>56</c:v>
                </c:pt>
                <c:pt idx="10">
                  <c:v>70</c:v>
                </c:pt>
                <c:pt idx="11">
                  <c:v>56</c:v>
                </c:pt>
                <c:pt idx="12">
                  <c:v>70</c:v>
                </c:pt>
                <c:pt idx="13">
                  <c:v>20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57BA-430B-B0DD-35BD06FF97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678464"/>
        <c:axId val="33680000"/>
      </c:lineChart>
      <c:catAx>
        <c:axId val="3367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3680000"/>
        <c:crosses val="autoZero"/>
        <c:auto val="1"/>
        <c:lblAlgn val="ctr"/>
        <c:lblOffset val="100"/>
        <c:noMultiLvlLbl val="0"/>
      </c:catAx>
      <c:valAx>
        <c:axId val="3368000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3678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ory/buklet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9798" y="3068960"/>
            <a:ext cx="6696744" cy="1584176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ru-RU" sz="2400" b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О.В. Романенко, </a:t>
            </a:r>
          </a:p>
          <a:p>
            <a:pPr algn="r">
              <a:spcBef>
                <a:spcPts val="0"/>
              </a:spcBef>
              <a:defRPr/>
            </a:pPr>
            <a:r>
              <a:rPr lang="ru-RU" b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директор </a:t>
            </a:r>
            <a:r>
              <a:rPr lang="ru-RU" b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МБОУ «Лицей №35», учитель математики высшей категории</a:t>
            </a:r>
            <a:r>
              <a:rPr lang="ru-RU" b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почетный работник Общего образования Российской </a:t>
            </a:r>
            <a:r>
              <a:rPr lang="ru-RU" b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Феде</a:t>
            </a:r>
            <a:r>
              <a:rPr lang="ru-RU" b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рации</a:t>
            </a:r>
            <a:r>
              <a:rPr lang="ru-RU" b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b="1" cap="none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20688"/>
            <a:ext cx="6629400" cy="224137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инструмент внутренней системы оценки качества образования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нализ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модели их использования.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реемственность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уровнями начального общего и основного общего образования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98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932396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19" y="158360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Эффективное использование результатов: ключевые условия</a:t>
            </a: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949598"/>
              </p:ext>
            </p:extLst>
          </p:nvPr>
        </p:nvGraphicFramePr>
        <p:xfrm>
          <a:off x="238644" y="2045268"/>
          <a:ext cx="8666709" cy="47845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3236">
                  <a:extLst>
                    <a:ext uri="{9D8B030D-6E8A-4147-A177-3AD203B41FA5}">
                      <a16:colId xmlns:a16="http://schemas.microsoft.com/office/drawing/2014/main" xmlns="" val="2853604493"/>
                    </a:ext>
                  </a:extLst>
                </a:gridCol>
                <a:gridCol w="8113473">
                  <a:extLst>
                    <a:ext uri="{9D8B030D-6E8A-4147-A177-3AD203B41FA5}">
                      <a16:colId xmlns:a16="http://schemas.microsoft.com/office/drawing/2014/main" xmlns="" val="1613957279"/>
                    </a:ext>
                  </a:extLst>
                </a:gridCol>
              </a:tblGrid>
              <a:tr h="665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Ряд условий, от которых зависит эффективность использования результатов оценки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1482726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Политический контекст: контроль или поддержка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50604967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заинтересованных сторон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9172003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надёжного инструментария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00936737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стандартизированной процедуры проведения оценки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65321496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Ориентация на информационные потребности основных групп пользователей результатов оценки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31464825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 подготовки отчёта по результатам оценки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0402511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Учёт дополнительных данных при принятии управленческих решений по итогам оценки</a:t>
                      </a:r>
                      <a:endParaRPr lang="ru-RU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32078472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 </a:t>
                      </a:r>
                      <a:endParaRPr lang="ru-RU" sz="2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Корректное сравнение результатов образовательных учреждений и систем</a:t>
                      </a:r>
                      <a:endParaRPr lang="ru-RU" sz="2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97583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7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871757"/>
              </p:ext>
            </p:extLst>
          </p:nvPr>
        </p:nvGraphicFramePr>
        <p:xfrm>
          <a:off x="251519" y="2204864"/>
          <a:ext cx="8640960" cy="4578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9168">
                  <a:extLst>
                    <a:ext uri="{9D8B030D-6E8A-4147-A177-3AD203B41FA5}">
                      <a16:colId xmlns:a16="http://schemas.microsoft.com/office/drawing/2014/main" xmlns="" val="4148594615"/>
                    </a:ext>
                  </a:extLst>
                </a:gridCol>
                <a:gridCol w="2865342">
                  <a:extLst>
                    <a:ext uri="{9D8B030D-6E8A-4147-A177-3AD203B41FA5}">
                      <a16:colId xmlns:a16="http://schemas.microsoft.com/office/drawing/2014/main" xmlns="" val="3606734450"/>
                    </a:ext>
                  </a:extLst>
                </a:gridCol>
                <a:gridCol w="2896450">
                  <a:extLst>
                    <a:ext uri="{9D8B030D-6E8A-4147-A177-3AD203B41FA5}">
                      <a16:colId xmlns:a16="http://schemas.microsoft.com/office/drawing/2014/main" xmlns="" val="708347617"/>
                    </a:ext>
                  </a:extLst>
                </a:gridCol>
              </a:tblGrid>
              <a:tr h="450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68663007"/>
                  </a:ext>
                </a:extLst>
              </a:tr>
              <a:tr h="14292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Зачем используются результаты оценки качества образования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Поощрение успешных и наказание неуспешных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содействия в преодолении проблем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646272081"/>
                  </a:ext>
                </a:extLst>
              </a:tr>
              <a:tr h="14292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Недостижение целей (низкое качество) основание для…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…санкций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…корректировки планов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2400990"/>
                  </a:ext>
                </a:extLst>
              </a:tr>
              <a:tr h="9397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чём заинтересован оцениваемый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Скрыть проблемы и недостатки</a:t>
                      </a:r>
                      <a:endParaRPr lang="ru-RU" sz="2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Получить объективную информацию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98969385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1519" y="1673941"/>
            <a:ext cx="8466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различия стратегий контроля и поддержки 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04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16569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Эффективное использование результатов: ключевые условия</a:t>
            </a: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913859"/>
              </p:ext>
            </p:extLst>
          </p:nvPr>
        </p:nvGraphicFramePr>
        <p:xfrm>
          <a:off x="338823" y="2118569"/>
          <a:ext cx="8466353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3539">
                  <a:extLst>
                    <a:ext uri="{9D8B030D-6E8A-4147-A177-3AD203B41FA5}">
                      <a16:colId xmlns:a16="http://schemas.microsoft.com/office/drawing/2014/main" xmlns="" val="2853604493"/>
                    </a:ext>
                  </a:extLst>
                </a:gridCol>
                <a:gridCol w="7872814">
                  <a:extLst>
                    <a:ext uri="{9D8B030D-6E8A-4147-A177-3AD203B41FA5}">
                      <a16:colId xmlns:a16="http://schemas.microsoft.com/office/drawing/2014/main" xmlns="" val="1613957279"/>
                    </a:ext>
                  </a:extLst>
                </a:gridCol>
              </a:tblGrid>
              <a:tr h="665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Ряд условий, от которых зависит эффективность использования результатов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1482726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Политический контекст: контроль или поддержка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50604967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заинтересованных сторон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9172003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надёжного инструментария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00936737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стандартизированной процедуры проведения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65321496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Ориентация на информационные потребности основных групп пользователей результатов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31464825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 подготовки отчёта по результатам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0402511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Учёт дополнительных данных при принятии управленческих решений по итогам оценки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32078472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Корректное сравнение результатов образовательных учреждений и систем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97583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4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236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продукты и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распространения информации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750074"/>
              </p:ext>
            </p:extLst>
          </p:nvPr>
        </p:nvGraphicFramePr>
        <p:xfrm>
          <a:off x="242345" y="2276872"/>
          <a:ext cx="8628238" cy="42643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7838">
                  <a:extLst>
                    <a:ext uri="{9D8B030D-6E8A-4147-A177-3AD203B41FA5}">
                      <a16:colId xmlns:a16="http://schemas.microsoft.com/office/drawing/2014/main" xmlns="" val="1282517899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1848481320"/>
                    </a:ext>
                  </a:extLst>
                </a:gridCol>
              </a:tblGrid>
              <a:tr h="753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Информационные продукты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Распространения информации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52058991"/>
                  </a:ext>
                </a:extLst>
              </a:tr>
              <a:tr h="3423059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отчёт по итогам оценки.</a:t>
                      </a: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Специализированный отчёт о результатах оценки (по школе, предмету, группе учащихся).</a:t>
                      </a: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Аналитическая записка.</a:t>
                      </a: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Информационный </a:t>
                      </a:r>
                      <a:r>
                        <a:rPr lang="ru-RU" sz="2400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 tooltip="Буклет"/>
                        </a:rPr>
                        <a:t>буклет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для родителей.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Пресс-релиз.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Печатные отчеты.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Материалы в Интернете.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Статьи в СМИ.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Интервью.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Пресс-конференции, брифинги, конференции и семинары.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51008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11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16569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Эффективное использование результатов: ключевые условия</a:t>
            </a: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913859"/>
              </p:ext>
            </p:extLst>
          </p:nvPr>
        </p:nvGraphicFramePr>
        <p:xfrm>
          <a:off x="338823" y="2118569"/>
          <a:ext cx="8466353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3539">
                  <a:extLst>
                    <a:ext uri="{9D8B030D-6E8A-4147-A177-3AD203B41FA5}">
                      <a16:colId xmlns:a16="http://schemas.microsoft.com/office/drawing/2014/main" xmlns="" val="2853604493"/>
                    </a:ext>
                  </a:extLst>
                </a:gridCol>
                <a:gridCol w="7872814">
                  <a:extLst>
                    <a:ext uri="{9D8B030D-6E8A-4147-A177-3AD203B41FA5}">
                      <a16:colId xmlns:a16="http://schemas.microsoft.com/office/drawing/2014/main" xmlns="" val="1613957279"/>
                    </a:ext>
                  </a:extLst>
                </a:gridCol>
              </a:tblGrid>
              <a:tr h="665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Ряд условий, от которых зависит эффективность использования результатов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1482726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Политический контекст: контроль или поддержка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50604967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заинтересованных сторон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9172003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надёжного инструментария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00936737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стандартизированной процедуры проведения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65321496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Ориентация на информационные потребности основных групп пользователей результатов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31464825"/>
                  </a:ext>
                </a:extLst>
              </a:tr>
              <a:tr h="3215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 подготовки отчёта по результатам оценки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0402511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Учёт дополнительных данных при принятии управленческих решений по итогам оценки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32078472"/>
                  </a:ext>
                </a:extLst>
              </a:tr>
              <a:tr h="665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Корректное сравнение результатов образовательных учреждений и систем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97583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64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16569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Модель использования результатов</a:t>
            </a:r>
            <a:endParaRPr lang="ru-RU" sz="2400" b="1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7932" t="39675" r="34247" b="614"/>
          <a:stretch/>
        </p:blipFill>
        <p:spPr bwMode="auto">
          <a:xfrm>
            <a:off x="1010464" y="2118569"/>
            <a:ext cx="7092000" cy="45507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9499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1" y="16569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результатов должно опираться на…</a:t>
            </a:r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8209" t="40496" r="34643"/>
          <a:stretch/>
        </p:blipFill>
        <p:spPr bwMode="auto">
          <a:xfrm>
            <a:off x="251521" y="2204864"/>
            <a:ext cx="8640959" cy="4464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12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860388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3" y="1284963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выделить следующие виды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 по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ВПР.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относительно ученика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относительно учителя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907085"/>
              </p:ext>
            </p:extLst>
          </p:nvPr>
        </p:nvGraphicFramePr>
        <p:xfrm>
          <a:off x="149645" y="1916832"/>
          <a:ext cx="8813638" cy="4767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0132">
                  <a:extLst>
                    <a:ext uri="{9D8B030D-6E8A-4147-A177-3AD203B41FA5}">
                      <a16:colId xmlns:a16="http://schemas.microsoft.com/office/drawing/2014/main" xmlns="" val="1525911368"/>
                    </a:ext>
                  </a:extLst>
                </a:gridCol>
                <a:gridCol w="1262251">
                  <a:extLst>
                    <a:ext uri="{9D8B030D-6E8A-4147-A177-3AD203B41FA5}">
                      <a16:colId xmlns:a16="http://schemas.microsoft.com/office/drawing/2014/main" xmlns="" val="974524329"/>
                    </a:ext>
                  </a:extLst>
                </a:gridCol>
                <a:gridCol w="1262251">
                  <a:extLst>
                    <a:ext uri="{9D8B030D-6E8A-4147-A177-3AD203B41FA5}">
                      <a16:colId xmlns:a16="http://schemas.microsoft.com/office/drawing/2014/main" xmlns="" val="2487169115"/>
                    </a:ext>
                  </a:extLst>
                </a:gridCol>
                <a:gridCol w="1262251">
                  <a:extLst>
                    <a:ext uri="{9D8B030D-6E8A-4147-A177-3AD203B41FA5}">
                      <a16:colId xmlns:a16="http://schemas.microsoft.com/office/drawing/2014/main" xmlns="" val="3550106796"/>
                    </a:ext>
                  </a:extLst>
                </a:gridCol>
                <a:gridCol w="1262251">
                  <a:extLst>
                    <a:ext uri="{9D8B030D-6E8A-4147-A177-3AD203B41FA5}">
                      <a16:colId xmlns:a16="http://schemas.microsoft.com/office/drawing/2014/main" xmlns="" val="222185869"/>
                    </a:ext>
                  </a:extLst>
                </a:gridCol>
                <a:gridCol w="1262251">
                  <a:extLst>
                    <a:ext uri="{9D8B030D-6E8A-4147-A177-3AD203B41FA5}">
                      <a16:colId xmlns:a16="http://schemas.microsoft.com/office/drawing/2014/main" xmlns="" val="987194622"/>
                    </a:ext>
                  </a:extLst>
                </a:gridCol>
                <a:gridCol w="1262251">
                  <a:extLst>
                    <a:ext uri="{9D8B030D-6E8A-4147-A177-3AD203B41FA5}">
                      <a16:colId xmlns:a16="http://schemas.microsoft.com/office/drawing/2014/main" xmlns="" val="2286612510"/>
                    </a:ext>
                  </a:extLst>
                </a:gridCol>
              </a:tblGrid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4D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4C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ОО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региону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России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761595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0538483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79572782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73509335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8742354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5(1)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58797044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5(2)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50179063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6(1)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8885447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6(2)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86565895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944213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5773885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9(1)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7519941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9(2)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3670137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75235840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30606611"/>
                  </a:ext>
                </a:extLst>
              </a:tr>
              <a:tr h="279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целом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7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38226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17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860388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3" y="1284963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выделить следующие виды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решений по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ВПР.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b="1" u="sng" dirty="0" smtClean="0"/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Решения относительно школы.</a:t>
            </a:r>
          </a:p>
          <a:p>
            <a:pPr algn="just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977250314"/>
              </p:ext>
            </p:extLst>
          </p:nvPr>
        </p:nvGraphicFramePr>
        <p:xfrm>
          <a:off x="323286" y="2040910"/>
          <a:ext cx="8466355" cy="4484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713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860388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984" y="2132856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результаты НИКО и ВПР позволяют: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оценить качество преподавания определенных предметов в конкретных школах и отдельных регионах;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проконтролировать работу учителей предметников;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продемонстрировать родителям реальный уровень знаний их детей;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учителям и самим детям, каким темам стоит уделить больше внимания;</a:t>
            </a:r>
          </a:p>
          <a:p>
            <a:pPr indent="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дальнейшую стратегию развития образования с учетом реального положения.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4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Что </a:t>
            </a:r>
            <a:r>
              <a:rPr lang="ru-RU" sz="36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такое ВПР и зачем они </a:t>
            </a:r>
            <a:r>
              <a:rPr lang="ru-RU" sz="36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нужны?</a:t>
            </a:r>
            <a:endParaRPr lang="ru-RU" sz="3600" b="1" i="1" cap="none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>
            <a:noAutofit/>
          </a:bodyPr>
          <a:lstStyle/>
          <a:p>
            <a:pPr marL="0" indent="228600" algn="just"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проведения Всероссийских проверочных работ (далее – ВПР) – обеспечение единства образовательного пространства Российской Федерации и поддержки введения ФГОС за счет предоставления образовательным организациям единых проверочных материалов и единых критериев оценивания учебных достижений школьников.</a:t>
            </a:r>
          </a:p>
          <a:p>
            <a:pPr marL="0" indent="228600" algn="just">
              <a:spcBef>
                <a:spcPts val="0"/>
              </a:spcBef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 Всероссийских проверочных работ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единство подходов к составлению вариантов, проведению самих работ и их оцениванию, а также использование современных технологий, позволяющих обеспечить практически одновременное выполнение работ школьниками всей страны.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18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1664" y="497903"/>
            <a:ext cx="8260672" cy="698850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подготовить учащихся к ВПР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0768"/>
            <a:ext cx="8784976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подготовки к ВПР. </a:t>
            </a:r>
            <a:endParaRPr lang="ru-RU" sz="23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Провести повторение по разделам учебной предметной программы.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Выполнить несколько проверочных работ на все разделы программы, например, стартовую и текущую диагностику образовательных результатов.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Провести поэлементный анализ проверочных работ.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Вести учет выявленных пробелов для адресной помощи в ликвидации слабых сторон обучающихся, карты индивидуального контроля.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Разработать план по выравниванию «западающих» разделов программы. ИЛИ подобрать задания, вызывающие затруднения (создать тренажёр).</a:t>
            </a:r>
          </a:p>
          <a:p>
            <a:pPr algn="just"/>
            <a:r>
              <a:rPr lang="ru-RU" sz="23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при отборе заданий: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разнообразие заданий; 2) достаточное их количество; 3)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разноуровневость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заданий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89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1664" y="497903"/>
            <a:ext cx="8260672" cy="698850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подготовить учащихся к ВПР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7524" y="1700808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подготовки к ВПР. </a:t>
            </a:r>
            <a:endPara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Разработать индивидуальные маршруты для учащихся как с низкими, так и с высокими результатами выполнения диагностических работ.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Включение во все уроки заданий по работе с текстами; заданий, развивающих навыки самоконтроля, повышения внимательности учащихся посредством организации взаимопроверки, самопроверки, работы по алгоритму, плану.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Планомерная работа по формированию у учащихся регулятивных, познавательных УУД.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Выполнение диагностических заданий, приближенных к ВПР.</a:t>
            </a:r>
          </a:p>
        </p:txBody>
      </p:sp>
    </p:spTree>
    <p:extLst>
      <p:ext uri="{BB962C8B-B14F-4D97-AF65-F5344CB8AC3E}">
        <p14:creationId xmlns:p14="http://schemas.microsoft.com/office/powerpoint/2010/main" val="305296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1664" y="260648"/>
            <a:ext cx="8260672" cy="698850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подготовить учащихся к ВПР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384" y="935803"/>
            <a:ext cx="8831104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подготовки учащихся в части формирования </a:t>
            </a:r>
            <a:endParaRPr lang="ru-RU" sz="2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предметных результатов по математике</a:t>
            </a:r>
            <a:endParaRPr lang="ru-RU" sz="2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 сформированы: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выполнять построение геометрических фигур с заданными измерениями с помощью линейки</a:t>
            </a:r>
            <a:r>
              <a:rPr lang="ru-RU" sz="2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(необходимо включение заданий на формирование умений выполнять построение геометрических фигур с заданными измерениями, умения читать, записывать и сравнивать величины, используя основные единицы измерения величин, соотношения между ними, устанавливать зависимость между величинами);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читать, записывать и сравнивать величины, используя основные единицы измерения величин и соотношения между ними</a:t>
            </a:r>
            <a:r>
              <a:rPr lang="ru-RU" sz="2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(организация «адресной» работы над ошибками);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устанавливать зависимость между величинами, планировать ход решения задачи, выбирать и объяснять выбор действий (</a:t>
            </a:r>
            <a:r>
              <a:rPr lang="ru-RU" sz="2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использование индивидуальных тематических домашних заданий в соответствии с уровнем и характером затруднений учащегося</a:t>
            </a:r>
            <a:r>
              <a:rPr lang="ru-RU" sz="2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05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интерпретировать информацию</a:t>
            </a:r>
            <a:r>
              <a:rPr lang="ru-RU" sz="2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(включение в уроки заданий на работу с источниками информации, представленной в разных формах).</a:t>
            </a:r>
            <a:endParaRPr lang="ru-RU" sz="2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68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1664" y="454092"/>
            <a:ext cx="8260672" cy="698850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подготовить учащихся к ВПР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6448" y="1556792"/>
            <a:ext cx="88311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помочь учащимся подготовиться к ВПР?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учителей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план подготовки по вашему предмету и расскажите о нем учащимся.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учащимся возможность оценить их достижения в учебе.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говорите с учащимися о ВПР слишком часто.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при изучении учебного материала различные педагогические технологии, методы и приемы.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«Скажи мне - и я забуду, учи меня - и я могу запомнить, вовлекай меня - и я научусь».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учащихся работать с критериями оценки заданий.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показывайте страха и беспокойства по поводу предстоящих ВПР.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внеучебные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интересы учащихся.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Общайтесь с родителями и привлекайте их на свою сторону!</a:t>
            </a:r>
          </a:p>
          <a:p>
            <a:pPr lvl="0" indent="342900" algn="just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Общайтесь с коллегами!</a:t>
            </a:r>
          </a:p>
        </p:txBody>
      </p:sp>
    </p:spTree>
    <p:extLst>
      <p:ext uri="{BB962C8B-B14F-4D97-AF65-F5344CB8AC3E}">
        <p14:creationId xmlns:p14="http://schemas.microsoft.com/office/powerpoint/2010/main" val="173098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1664" y="330691"/>
            <a:ext cx="8260672" cy="1039427"/>
          </a:xfrm>
        </p:spPr>
        <p:txBody>
          <a:bodyPr>
            <a:noAutofit/>
          </a:bodyPr>
          <a:lstStyle/>
          <a:p>
            <a:r>
              <a:rPr lang="ru-RU" sz="3200" b="1" i="1" cap="none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Рособрнадзор</a:t>
            </a:r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направил в регионы результаты ВПР 2017.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7524" y="1595021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 fontAlgn="base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направил в регионы результаты ВПР 2017 с перечнем школ, в которых ведомство выявило необъективные результаты по русскому языку и математике в 4-5 классах.</a:t>
            </a:r>
          </a:p>
          <a:p>
            <a:pPr indent="432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сообщает ведомство, в некоторых школах результат выполнения ВПР оказался заметно выше среднего результата по региону, при этом школа не является лицеем или гимназией с углубленным изучением данных предметов, и полученные результаты не подтверждаются высокими баллами ЕГЭ у выпускников.</a:t>
            </a:r>
          </a:p>
          <a:p>
            <a:pPr indent="432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анализировались средние проценты выполнения каждого задания учащимися: если в школе простые задания делают хуже, чем в среднем по региону, а сложные лучше, то это может свидетельствовать, что с более сложными заданиями школьникам помогли справиться их учителя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3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1664" y="330691"/>
            <a:ext cx="8260672" cy="1039427"/>
          </a:xfrm>
        </p:spPr>
        <p:txBody>
          <a:bodyPr>
            <a:noAutofit/>
          </a:bodyPr>
          <a:lstStyle/>
          <a:p>
            <a:r>
              <a:rPr lang="ru-RU" sz="3200" b="1" i="1" cap="none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Рособрнадзор</a:t>
            </a:r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направил в регионы результаты ВПР 2017.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7524" y="1700808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Объективность результатов крайне важна во всех оценочных процедурах в системе образования. Это необходимо не для того, чтобы наказать директоров школ и учителей, если учащиеся показали слабые результаты. Это нужно, чтобы оказать таким школам методическую поддержку и повысить качество образования. Мы очень рассчитываем, что опыт этого года будет учтен школами и регионами в следующем учебном году, и по итогам проведения ВПР мы увидим более объективную картину без попыток искусственно завысить результат»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— отметил руководитель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Кравцов.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97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9888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31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Что </a:t>
            </a:r>
            <a:r>
              <a:rPr lang="ru-RU" sz="36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такое ВПР и зачем они </a:t>
            </a:r>
            <a:r>
              <a:rPr lang="ru-RU" sz="36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нужны?</a:t>
            </a:r>
            <a:endParaRPr lang="ru-RU" sz="3600" b="1" i="1" cap="none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итоговой оценке должны быть выделены две составляющие: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промежуточной аттестации обучающихся, отражающие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динамику их индивидуальных образовательных достижений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продвижение в достижении планируемых результатов освоения основной образовательной программы соответствующего уровня;</a:t>
            </a:r>
          </a:p>
          <a:p>
            <a:pPr marL="0" indent="228600" algn="just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итоговых работ, характеризующие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освоения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основных формируемых способов действий в отношении к опорной системе знаний, необходимых для обучения на следующем уровне общего образования»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768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60672" cy="792088"/>
          </a:xfrm>
        </p:spPr>
        <p:txBody>
          <a:bodyPr>
            <a:normAutofit fontScale="90000"/>
          </a:bodyPr>
          <a:lstStyle/>
          <a:p>
            <a:r>
              <a:rPr lang="ru-RU" sz="40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Зачем нужно выстраивать новую систему оценки качества образования</a:t>
            </a:r>
            <a:r>
              <a:rPr lang="ru-RU" b="1" dirty="0"/>
              <a:t>?</a:t>
            </a:r>
            <a:endParaRPr lang="ru-RU" b="1" cap="none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5184576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20000"/>
              </a:lnSpc>
              <a:spcBef>
                <a:spcPts val="0"/>
              </a:spcBef>
              <a:buClr>
                <a:schemeClr val="bg2">
                  <a:lumMod val="10000"/>
                </a:schemeClr>
              </a:buClr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образования – основная характеристика системы образования, которая определяет соответствие образовательных результатов обучающихся и контекстных условий получения образования ожиданиям как самих обучающихся, их родителей, так и общества в целом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1430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процедуры оценки качества образования, по отношению к участникам оценивания, делятся на: </a:t>
            </a:r>
          </a:p>
          <a:p>
            <a:pPr marL="0" lvl="0" indent="228600" algn="jus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«Безответственные» – не влияющие на аттестацию и служащие для обеспечения «обратной связи» для управленцев в образовании (международные, национальные и региональные мониторинги); </a:t>
            </a:r>
          </a:p>
          <a:p>
            <a:pPr marL="0" indent="228600" algn="jus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«Ответственные» – влияющие на дальнейшую учебную или жизненную траекторию участника и служащая для аттестации, отбора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рейтингования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(государственные экзамены).</a:t>
            </a:r>
          </a:p>
        </p:txBody>
      </p:sp>
    </p:spTree>
    <p:extLst>
      <p:ext uri="{BB962C8B-B14F-4D97-AF65-F5344CB8AC3E}">
        <p14:creationId xmlns:p14="http://schemas.microsoft.com/office/powerpoint/2010/main" val="25571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60672" cy="792088"/>
          </a:xfrm>
        </p:spPr>
        <p:txBody>
          <a:bodyPr>
            <a:normAutofit fontScale="90000"/>
          </a:bodyPr>
          <a:lstStyle/>
          <a:p>
            <a:r>
              <a:rPr lang="ru-RU" sz="40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Зачем нужно выстраивать новую систему оценки качества образования</a:t>
            </a:r>
            <a:r>
              <a:rPr lang="ru-RU" b="1" dirty="0"/>
              <a:t>?</a:t>
            </a:r>
            <a:endParaRPr lang="ru-RU" b="1" cap="none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77060" y="1844824"/>
            <a:ext cx="8064896" cy="396044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технология должна: </a:t>
            </a:r>
          </a:p>
          <a:p>
            <a:pPr marL="0" lvl="0" indent="228600" algn="just">
              <a:lnSpc>
                <a:spcPct val="11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 сокращать время сбора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228600" algn="just">
              <a:lnSpc>
                <a:spcPct val="11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равные возможности участникам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228600" algn="just">
              <a:lnSpc>
                <a:spcPct val="11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понятна для исполнителей (организаторов)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испытуемых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228600" algn="just">
              <a:lnSpc>
                <a:spcPct val="11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отказоустойчива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7786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60672" cy="792088"/>
          </a:xfrm>
        </p:spPr>
        <p:txBody>
          <a:bodyPr>
            <a:normAutofit fontScale="90000"/>
          </a:bodyPr>
          <a:lstStyle/>
          <a:p>
            <a:r>
              <a:rPr lang="ru-RU" sz="40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Зачем нужно выстраивать новую систему оценки качества образования</a:t>
            </a:r>
            <a:r>
              <a:rPr lang="ru-RU" b="1" dirty="0"/>
              <a:t>?</a:t>
            </a:r>
            <a:endParaRPr lang="ru-RU" b="1" cap="none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518457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любой системы оценки качества образования: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28600" algn="jus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Создание единой, оптимальной, логично выстроенной серии взаимодополняющих, обеспечивающих преемственность, процедур оценки качества образования. </a:t>
            </a:r>
          </a:p>
          <a:p>
            <a:pPr marL="0" indent="228600" algn="jus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Правильное использование и интерпретация результатов проведения оценочных процедур. </a:t>
            </a:r>
          </a:p>
          <a:p>
            <a:pPr marL="0" indent="228600" algn="jus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Достижение сбалансированности деятельности участников оценочных процедур, консолидация усилий в повышении качества образования; </a:t>
            </a:r>
          </a:p>
          <a:p>
            <a:pPr marL="0" indent="228600" algn="jus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Изменение подходов к осуществлению контрольно-надзорных мероприятий.</a:t>
            </a:r>
          </a:p>
        </p:txBody>
      </p:sp>
    </p:spTree>
    <p:extLst>
      <p:ext uri="{BB962C8B-B14F-4D97-AF65-F5344CB8AC3E}">
        <p14:creationId xmlns:p14="http://schemas.microsoft.com/office/powerpoint/2010/main" val="427363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60672" cy="792088"/>
          </a:xfrm>
        </p:spPr>
        <p:txBody>
          <a:bodyPr>
            <a:normAutofit fontScale="90000"/>
          </a:bodyPr>
          <a:lstStyle/>
          <a:p>
            <a:r>
              <a:rPr lang="ru-RU" sz="40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Зачем нужно выстраивать новую систему оценки качества образования</a:t>
            </a:r>
            <a:r>
              <a:rPr lang="ru-RU" b="1" dirty="0"/>
              <a:t>?</a:t>
            </a:r>
            <a:endParaRPr lang="ru-RU" b="1" cap="none" dirty="0">
              <a:solidFill>
                <a:schemeClr val="bg2">
                  <a:lumMod val="1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1844824"/>
            <a:ext cx="8640960" cy="48245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Тенденции изменений в системах оценки качества </a:t>
            </a:r>
            <a:r>
              <a:rPr lang="ru-RU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</a:p>
          <a:p>
            <a:pPr marL="11430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28600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целевых установок (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оценки знаний, умений и навыков к оценке грамотности, компетенций и личностных качеств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228600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концептуальных рамок оценки и изменение инструментария (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основных характеристик заданий, увеличение доли контекстных заданий, уменьшение доли структурированных заданий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28600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в технологиях (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на электронные носители, введение интерактивных заданий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418021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43707" t="32282" r="24223" b="37149"/>
          <a:stretch/>
        </p:blipFill>
        <p:spPr bwMode="auto">
          <a:xfrm>
            <a:off x="252675" y="1673424"/>
            <a:ext cx="8639805" cy="49959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651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Как </a:t>
            </a:r>
            <a:r>
              <a:rPr lang="ru-RU" sz="3200" b="1" i="1" cap="none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и для чего используются полученные результаты?</a:t>
            </a: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43573" t="32485" r="24357" b="63824"/>
          <a:stretch/>
        </p:blipFill>
        <p:spPr bwMode="auto">
          <a:xfrm>
            <a:off x="235984" y="1888469"/>
            <a:ext cx="8640959" cy="6480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2"/>
          <a:srcRect l="43573" t="63809" r="24357" b="15834"/>
          <a:stretch/>
        </p:blipFill>
        <p:spPr bwMode="auto">
          <a:xfrm>
            <a:off x="240401" y="2564904"/>
            <a:ext cx="8640959" cy="40324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5707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</TotalTime>
  <Words>1765</Words>
  <Application>Microsoft Office PowerPoint</Application>
  <PresentationFormat>Экран (4:3)</PresentationFormat>
  <Paragraphs>307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Аптека</vt:lpstr>
      <vt:lpstr>ВПР как инструмент внутренней системы оценки качества образования. Анализ результатов ВПР и модели их использования. Преемственность между уровнями начального общего и основного общего образования</vt:lpstr>
      <vt:lpstr>Что такое ВПР и зачем они нужны?</vt:lpstr>
      <vt:lpstr>Что такое ВПР и зачем они нужны?</vt:lpstr>
      <vt:lpstr>Зачем нужно выстраивать новую систему оценки качества образования?</vt:lpstr>
      <vt:lpstr>Зачем нужно выстраивать новую систему оценки качества образования?</vt:lpstr>
      <vt:lpstr>Зачем нужно выстраивать новую систему оценки качества образования?</vt:lpstr>
      <vt:lpstr>Зачем нужно выстраивать новую систему оценки качества образования?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и для чего используются полученные результаты?</vt:lpstr>
      <vt:lpstr>Как подготовить учащихся к ВПР</vt:lpstr>
      <vt:lpstr>Как подготовить учащихся к ВПР</vt:lpstr>
      <vt:lpstr>Как подготовить учащихся к ВПР</vt:lpstr>
      <vt:lpstr>Как подготовить учащихся к ВПР</vt:lpstr>
      <vt:lpstr>Рособрнадзор направил в регионы результаты ВПР 2017. </vt:lpstr>
      <vt:lpstr>Рособрнадзор направил в регионы результаты ВПР 2017.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административного контроля 2013/2014 учебного года</dc:title>
  <dc:creator>Алена</dc:creator>
  <cp:lastModifiedBy>admin</cp:lastModifiedBy>
  <cp:revision>117</cp:revision>
  <dcterms:modified xsi:type="dcterms:W3CDTF">2017-10-17T11:51:48Z</dcterms:modified>
</cp:coreProperties>
</file>