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7" r:id="rId8"/>
    <p:sldId id="268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A69D558-C0B3-46DC-BC5B-A9AB8CE2976E}" type="datetimeFigureOut">
              <a:rPr lang="ru-RU" smtClean="0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F4695B7-707E-4774-9B6D-813A5586E6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77;&#1089;&#1085;&#1080;\075%20&#1059;&#1083;&#1099;&#1073;&#1082;&#1072;.mp3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5"/>
          <p:cNvSpPr>
            <a:spLocks noChangeArrowheads="1" noChangeShapeType="1" noTextEdit="1"/>
          </p:cNvSpPr>
          <p:nvPr/>
        </p:nvSpPr>
        <p:spPr bwMode="auto">
          <a:xfrm rot="10800000" flipH="1" flipV="1">
            <a:off x="2071670" y="2285992"/>
            <a:ext cx="5643602" cy="22896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Поговорим </a:t>
            </a:r>
          </a:p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 дружбе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35716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592933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Лапина Ольга Владимировна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85813"/>
            <a:ext cx="8280400" cy="55927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1. Один за всех и все за одного.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2. Уважайте друг друга и помогайте друг другу.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3. Радуйтесь вместе с друзьями.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4. Не обижайте друзей и всех, кто вас окружает.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5. Не оставляйте друзей в беде, не подводите их, не предавайте, не обманывайте, не нарушайте своих обещаний.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6. Берегите друзей, ведь друга потерять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000" b="1"/>
              <a:t>легко. Старый друг лучше новых двух.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600"/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1857375" y="214313"/>
            <a:ext cx="47863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Основные законы дружбы: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2402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908050"/>
            <a:ext cx="62642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27238"/>
            <a:ext cx="8496300" cy="3163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Товарищ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человек, близкий кому-нибудь по общности взглядов, деятельности, условий жизни…»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«</a:t>
            </a:r>
            <a:r>
              <a:rPr lang="ru-RU" b="1" i="1">
                <a:solidFill>
                  <a:srgbClr val="663300"/>
                </a:solidFill>
                <a:latin typeface="Garamond" pitchFamily="18" charset="0"/>
              </a:rPr>
              <a:t>Друг</a:t>
            </a:r>
            <a:r>
              <a:rPr lang="ru-RU" b="1" i="1">
                <a:solidFill>
                  <a:schemeClr val="accent2"/>
                </a:solidFill>
                <a:latin typeface="Garamond" pitchFamily="18" charset="0"/>
              </a:rPr>
              <a:t>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- тот, кто связан с кем-нибудь дружбой»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                                                    С.И. Ожегов</a:t>
            </a:r>
          </a:p>
        </p:txBody>
      </p:sp>
      <p:sp>
        <p:nvSpPr>
          <p:cNvPr id="14338" name="Text Box 19"/>
          <p:cNvSpPr txBox="1">
            <a:spLocks noChangeArrowheads="1"/>
          </p:cNvSpPr>
          <p:nvPr/>
        </p:nvSpPr>
        <p:spPr bwMode="auto">
          <a:xfrm>
            <a:off x="827088" y="4762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Franklin Gothic Book" pitchFamily="34" charset="0"/>
            </a:endParaRPr>
          </a:p>
        </p:txBody>
      </p:sp>
      <p:sp>
        <p:nvSpPr>
          <p:cNvPr id="14339" name="WordArt 6"/>
          <p:cNvSpPr>
            <a:spLocks noChangeArrowheads="1" noChangeShapeType="1" noTextEdit="1"/>
          </p:cNvSpPr>
          <p:nvPr/>
        </p:nvSpPr>
        <p:spPr bwMode="auto">
          <a:xfrm>
            <a:off x="2339975" y="765175"/>
            <a:ext cx="38163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Кто это?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54400" y="0"/>
            <a:ext cx="5689600" cy="144145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i="1" kern="1200" cap="all" dirty="0">
                <a:solidFill>
                  <a:srgbClr val="663300"/>
                </a:solidFill>
                <a:effectLst>
                  <a:reflection blurRad="12700" stA="48000" endA="300" endPos="55000" dir="5400000" sy="-90000" algn="bl" rotWithShape="0"/>
                </a:effectLst>
              </a:rPr>
            </a:br>
            <a:endParaRPr lang="ru-RU" sz="6600" b="1" i="1" kern="1200" cap="all" dirty="0">
              <a:solidFill>
                <a:srgbClr val="663300"/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86188" y="500063"/>
            <a:ext cx="5357812" cy="4386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>
                <a:solidFill>
                  <a:srgbClr val="CC3300"/>
                </a:solidFill>
                <a:latin typeface="Garamond" pitchFamily="18" charset="0"/>
              </a:rPr>
              <a:t>– </a:t>
            </a:r>
            <a:r>
              <a:rPr lang="ru-RU" b="1">
                <a:solidFill>
                  <a:srgbClr val="CC3300"/>
                </a:solidFill>
                <a:latin typeface="Garamond" pitchFamily="18" charset="0"/>
              </a:rPr>
              <a:t>близкие отношения основанные на взаимном доверии,    привязанности, общности интересов».</a:t>
            </a:r>
          </a:p>
        </p:txBody>
      </p:sp>
      <p:pic>
        <p:nvPicPr>
          <p:cNvPr id="15363" name="Picture 3" descr="C:\Documents and Settings\Администратор\Рабочий стол\Анимации\анимашки\KIDS\AN13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650" y="3500438"/>
            <a:ext cx="28241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Дружба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9"/>
          <p:cNvSpPr>
            <a:spLocks noChangeArrowheads="1"/>
          </p:cNvSpPr>
          <p:nvPr/>
        </p:nvSpPr>
        <p:spPr bwMode="auto">
          <a:xfrm>
            <a:off x="539750" y="1125538"/>
            <a:ext cx="8351838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>
                <a:latin typeface="Franklin Gothic Book" pitchFamily="34" charset="0"/>
              </a:rPr>
              <a:t>  </a:t>
            </a:r>
            <a:r>
              <a:rPr lang="ru-RU" sz="2000" b="1">
                <a:solidFill>
                  <a:schemeClr val="accent2"/>
                </a:solidFill>
                <a:latin typeface="Franklin Gothic Book" pitchFamily="34" charset="0"/>
              </a:rPr>
              <a:t>это тот, кто никогда не обманывает своего друга.</a:t>
            </a:r>
          </a:p>
          <a:p>
            <a:endParaRPr lang="ru-RU" sz="2000" b="1">
              <a:solidFill>
                <a:schemeClr val="accent2"/>
              </a:solidFill>
              <a:latin typeface="Franklin Gothic Book" pitchFamily="34" charset="0"/>
            </a:endParaRPr>
          </a:p>
          <a:p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Franklin Gothic Book" pitchFamily="34" charset="0"/>
              </a:rPr>
              <a:t>это тот, кто не пожалеет поделиться  со своим другом всем, что сам имеет.</a:t>
            </a:r>
          </a:p>
          <a:p>
            <a:endParaRPr lang="ru-RU" sz="2000" b="1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chemeClr val="tx2"/>
                </a:solidFill>
                <a:latin typeface="Franklin Gothic Book" pitchFamily="34" charset="0"/>
              </a:rPr>
              <a:t>это тот, кто не станет смеяться над бедой или неудачей своего друга.</a:t>
            </a:r>
          </a:p>
          <a:p>
            <a:endParaRPr lang="ru-RU" sz="2000" b="1">
              <a:solidFill>
                <a:schemeClr val="tx2"/>
              </a:solidFill>
              <a:latin typeface="Franklin Gothic Book" pitchFamily="34" charset="0"/>
            </a:endParaRPr>
          </a:p>
          <a:p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0070C0"/>
                </a:solidFill>
                <a:latin typeface="Franklin Gothic Book" pitchFamily="34" charset="0"/>
              </a:rPr>
              <a:t>это тот, с кем всегда интересно и никогда не скучно.</a:t>
            </a:r>
          </a:p>
          <a:p>
            <a:endParaRPr lang="ru-RU" sz="2000" b="1">
              <a:solidFill>
                <a:schemeClr val="hlink"/>
              </a:solidFill>
              <a:latin typeface="Franklin Gothic Book" pitchFamily="34" charset="0"/>
            </a:endParaRPr>
          </a:p>
          <a:p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Настоящий друг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rgbClr val="FF3300"/>
                </a:solidFill>
                <a:latin typeface="Franklin Gothic Book" pitchFamily="34" charset="0"/>
              </a:rPr>
              <a:t>–</a:t>
            </a:r>
            <a:r>
              <a:rPr lang="ru-RU" sz="2000" b="1">
                <a:latin typeface="Franklin Gothic Book" pitchFamily="34" charset="0"/>
              </a:rPr>
              <a:t> </a:t>
            </a:r>
            <a:r>
              <a:rPr lang="ru-RU" sz="2000" b="1">
                <a:solidFill>
                  <a:schemeClr val="accent2"/>
                </a:solidFill>
                <a:latin typeface="Franklin Gothic Book" pitchFamily="34" charset="0"/>
              </a:rPr>
              <a:t>это тот, кто постарается защитить от обидчика.</a:t>
            </a:r>
            <a:r>
              <a:rPr lang="ru-RU" sz="2000">
                <a:latin typeface="Franklin Gothic Book" pitchFamily="34" charset="0"/>
              </a:rPr>
              <a:t> </a:t>
            </a:r>
          </a:p>
          <a:p>
            <a:endParaRPr lang="ru-RU" sz="2800">
              <a:latin typeface="Franklin Gothic Book" pitchFamily="34" charset="0"/>
            </a:endParaRPr>
          </a:p>
        </p:txBody>
      </p:sp>
      <p:pic>
        <p:nvPicPr>
          <p:cNvPr id="16386" name="Рисунок 3" descr="F:\CLIPART8\J03433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857750"/>
            <a:ext cx="14382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F:\CLIPART8\J03433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428625"/>
            <a:ext cx="20716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F:\CLIPART8\J034336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076700"/>
            <a:ext cx="2643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7" descr="F:\CLIPART8\J034339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85750"/>
            <a:ext cx="20716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8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713788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Какие пословицы о дружбе вы знаете?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1357298"/>
            <a:ext cx="750099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Нет друга – ищи, а нашёл- 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642974" y="2143116"/>
            <a:ext cx="757242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Друзья познаются в 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928726" y="4500570"/>
            <a:ext cx="814393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Не имей сто рублей, а 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28660" y="2928934"/>
            <a:ext cx="6357982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Старый друг лучше…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14290"/>
            <a:ext cx="771530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Закончи пословицу: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357222" y="3786189"/>
            <a:ext cx="721523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Человек без друзей, что 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86388"/>
            <a:ext cx="650082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Дружба не гриб, в лесу…</a:t>
            </a:r>
          </a:p>
        </p:txBody>
      </p:sp>
      <p:pic>
        <p:nvPicPr>
          <p:cNvPr id="18440" name="Picture 2" descr="H:\кАРТИНКИ\Картинки из интернета\Рисунок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492375"/>
            <a:ext cx="25352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А С КЕМ ВЫ ДРУЖИТЕ?!</a:t>
            </a:r>
          </a:p>
        </p:txBody>
      </p:sp>
      <p:pic>
        <p:nvPicPr>
          <p:cNvPr id="4" name="Рисунок 3" descr="F:\CLIPART6\J02975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857375"/>
            <a:ext cx="192881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CLIPART6\J029755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500188"/>
            <a:ext cx="21431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CLIPART8\J034332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571625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CLIPART8\J0343317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4572000"/>
            <a:ext cx="202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CLIPART8\J034340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3857625"/>
            <a:ext cx="2190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Администратор\Рабочий стол\Анимации\анимашки\KIDS\AN08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8" y="4572000"/>
            <a:ext cx="1735137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28662" y="1357298"/>
            <a:ext cx="76020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500174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100010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14338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4.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4214818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5.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2198" y="3429000"/>
            <a:ext cx="7649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11430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kern="1200" cap="all" dirty="0">
                <a:effectLst>
                  <a:reflection blurRad="12700" stA="48000" endA="300" endPos="55000" dir="5400000" sy="-90000" algn="bl" rotWithShape="0"/>
                </a:effectLst>
              </a:rPr>
              <a:t>С ЧЕГО НАЧИНАЕТСЯ ДРУЖБА?</a:t>
            </a:r>
          </a:p>
        </p:txBody>
      </p:sp>
      <p:pic>
        <p:nvPicPr>
          <p:cNvPr id="10" name="075 Улыб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089275"/>
            <a:ext cx="298450" cy="296863"/>
          </a:xfrm>
        </p:spPr>
      </p:pic>
      <p:pic>
        <p:nvPicPr>
          <p:cNvPr id="20483" name="Picture 2" descr="H:\кАРТИНКИ\Новое\wapos_ru_3486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1989138"/>
            <a:ext cx="3352800" cy="396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i="1" kern="1200" cap="all" dirty="0">
                <a:solidFill>
                  <a:srgbClr val="00B05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Могут ли руки помочь  подружиться?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000250"/>
            <a:ext cx="86868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- </a:t>
            </a:r>
            <a:r>
              <a:rPr lang="ru-RU" sz="3500" b="1" i="1">
                <a:solidFill>
                  <a:srgbClr val="7030A0"/>
                </a:solidFill>
              </a:rPr>
              <a:t>Потрогайте руки друг друга. </a:t>
            </a:r>
          </a:p>
          <a:p>
            <a:pPr eaLnBrk="1" hangingPunct="1">
              <a:defRPr/>
            </a:pPr>
            <a:r>
              <a:rPr lang="ru-RU" sz="3500" b="1" i="1"/>
              <a:t>  Что можно о них сказать?</a:t>
            </a:r>
          </a:p>
          <a:p>
            <a:pPr eaLnBrk="1" hangingPunct="1">
              <a:defRPr/>
            </a:pPr>
            <a:r>
              <a:rPr lang="ru-RU" sz="3500" b="1" i="1"/>
              <a:t>- </a:t>
            </a:r>
            <a:r>
              <a:rPr lang="ru-RU" sz="3500" b="1" i="1">
                <a:solidFill>
                  <a:srgbClr val="00B050"/>
                </a:solidFill>
              </a:rPr>
              <a:t>Пожмите дружески руки друг другу. </a:t>
            </a:r>
          </a:p>
          <a:p>
            <a:pPr eaLnBrk="1" hangingPunct="1">
              <a:defRPr/>
            </a:pPr>
            <a:r>
              <a:rPr lang="ru-RU" sz="3500" b="1" i="1"/>
              <a:t>  Что вы чувствуете?</a:t>
            </a:r>
          </a:p>
        </p:txBody>
      </p:sp>
      <p:pic>
        <p:nvPicPr>
          <p:cNvPr id="21507" name="Рисунок 4" descr="F:\CLIPART8\J034330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860800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319</TotalTime>
  <Words>317</Words>
  <Application>Microsoft Office PowerPoint</Application>
  <PresentationFormat>Экран (4:3)</PresentationFormat>
  <Paragraphs>50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А С КЕМ ВЫ ДРУЖИТЕ?!</vt:lpstr>
      <vt:lpstr>С ЧЕГО НАЧИНАЕТСЯ ДРУЖБА?</vt:lpstr>
      <vt:lpstr>Могут ли руки помочь  подружиться?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42</cp:revision>
  <dcterms:created xsi:type="dcterms:W3CDTF">2009-01-11T07:29:29Z</dcterms:created>
  <dcterms:modified xsi:type="dcterms:W3CDTF">2019-10-20T15:19:26Z</dcterms:modified>
</cp:coreProperties>
</file>