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322" r:id="rId2"/>
    <p:sldId id="256" r:id="rId3"/>
    <p:sldId id="303" r:id="rId4"/>
    <p:sldId id="257" r:id="rId5"/>
    <p:sldId id="305" r:id="rId6"/>
    <p:sldId id="307" r:id="rId7"/>
    <p:sldId id="260" r:id="rId8"/>
    <p:sldId id="328" r:id="rId9"/>
    <p:sldId id="300" r:id="rId10"/>
    <p:sldId id="261" r:id="rId11"/>
    <p:sldId id="297" r:id="rId12"/>
    <p:sldId id="262" r:id="rId13"/>
    <p:sldId id="285" r:id="rId14"/>
    <p:sldId id="263" r:id="rId15"/>
    <p:sldId id="286" r:id="rId16"/>
    <p:sldId id="264" r:id="rId17"/>
    <p:sldId id="301" r:id="rId18"/>
    <p:sldId id="265" r:id="rId19"/>
    <p:sldId id="289" r:id="rId20"/>
    <p:sldId id="266" r:id="rId21"/>
    <p:sldId id="290" r:id="rId22"/>
    <p:sldId id="268" r:id="rId23"/>
    <p:sldId id="291" r:id="rId24"/>
    <p:sldId id="324" r:id="rId25"/>
    <p:sldId id="329" r:id="rId26"/>
    <p:sldId id="330" r:id="rId27"/>
    <p:sldId id="332" r:id="rId28"/>
    <p:sldId id="333" r:id="rId29"/>
    <p:sldId id="335" r:id="rId30"/>
    <p:sldId id="336" r:id="rId31"/>
    <p:sldId id="326" r:id="rId32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66CC"/>
    <a:srgbClr val="FF6600"/>
    <a:srgbClr val="EAEAEA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28" autoAdjust="0"/>
    <p:restoredTop sz="92916" autoAdjust="0"/>
  </p:normalViewPr>
  <p:slideViewPr>
    <p:cSldViewPr>
      <p:cViewPr>
        <p:scale>
          <a:sx n="75" d="100"/>
          <a:sy n="75" d="100"/>
        </p:scale>
        <p:origin x="-1302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81114-03A7-4D08-8FCC-179E9C5C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6C8D8-DE70-4105-BBDC-A0EF8B019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A078A-7DC7-4804-AA08-1CD7432A9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C840C-7026-4DBA-80A5-942A0E3EA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62ECB-2F40-48B1-8D32-27E48F25A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F4BE1-1E9B-413D-BF0F-B639832A1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1AF92-9A92-4CEA-A839-5480E184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DF600-A242-440E-9319-82D4DDF3F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7AF32-1336-43B3-A54A-9FCCEEA00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8BE98-BD78-4E41-BB3F-7747FDE6B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D6B69-3947-4428-AAF6-D7A455009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AE100-B739-4F4F-8FB6-654E32A92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4D447-DBFC-47F8-8735-89CEA80C0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FF029-3073-4155-9CD6-D419DD253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2F60-4B38-45C9-B6CE-AE9942886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F03F2-12BF-4EAD-BE52-4EEC96F74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D493FDD5-209F-47A6-AFE6-97AC3B647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2.xml"/><Relationship Id="rId7" Type="http://schemas.openxmlformats.org/officeDocument/2006/relationships/slide" Target="slide1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6.xml"/><Relationship Id="rId4" Type="http://schemas.openxmlformats.org/officeDocument/2006/relationships/slide" Target="slide14.xml"/><Relationship Id="rId9" Type="http://schemas.openxmlformats.org/officeDocument/2006/relationships/slide" Target="slide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76400"/>
            <a:ext cx="8229600" cy="2971800"/>
          </a:xfrm>
          <a:noFill/>
        </p:spPr>
        <p:txBody>
          <a:bodyPr/>
          <a:lstStyle/>
          <a:p>
            <a:r>
              <a:rPr lang="ru-RU" altLang="ru-RU" sz="3600" dirty="0" err="1" smtClean="0">
                <a:solidFill>
                  <a:schemeClr val="bg1"/>
                </a:solidFill>
                <a:effectLst/>
              </a:rPr>
              <a:t>Ходосова</a:t>
            </a:r>
            <a:r>
              <a:rPr lang="ru-RU" altLang="ru-RU" sz="3600" dirty="0" smtClean="0">
                <a:solidFill>
                  <a:schemeClr val="bg1"/>
                </a:solidFill>
                <a:effectLst/>
              </a:rPr>
              <a:t> Нина Алексеевна</a:t>
            </a:r>
            <a:br>
              <a:rPr lang="ru-RU" altLang="ru-RU" sz="3600" dirty="0" smtClean="0">
                <a:solidFill>
                  <a:schemeClr val="bg1"/>
                </a:solidFill>
                <a:effectLst/>
              </a:rPr>
            </a:br>
            <a:r>
              <a:rPr lang="ru-RU" altLang="ru-RU" sz="3600" dirty="0" smtClean="0">
                <a:solidFill>
                  <a:schemeClr val="bg1"/>
                </a:solidFill>
                <a:effectLst/>
              </a:rPr>
              <a:t>МОУ «СОШ № 11 с углубленным изучением отдельных предметов» г. Железногорска</a:t>
            </a:r>
            <a:br>
              <a:rPr lang="ru-RU" altLang="ru-RU" sz="3600" dirty="0" smtClean="0">
                <a:solidFill>
                  <a:schemeClr val="bg1"/>
                </a:solidFill>
                <a:effectLst/>
              </a:rPr>
            </a:br>
            <a:r>
              <a:rPr lang="ru-RU" altLang="ru-RU" sz="3600" dirty="0" smtClean="0">
                <a:solidFill>
                  <a:schemeClr val="bg1"/>
                </a:solidFill>
                <a:effectLst/>
              </a:rPr>
              <a:t>учитель физической культуры</a:t>
            </a:r>
            <a:endParaRPr lang="ru-RU" altLang="ru-RU" sz="3600" dirty="0" smtClean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638800"/>
            <a:ext cx="5029200" cy="152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6600"/>
                </a:solidFill>
              </a:rPr>
              <a:t>Бег  на  одну  стадию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838200"/>
            <a:ext cx="3810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Существует легенда о том, то Геракл сам отмерял дистанцию для бега она равнялась 600 его стопам. Так появилась одна из наиболее распространенных мер длины в Древней Греции «стадий».Отсюда возникло слово «стадион».1 стадий = 192 метра 27 сантиметров.                       Атлеты делились на четверки, из каждой четверки победители участвовали в финале.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Победителю присваивался титул ОЛИМПИОНИКА и одевался на голову лавровый венок.</a:t>
            </a:r>
            <a:r>
              <a:rPr lang="ru-RU" sz="1600" smtClean="0"/>
              <a:t>                </a:t>
            </a:r>
          </a:p>
        </p:txBody>
      </p:sp>
      <p:pic>
        <p:nvPicPr>
          <p:cNvPr id="11268" name="Picture 4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49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66608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3587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7" descr="1188153362_328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4800"/>
            <a:ext cx="45720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609600" cy="6096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153613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4267200" y="4495800"/>
            <a:ext cx="4038600" cy="1600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Так выглядят современные легкоатлеты.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486400"/>
            <a:ext cx="40386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6600"/>
                </a:solidFill>
              </a:rPr>
              <a:t>Прыжки  в  длину</a:t>
            </a:r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838200"/>
            <a:ext cx="35052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Древнегреческие атлеты держат в руках специальные гантели (каменные или металлические).Раньше считали, что они усиливают силу толчка, увеличивают длину прыжка. </a:t>
            </a:r>
          </a:p>
        </p:txBody>
      </p:sp>
      <p:pic>
        <p:nvPicPr>
          <p:cNvPr id="13316" name="Picture 4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472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levedeva200x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888" y="533400"/>
            <a:ext cx="4395787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flipH="1">
            <a:off x="8183563" y="5867400"/>
            <a:ext cx="46037" cy="762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94219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1066800"/>
            <a:ext cx="32766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В настоящее время женщины- спортсменки принимают самое активное участие в Олимпийских играх.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Татьяна Лебедева-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победитель Олимпийских игр 2004 года в Афинах.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6600"/>
                </a:solidFill>
              </a:rPr>
              <a:t>Метание  диска</a:t>
            </a:r>
          </a:p>
        </p:txBody>
      </p:sp>
      <p:pic>
        <p:nvPicPr>
          <p:cNvPr id="15363" name="Picture 4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5791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bimg265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2672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lmetdi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33400"/>
            <a:ext cx="393858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991600" y="6629400"/>
            <a:ext cx="152400" cy="2286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9524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562600"/>
            <a:ext cx="7162800" cy="91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/>
              <a:t>В состязаниях по метанию диска участвуют не только мужчины, но и женщины.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4864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6600"/>
                </a:solidFill>
              </a:rPr>
              <a:t>Метание  копья</a:t>
            </a:r>
          </a:p>
        </p:txBody>
      </p:sp>
      <p:pic>
        <p:nvPicPr>
          <p:cNvPr id="17411" name="Picture 4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467350" cy="549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965da3e0-2573-4fe4-b523-69e6b4c9dc2e_675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0"/>
            <a:ext cx="4445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flipH="1">
            <a:off x="8458200" y="6324600"/>
            <a:ext cx="685800" cy="5334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16180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791200" y="2057400"/>
            <a:ext cx="2895600" cy="2362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Это современный метатель копья.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486400"/>
            <a:ext cx="4114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6600"/>
                </a:solidFill>
              </a:rPr>
              <a:t>Состязания  по  борьбе</a:t>
            </a:r>
          </a:p>
        </p:txBody>
      </p:sp>
      <p:sp>
        <p:nvSpPr>
          <p:cNvPr id="7066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410200" y="990600"/>
            <a:ext cx="3581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Во время проведения поединка нельзя было наносить прямые удары, можно было использовать хитрые уловки, подножки.</a:t>
            </a:r>
          </a:p>
        </p:txBody>
      </p:sp>
      <p:pic>
        <p:nvPicPr>
          <p:cNvPr id="19460" name="Picture 7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02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500856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 rot="10833813" flipV="1">
            <a:off x="8229600" y="6170613"/>
            <a:ext cx="914400" cy="685800"/>
          </a:xfrm>
          <a:prstGeom prst="actionButtonHome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9831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5638800" y="990600"/>
            <a:ext cx="33528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Во так выглядят современные борцы.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>
            <a:off x="838200" y="1066800"/>
            <a:ext cx="7239000" cy="1752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40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13500000" algn="ctr" rotWithShape="0">
                    <a:srgbClr val="875B0D">
                      <a:alpha val="50000"/>
                    </a:srgbClr>
                  </a:outerShdw>
                </a:effectLst>
                <a:latin typeface="Arial Black"/>
              </a:rPr>
              <a:t>Олимпийские игры.</a:t>
            </a:r>
          </a:p>
        </p:txBody>
      </p:sp>
      <p:sp>
        <p:nvSpPr>
          <p:cNvPr id="3075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371600" y="3048000"/>
            <a:ext cx="64008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5400" smtClean="0">
                <a:solidFill>
                  <a:srgbClr val="FF6600"/>
                </a:solidFill>
                <a:latin typeface="Arial" pitchFamily="34" charset="0"/>
              </a:rPr>
              <a:t>История</a:t>
            </a:r>
            <a:r>
              <a:rPr lang="ru-RU" sz="4000" smtClean="0">
                <a:solidFill>
                  <a:srgbClr val="FF6600"/>
                </a:solidFill>
                <a:latin typeface="Arial" pitchFamily="34" charset="0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5400" smtClean="0">
                <a:solidFill>
                  <a:srgbClr val="FF6600"/>
                </a:solidFill>
                <a:latin typeface="Arial" pitchFamily="34" charset="0"/>
              </a:rPr>
              <a:t>возникновения.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0"/>
            <a:ext cx="3429000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6600"/>
                </a:solidFill>
              </a:rPr>
              <a:t>Кулачный  бой</a:t>
            </a:r>
          </a:p>
        </p:txBody>
      </p:sp>
      <p:sp>
        <p:nvSpPr>
          <p:cNvPr id="7168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5105400" y="457200"/>
            <a:ext cx="3505200" cy="2362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У спортсменов на головах были одеты специальные бронзовые колпаки, а руки по локоть обмотаны кожаными ремнями. Здесь разрешалось наносить прямые удары.</a:t>
            </a:r>
          </a:p>
        </p:txBody>
      </p:sp>
      <p:pic>
        <p:nvPicPr>
          <p:cNvPr id="21508" name="Picture 4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3434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40386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Копия 115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"/>
            <a:ext cx="594360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2000" y="6248400"/>
            <a:ext cx="762000" cy="6096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  <p:sp>
        <p:nvSpPr>
          <p:cNvPr id="9933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5181600"/>
            <a:ext cx="7010400" cy="1524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Древнегреческие кулачные бои стали прародителями современного вида спорта – БОКСА.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181600"/>
            <a:ext cx="42672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6600"/>
                </a:solidFill>
              </a:rPr>
              <a:t>Скачки  на  колесницах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15000" y="1295400"/>
            <a:ext cx="3124200" cy="4572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Скачки на колесницах считались самым зрелищным и в то же время самым опасным видом состязаний .</a:t>
            </a:r>
          </a:p>
        </p:txBody>
      </p:sp>
      <p:pic>
        <p:nvPicPr>
          <p:cNvPr id="23556" name="Picture 4" descr="гонки-на-колесниц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01675"/>
            <a:ext cx="51816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7138" y="457200"/>
            <a:ext cx="631666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6096000"/>
            <a:ext cx="914400" cy="762000"/>
          </a:xfrm>
          <a:prstGeom prst="actionButtonHome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Олимпийский флаг</a:t>
            </a:r>
          </a:p>
        </p:txBody>
      </p:sp>
      <p:pic>
        <p:nvPicPr>
          <p:cNvPr id="25603" name="Содержимое 7" descr="http://www.olympichistory.info/olympic_flag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27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74" name="Group 78"/>
          <p:cNvGraphicFramePr>
            <a:graphicFrameLocks noGrp="1"/>
          </p:cNvGraphicFramePr>
          <p:nvPr>
            <p:ph idx="1"/>
          </p:nvPr>
        </p:nvGraphicFramePr>
        <p:xfrm>
          <a:off x="3962400" y="1341438"/>
          <a:ext cx="4281488" cy="4046677"/>
        </p:xfrm>
        <a:graphic>
          <a:graphicData uri="http://schemas.openxmlformats.org/drawingml/2006/table">
            <a:tbl>
              <a:tblPr/>
              <a:tblGrid>
                <a:gridCol w="2141517"/>
                <a:gridCol w="2139971"/>
              </a:tblGrid>
              <a:tr h="822803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ЦВЕТА ОЛИМПИЙСКИХ КОЛЕЦ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7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Европа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447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Африка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447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Америка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447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Желтый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Азия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6447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Зеленый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Австралия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Девиз Олимпийских игр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Быстрее, </a:t>
            </a:r>
            <a:r>
              <a:rPr lang="ru-RU" sz="5400" dirty="0" smtClean="0">
                <a:solidFill>
                  <a:srgbClr val="FFFF00"/>
                </a:solidFill>
              </a:rPr>
              <a:t>выше, </a:t>
            </a:r>
            <a:r>
              <a:rPr lang="ru-RU" sz="5400" dirty="0" smtClean="0">
                <a:solidFill>
                  <a:srgbClr val="FF6600"/>
                </a:solidFill>
              </a:rPr>
              <a:t>сильнее</a:t>
            </a:r>
            <a:endParaRPr lang="ru-RU" sz="5400" dirty="0">
              <a:solidFill>
                <a:srgbClr val="FF6600"/>
              </a:solidFill>
            </a:endParaRPr>
          </a:p>
        </p:txBody>
      </p:sp>
      <p:pic>
        <p:nvPicPr>
          <p:cNvPr id="26627" name="Рисунок 4" descr="http://www.olympichistory.info/citius.gif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3962400"/>
            <a:ext cx="7545388" cy="96043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Традиции Олимпийских игр</a:t>
            </a:r>
            <a:endParaRPr lang="ru-RU" dirty="0"/>
          </a:p>
        </p:txBody>
      </p:sp>
      <p:pic>
        <p:nvPicPr>
          <p:cNvPr id="27651" name="Picture 5" descr="1730012photo[1]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524000"/>
            <a:ext cx="3325813" cy="4525963"/>
          </a:xfrm>
          <a:noFill/>
        </p:spPr>
      </p:pic>
      <p:pic>
        <p:nvPicPr>
          <p:cNvPr id="27652" name="Picture 6" descr="olimp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524000"/>
            <a:ext cx="4953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3886200" y="4953000"/>
            <a:ext cx="4876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i="1">
                <a:solidFill>
                  <a:srgbClr val="FF6600"/>
                </a:solidFill>
              </a:rPr>
              <a:t>Зажжение Олимпийского огня.</a:t>
            </a:r>
            <a:endParaRPr lang="ru-RU" altLang="ru-RU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ru-RU" i="1" smtClean="0"/>
              <a:t>Карта эстафеты</a:t>
            </a:r>
            <a:br>
              <a:rPr lang="ru-RU" i="1" smtClean="0"/>
            </a:br>
            <a:r>
              <a:rPr lang="ru-RU" i="1" smtClean="0"/>
              <a:t> Олимпийского огня.</a:t>
            </a:r>
          </a:p>
        </p:txBody>
      </p:sp>
      <p:pic>
        <p:nvPicPr>
          <p:cNvPr id="28675" name="Picture 5" descr="Beijing_2008_Torch_Relay_Route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7319963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2008-08-05-cl-PHGCGZHCM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8725" y="2362200"/>
            <a:ext cx="28352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Прямоугольник 4"/>
          <p:cNvSpPr>
            <a:spLocks noChangeArrowheads="1"/>
          </p:cNvSpPr>
          <p:nvPr/>
        </p:nvSpPr>
        <p:spPr bwMode="auto">
          <a:xfrm>
            <a:off x="4876800" y="586740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i="1">
                <a:solidFill>
                  <a:srgbClr val="FF6600"/>
                </a:solidFill>
              </a:rPr>
              <a:t>Огонь над</a:t>
            </a:r>
            <a:br>
              <a:rPr lang="ru-RU" altLang="ru-RU" sz="2400" i="1">
                <a:solidFill>
                  <a:srgbClr val="FF6600"/>
                </a:solidFill>
              </a:rPr>
            </a:br>
            <a:r>
              <a:rPr lang="ru-RU" altLang="ru-RU" sz="2400" i="1">
                <a:solidFill>
                  <a:srgbClr val="FF6600"/>
                </a:solidFill>
              </a:rPr>
              <a:t>Олимпийским стадионом.</a:t>
            </a:r>
            <a:endParaRPr lang="ru-RU" altLang="ru-RU" sz="240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ru-RU" dirty="0" smtClean="0">
                <a:solidFill>
                  <a:srgbClr val="C00000"/>
                </a:solidFill>
              </a:rPr>
              <a:t>Церемония открытия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и закрытия игр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9699" name="Содержимое 3" descr="C:\Users\User\Pictures\олимпийские картинки\0710210943544564_f0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3048000"/>
            <a:ext cx="4114800" cy="3581400"/>
          </a:xfrm>
        </p:spPr>
      </p:pic>
      <p:pic>
        <p:nvPicPr>
          <p:cNvPr id="29700" name="Рисунок 4" descr="C:\Users\User\Pictures\олимпийские картинки\1267479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0"/>
            <a:ext cx="44196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5" descr="C:\Users\User\Pictures\олимпийские картинки\fa567426dc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04800"/>
            <a:ext cx="2895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188913"/>
            <a:ext cx="8062912" cy="14700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</a:rPr>
              <a:t>Награды Олимпийских игр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Файл:Med 1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2643188"/>
            <a:ext cx="2016125" cy="2874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Файл:Med 1900 2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2643188"/>
            <a:ext cx="1984375" cy="2835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725" name="Прямоугольник 6"/>
          <p:cNvSpPr>
            <a:spLocks noChangeArrowheads="1"/>
          </p:cNvSpPr>
          <p:nvPr/>
        </p:nvSpPr>
        <p:spPr bwMode="auto">
          <a:xfrm>
            <a:off x="142875" y="5643563"/>
            <a:ext cx="37449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/>
              <a:t>Наградная плакетка Олимпийских игр 1900 года, лицевая сторона</a:t>
            </a:r>
          </a:p>
        </p:txBody>
      </p:sp>
      <p:sp>
        <p:nvSpPr>
          <p:cNvPr id="30726" name="Прямоугольник 7"/>
          <p:cNvSpPr>
            <a:spLocks noChangeArrowheads="1"/>
          </p:cNvSpPr>
          <p:nvPr/>
        </p:nvSpPr>
        <p:spPr bwMode="auto">
          <a:xfrm>
            <a:off x="5472113" y="5715000"/>
            <a:ext cx="3671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/>
              <a:t>Наградная плакетка, оборотная сторона, 1900 год</a:t>
            </a:r>
          </a:p>
        </p:txBody>
      </p:sp>
      <p:pic>
        <p:nvPicPr>
          <p:cNvPr id="9" name="Picture 2" descr="Файл:1896 Olympic med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1714500"/>
            <a:ext cx="3248025" cy="1647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728" name="Прямоугольник 9"/>
          <p:cNvSpPr>
            <a:spLocks noChangeArrowheads="1"/>
          </p:cNvSpPr>
          <p:nvPr/>
        </p:nvSpPr>
        <p:spPr bwMode="auto">
          <a:xfrm>
            <a:off x="2643188" y="3500438"/>
            <a:ext cx="3870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/>
              <a:t>Серебряная медаль Игр I Олимпиады, 1896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smtClean="0"/>
              <a:t>      Родиной Олимпийских игр является Древняя Греция, а именно почитаемое греками  святилище Олимпия. Официально первые Олимпийские игры состоялись в 776 году до нашей эры.</a:t>
            </a:r>
            <a:r>
              <a:rPr lang="ru-RU" sz="1800" smtClean="0"/>
              <a:t>  </a:t>
            </a:r>
          </a:p>
        </p:txBody>
      </p:sp>
      <p:pic>
        <p:nvPicPr>
          <p:cNvPr id="4099" name="Picture 4" descr="10"/>
          <p:cNvPicPr>
            <a:picLocks noChangeAspect="1" noChangeArrowheads="1"/>
          </p:cNvPicPr>
          <p:nvPr/>
        </p:nvPicPr>
        <p:blipFill>
          <a:blip r:embed="rId2" cstate="print"/>
          <a:srcRect l="1234" t="6183" b="5701"/>
          <a:stretch>
            <a:fillRect/>
          </a:stretch>
        </p:blipFill>
        <p:spPr bwMode="auto">
          <a:xfrm>
            <a:off x="228600" y="228600"/>
            <a:ext cx="52578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609600" y="4114800"/>
            <a:ext cx="3743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Древняя  Олимпия</a:t>
            </a: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5791200" y="990600"/>
            <a:ext cx="2895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«</a:t>
            </a:r>
            <a:r>
              <a:rPr lang="ru-RU" sz="24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Олимпия</a:t>
            </a:r>
          </a:p>
          <a:p>
            <a:pPr>
              <a:defRPr/>
            </a:pPr>
            <a:r>
              <a:rPr lang="ru-RU" sz="24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– мать всех соревнований ….госпожа справедливости..»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Файл:3 Lic medals not le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549275"/>
            <a:ext cx="5580063" cy="3716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609600" y="4868863"/>
            <a:ext cx="8001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Лицевая сторона медалей Игр XXIX Олимпиады, без ленты, 2008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 rot="-588642">
            <a:off x="781050" y="2000250"/>
            <a:ext cx="7605713" cy="2663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b="1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Bookman Old Style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0"/>
            <a:ext cx="3657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FF6600"/>
                </a:solidFill>
              </a:rPr>
              <a:t>Скульптура  Зевса</a:t>
            </a:r>
            <a:br>
              <a:rPr lang="ru-RU" sz="2800" smtClean="0">
                <a:solidFill>
                  <a:srgbClr val="FF6600"/>
                </a:solidFill>
              </a:rPr>
            </a:br>
            <a:r>
              <a:rPr lang="ru-RU" sz="2800" smtClean="0">
                <a:solidFill>
                  <a:srgbClr val="FF6600"/>
                </a:solidFill>
              </a:rPr>
              <a:t>в  Олимпии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304800"/>
            <a:ext cx="3886200" cy="762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Существует несколько легенд, рассказывающих о том, как впервые были проведены Олимпийские игры.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Одна из них говорит о том, что Зевс победил в честном поединке кровожадного и беспощадного бога Кроноса, который являлся его отцом. И в честь этого события Зевс повелел проводить спортивные игры, которые, (по месту где они устраивались и получили название Олимпийские).   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52400"/>
            <a:ext cx="386556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-1676400" y="4800600"/>
            <a:ext cx="8763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6600"/>
                </a:solidFill>
              </a:rPr>
              <a:t>Вход на стадион </a:t>
            </a:r>
            <a:br>
              <a:rPr lang="ru-RU" sz="3200" smtClean="0">
                <a:solidFill>
                  <a:srgbClr val="FF6600"/>
                </a:solidFill>
              </a:rPr>
            </a:br>
            <a:r>
              <a:rPr lang="ru-RU" sz="3200" smtClean="0">
                <a:solidFill>
                  <a:srgbClr val="FF6600"/>
                </a:solidFill>
              </a:rPr>
              <a:t>в Древней Олимпии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457200"/>
            <a:ext cx="37338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Олимпийские игры проводятся один раз в четыре года.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Участниками Олимпийских игр могли быть только свободные мужчины, коренные греки.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Женщинам под страхом смертной казни запрещалось даже находиться на стадионе. Для них проводились свои игры- посвященные богине Гере.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 Во время проведения Олимпийских игр прекращались на всей территории Греции все распри и войны. Никто не имел права вступить на олимпийский стадион с оружием.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4876800" cy="410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410200"/>
            <a:ext cx="3810000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6600"/>
                </a:solidFill>
              </a:rPr>
              <a:t>Скульптура  Зевса</a:t>
            </a:r>
            <a:br>
              <a:rPr lang="ru-RU" sz="3200" smtClean="0">
                <a:solidFill>
                  <a:srgbClr val="FF6600"/>
                </a:solidFill>
              </a:rPr>
            </a:br>
            <a:r>
              <a:rPr lang="ru-RU" sz="3200" smtClean="0">
                <a:solidFill>
                  <a:srgbClr val="FF6600"/>
                </a:solidFill>
              </a:rPr>
              <a:t>в  Олимпии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609600"/>
            <a:ext cx="4572000" cy="5486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>
                <a:solidFill>
                  <a:srgbClr val="FF6600"/>
                </a:solidFill>
              </a:rPr>
              <a:t>Клятва участников игр:</a:t>
            </a:r>
            <a:r>
              <a:rPr lang="ru-RU" sz="2400" smtClean="0">
                <a:solidFill>
                  <a:srgbClr val="FF6600"/>
                </a:solidFill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«Подтверждаю перед Зевсом, что тренировался, как того требуют древние традиции великого праздника. Торжественно клянусь в том, что для достижения победы не буду употреблять неправильных приемов».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52400"/>
            <a:ext cx="386556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410200"/>
            <a:ext cx="4495800" cy="838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6600"/>
                </a:solidFill>
              </a:rPr>
              <a:t>Судья  соревнований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0" y="1066800"/>
            <a:ext cx="3810000" cy="3505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За порядком на  Олимпийских играх следили судьи и распорядители игр.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Судьи то ж произносили сою клятву: «Клятвенно обещаю, что буду выносить свои решения честно и неподкупно».</a:t>
            </a:r>
          </a:p>
        </p:txBody>
      </p:sp>
      <p:pic>
        <p:nvPicPr>
          <p:cNvPr id="8196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45720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3643313"/>
            <a:ext cx="8062912" cy="17526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400" b="1" dirty="0" smtClean="0"/>
              <a:t>По преданию, Олимпийские игры   проводились на протяжении 1100 лет. Позже по требованию христиан они были запрещены, а стадион и все спортивные сооружения разрушены (IV в.) </a:t>
            </a:r>
            <a:endParaRPr lang="ru-RU" sz="2400" b="1" dirty="0"/>
          </a:p>
        </p:txBody>
      </p:sp>
      <p:pic>
        <p:nvPicPr>
          <p:cNvPr id="15362" name="Picture 2" descr="Пелопс и Гиподам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57188"/>
            <a:ext cx="3429000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4" name="Picture 4" descr="Храм Аполлона в Дельф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1200" y="357188"/>
            <a:ext cx="3965575" cy="2643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6600"/>
                </a:solidFill>
              </a:rPr>
              <a:t>Виды спортивных состязаний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2" action="ppaction://hlinksldjump"/>
              </a:rPr>
              <a:t>1 .Бег на одну стадию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3" action="ppaction://hlinksldjump"/>
              </a:rPr>
              <a:t>2 .Прыжки в длину с места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4" action="ppaction://hlinksldjump"/>
              </a:rPr>
              <a:t>3 .Метание диска 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5" action="ppaction://hlinksldjump"/>
              </a:rPr>
              <a:t>4 .Метание копья 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6" action="ppaction://hlinksldjump"/>
              </a:rPr>
              <a:t>5 .Кулачные бои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7" action="ppaction://hlinksldjump"/>
              </a:rPr>
              <a:t>6 . Борьба</a:t>
            </a:r>
            <a:endParaRPr lang="ru-RU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mtClean="0">
                <a:hlinkClick r:id="rId8" action="ppaction://hlinksldjump"/>
              </a:rPr>
              <a:t>7 .Скачки на колесницах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sz="2400" smtClean="0"/>
              <a:t>- Ребята, пред вами виды спортивных состязаний, которые проводились на первых Олимпийских играх. Мы подробно рассмотрим каждый из них. </a:t>
            </a:r>
          </a:p>
        </p:txBody>
      </p:sp>
      <p:sp>
        <p:nvSpPr>
          <p:cNvPr id="10244" name="AutoShape 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400800"/>
            <a:ext cx="609600" cy="457200"/>
          </a:xfrm>
          <a:prstGeom prst="actionButtonForwardNex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1254</TotalTime>
  <Words>663</Words>
  <Application>Microsoft Office PowerPoint</Application>
  <PresentationFormat>Экран (4:3)</PresentationFormat>
  <Paragraphs>77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Tahoma</vt:lpstr>
      <vt:lpstr>Wingdings</vt:lpstr>
      <vt:lpstr>Calibri</vt:lpstr>
      <vt:lpstr>Times New Roman</vt:lpstr>
      <vt:lpstr>Текстура</vt:lpstr>
      <vt:lpstr>Ходосова Нина Алексеевна МОУ «СОШ № 11 с углубленным изучением отдельных предметов» г. Железногорска учитель физической культуры</vt:lpstr>
      <vt:lpstr>Слайд 2</vt:lpstr>
      <vt:lpstr>      Родиной Олимпийских игр является Древняя Греция, а именно почитаемое греками  святилище Олимпия. Официально первые Олимпийские игры состоялись в 776 году до нашей эры.  </vt:lpstr>
      <vt:lpstr>Скульптура  Зевса в  Олимпии</vt:lpstr>
      <vt:lpstr>Вход на стадион  в Древней Олимпии</vt:lpstr>
      <vt:lpstr>Скульптура  Зевса в  Олимпии</vt:lpstr>
      <vt:lpstr>Судья  соревнований</vt:lpstr>
      <vt:lpstr>Слайд 8</vt:lpstr>
      <vt:lpstr>Виды спортивных состязаний </vt:lpstr>
      <vt:lpstr>Бег  на  одну  стадию</vt:lpstr>
      <vt:lpstr>Слайд 11</vt:lpstr>
      <vt:lpstr>Прыжки  в  длину</vt:lpstr>
      <vt:lpstr>Слайд 13</vt:lpstr>
      <vt:lpstr>Метание  диска</vt:lpstr>
      <vt:lpstr>Слайд 15</vt:lpstr>
      <vt:lpstr>Метание  копья</vt:lpstr>
      <vt:lpstr>Слайд 17</vt:lpstr>
      <vt:lpstr>Состязания  по  борьбе</vt:lpstr>
      <vt:lpstr>Слайд 19</vt:lpstr>
      <vt:lpstr>Кулачный  бой</vt:lpstr>
      <vt:lpstr>Слайд 21</vt:lpstr>
      <vt:lpstr>Скачки  на  колесницах</vt:lpstr>
      <vt:lpstr>Слайд 23</vt:lpstr>
      <vt:lpstr>Олимпийский флаг</vt:lpstr>
      <vt:lpstr>Девиз Олимпийских игр  Быстрее, выше, сильнее</vt:lpstr>
      <vt:lpstr>Традиции Олимпийских игр</vt:lpstr>
      <vt:lpstr>Карта эстафеты  Олимпийского огня.</vt:lpstr>
      <vt:lpstr>Церемония открытия  и закрытия игр</vt:lpstr>
      <vt:lpstr>Награды Олимпийских игр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 З</dc:creator>
  <cp:lastModifiedBy>Ходосов Владислав Александрович</cp:lastModifiedBy>
  <cp:revision>261</cp:revision>
  <cp:lastPrinted>1601-01-01T00:00:00Z</cp:lastPrinted>
  <dcterms:created xsi:type="dcterms:W3CDTF">1601-01-01T00:00:00Z</dcterms:created>
  <dcterms:modified xsi:type="dcterms:W3CDTF">2014-10-01T15:37:22Z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