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2" r:id="rId4"/>
    <p:sldId id="264" r:id="rId5"/>
    <p:sldId id="265" r:id="rId6"/>
    <p:sldId id="266" r:id="rId7"/>
    <p:sldId id="271" r:id="rId8"/>
    <p:sldId id="279" r:id="rId9"/>
    <p:sldId id="272" r:id="rId10"/>
    <p:sldId id="273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1176" autoAdjust="0"/>
    <p:restoredTop sz="94660"/>
  </p:normalViewPr>
  <p:slideViewPr>
    <p:cSldViewPr>
      <p:cViewPr>
        <p:scale>
          <a:sx n="87" d="100"/>
          <a:sy n="87" d="100"/>
        </p:scale>
        <p:origin x="-642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0002B-6B7A-4FCF-BF11-02366F3B2EBB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CD0DB-59AD-4D4E-94A2-568EB9554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D0DB-59AD-4D4E-94A2-568EB95541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CD0DB-59AD-4D4E-94A2-568EB95541B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0;&#1072;&#1088;&#1090;&#1086;&#1090;&#1077;&#1082;&#1072;%20&#1087;&#1072;&#1083;&#1100;&#1095;&#1080;&#1082;&#1086;&#1074;&#1099;&#1093;%20&#1080;&#1075;&#1088;%20&#1076;&#1083;&#1103;%20&#1076;&#1077;&#1090;&#1077;&#1081;%20&#1088;&#1072;&#1085;&#1085;&#1077;&#1075;&#1086;%20&#1074;&#1086;&#1079;&#1088;&#1072;&#1089;&#1090;&#1072;.docx" TargetMode="External"/><Relationship Id="rId2" Type="http://schemas.openxmlformats.org/officeDocument/2006/relationships/hyperlink" Target="&#1048;&#1075;&#1088;&#1099;%20&#1089;%20&#1076;&#1080;&#1076;&#1072;&#1082;&#1090;&#1080;&#1095;&#1077;&#1089;&#1082;&#1080;&#1084;&#1080;&#1084;%20&#1082;&#1091;&#1082;&#1083;&#1072;&#1084;&#1080;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056;&#1072;&#1079;&#1074;&#1080;&#1074;&#1072;&#1102;&#1097;&#1080;&#1077;%20&#1080;&#1075;&#1088;&#1099;%20&#1076;&#1083;&#1103;%20&#1088;&#1072;&#1079;&#1074;&#1080;&#1090;&#1080;&#1103;%20&#1088;&#1091;&#1095;&#1085;&#1099;&#1093;%20&#1076;&#1077;&#1081;&#1089;&#1090;&#1074;&#1080;&#1081;%20&#1080;%20&#1084;&#1077;&#1083;&#1082;&#1086;&#1081;%20&#1084;&#1086;&#1090;&#1086;&#1088;&#1080;&#1082;&#1080;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&#1043;&#1080;&#1087;&#1077;&#1088;&#1089;&#1089;&#1099;&#1083;&#1082;&#1080;/&#1040;&#1085;&#1082;&#1077;&#1090;&#1072;.rt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0;&#1072;&#1088;&#1090;&#1086;&#1090;&#1077;&#1082;&#1072;%20&#1080;&#1075;&#1088;-&#1079;&#1072;&#1085;&#1103;&#1090;&#1080;&#1081;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8072494" cy="20002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effectLst/>
                <a:latin typeface="+mn-lt"/>
              </a:rPr>
              <a:t>            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Презентация практических достижений</a:t>
            </a:r>
            <a:b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                    профессиональной деятельности</a:t>
            </a:r>
            <a:b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              воспитателя МБДОУ  «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+mn-lt"/>
              </a:rPr>
              <a:t>Больше-Оёшинский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 детский сад «Теремок»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+mn-lt"/>
              </a:rPr>
              <a:t>Колыванского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+mn-lt"/>
              </a:rPr>
              <a:t> района Новосибирской области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+mn-lt"/>
              </a:rPr>
              <a:t>                    </a:t>
            </a:r>
            <a:endParaRPr lang="ru-RU" sz="2400" dirty="0">
              <a:solidFill>
                <a:srgbClr val="0000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2500306"/>
            <a:ext cx="5357850" cy="3214710"/>
          </a:xfrm>
        </p:spPr>
        <p:txBody>
          <a:bodyPr>
            <a:noAutofit/>
          </a:bodyPr>
          <a:lstStyle/>
          <a:p>
            <a:pPr algn="l"/>
            <a:r>
              <a:rPr lang="ru-RU" sz="18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Педагогический стаж:   16 лет</a:t>
            </a:r>
            <a:endParaRPr lang="en-US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Квалификационная категория:</a:t>
            </a:r>
          </a:p>
          <a:p>
            <a:pPr algn="l"/>
            <a:r>
              <a:rPr lang="ru-RU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1-я квалификационная категория</a:t>
            </a:r>
            <a:endParaRPr lang="en-US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8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Профессиональное кредо:</a:t>
            </a:r>
            <a:r>
              <a:rPr lang="ru-RU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сильным, опытным становится педагог, который умеет анализировать свой труд.</a:t>
            </a:r>
            <a:endParaRPr lang="en-US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ru-RU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viao\Desktop\фото 2015 семья\SAM_9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88" y="2428868"/>
            <a:ext cx="3048850" cy="228601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57224" y="285728"/>
            <a:ext cx="7286676" cy="148590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Результативность профессиональной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педагогической деятельности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и достигнутые эффекты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857364"/>
            <a:ext cx="8786874" cy="50006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257300" lvl="2" indent="-342900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1.  Дети стали достаточно самостоятельны: овладели КГН и навыками самообслуживания в соответствии с возрастом; научились застёгивать пуговицы на дидактических пособиях, легко справляются с липучками, молниями, кнопками; пробуют самостоятельно одеваться .</a:t>
            </a:r>
          </a:p>
          <a:p>
            <a:pPr marL="1257300" lvl="2" indent="-3429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Систематическое использование игр и упражнений на формирование КГН и навыков самообслуживания способствовало развитию личностных качеств.  Дети стали более опрятными, аккуратными, организованными, самостоятельными.    </a:t>
            </a:r>
          </a:p>
          <a:p>
            <a:pPr marL="1257300" lvl="2" indent="-342900" algn="just">
              <a:buAutoNum type="arabicPeriod" startAt="3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Значительно расширилась предметно-развивающая среда различными дидактическими играми и пособиями.</a:t>
            </a:r>
          </a:p>
          <a:p>
            <a:pPr marL="1257300" lvl="2" indent="-3429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  У родителей повысилась педагогическая компетентность и интерес к воспитанию у детей КГН и навыков самообслуживания.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214290"/>
            <a:ext cx="5214974" cy="9144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Литература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0"/>
            <a:ext cx="8715436" cy="528641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428736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1. К.Л.Печора «Развиваем детей раннего возраста» – М.: ТЦ Сфера, 2012 г. 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Е.С.Дёмина «Развитие и обучение детей раннего возраста в ДОУ» – М.: ТЦ Сфера, 2005 г.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Соляник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Е.Н. «Развивающие игры для детей раннего возраста» СПб.: ООО Издательство «ДЕТСТВО-ПРЕСС», 2010г.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 Смирнова Е.О., Холмогорова В.М. «Развитие общения детей со сверстниками»-Игры и занятия с детьми 1-3 лет .- М.: 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Мозаика-Синтез, 2008 г.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5. Четвертаков К.В. «Играем вместе. Развивающие игры для малышей и их родителей»-М.: ТЦ Сфера, 2015 г.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6. Костина Э.П. Сборник музыкального воспитания и развития детей раннего возраста из серии «Я люблю музыку»- Н. Новгород: Талам, 2000г.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 МАААМ.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RU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nsportal.ru</a:t>
            </a:r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8.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http://www. Detskisad.ru</a:t>
            </a: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9. Социальная сеть работников образования </a:t>
            </a:r>
            <a:r>
              <a:rPr lang="en-US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nsportal.ru</a:t>
            </a:r>
          </a:p>
          <a:p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715436" cy="418148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45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72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формирование культурно – гигиенических навыков и навыков самообслуживания у детей через создание наиболее благоприятных и оптимальных условий.</a:t>
            </a:r>
          </a:p>
          <a:p>
            <a:pPr algn="just">
              <a:buNone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7200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Формировать у детей культурно – гигиенические навыки и навыки самообслуживания. </a:t>
            </a:r>
            <a:endParaRPr lang="ru-RU" sz="7200" b="1" u="sng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Развивать мелкую моторику рук.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Развивать предпосылки трудовой деятельности.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Способствовать развитию личностных качеств: аккуратность, самостоятельность, организованность, опрятность.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Оснастить предметно - развивающую среду дидактическим играми и пособиями по воспитанию у детей КГН и навыков самообслуживания. 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Повышать у родителей педагогическую компетентность и интерес к воспитанию у детей КГН и навыков самообслуживания.</a:t>
            </a:r>
          </a:p>
          <a:p>
            <a:pPr algn="just">
              <a:buClrTx/>
              <a:buNone/>
            </a:pPr>
            <a:r>
              <a:rPr lang="ru-RU" sz="7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7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642918"/>
            <a:ext cx="8286808" cy="1285884"/>
          </a:xfrm>
          <a:prstGeom prst="round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Цель и задачи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педагогической деятельности</a:t>
            </a:r>
            <a:endParaRPr lang="ru-RU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000504"/>
            <a:ext cx="8229600" cy="23240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1472" y="214290"/>
            <a:ext cx="7786742" cy="1500198"/>
          </a:xfrm>
          <a:prstGeom prst="round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0000"/>
                </a:solidFill>
              </a:rPr>
              <a:t>Деятельностный</a:t>
            </a:r>
            <a:r>
              <a:rPr lang="ru-RU" sz="2400" b="1" dirty="0" smtClean="0">
                <a:solidFill>
                  <a:srgbClr val="000000"/>
                </a:solidFill>
              </a:rPr>
              <a:t> аспект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личного вклада педагога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в развитие образования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928794" y="1785926"/>
            <a:ext cx="5000660" cy="228601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Формы и методы формирования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КГН и навыков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самообслуживания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6107917" y="4036223"/>
            <a:ext cx="1428760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661165" y="4982777"/>
            <a:ext cx="1428759" cy="357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7215206" y="278605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142976" y="4000504"/>
            <a:ext cx="1500198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58050" y="257174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Работа 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с семьёй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9454" y="5357826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Предметно-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развивающая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среда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86116" y="5786454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Художественное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слово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5720" y="507207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Показ,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напоминание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0" y="242886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Игровые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приёмы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rot="10800000">
            <a:off x="1142976" y="278605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1071538" y="1357298"/>
            <a:ext cx="1285884" cy="71438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3571868" y="1357298"/>
            <a:ext cx="1285884" cy="71438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357950" y="1357298"/>
            <a:ext cx="1341888" cy="642942"/>
          </a:xfrm>
          <a:prstGeom prst="downArrow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143116"/>
            <a:ext cx="2214578" cy="10001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Действия с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предметами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143116"/>
            <a:ext cx="3000396" cy="10001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Рассматривание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сюжетных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картин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7224" y="285728"/>
            <a:ext cx="7286676" cy="914400"/>
          </a:xfrm>
          <a:prstGeom prst="round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cs typeface="Arial" pitchFamily="34" charset="0"/>
              </a:rPr>
              <a:t>Показ, напоминание</a:t>
            </a:r>
            <a:endParaRPr lang="ru-RU" sz="2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143116"/>
            <a:ext cx="2643206" cy="10001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Использование</a:t>
            </a:r>
          </a:p>
          <a:p>
            <a:pPr algn="ctr"/>
            <a:r>
              <a:rPr lang="ru-RU" sz="2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мнемокарт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5" name="Picture 1" descr="F:\Картинки\55f43d36376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429000"/>
            <a:ext cx="1857388" cy="1903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P11002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429000"/>
            <a:ext cx="198923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2844" y="2143116"/>
            <a:ext cx="2357454" cy="2357454"/>
          </a:xfrm>
          <a:prstGeom prst="round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Игры с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дидактическими куклами</a:t>
            </a:r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4546" y="5143512"/>
            <a:ext cx="4143404" cy="785818"/>
          </a:xfrm>
          <a:prstGeom prst="round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Пальчиковые игры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714744" y="4071942"/>
            <a:ext cx="1071570" cy="857256"/>
          </a:xfrm>
          <a:prstGeom prst="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>
            <a:off x="3786182" y="1928802"/>
            <a:ext cx="1000132" cy="857256"/>
          </a:xfrm>
          <a:prstGeom prst="upArrow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286380" y="2857496"/>
            <a:ext cx="714380" cy="1000132"/>
          </a:xfrm>
          <a:prstGeom prst="rightArrow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2571736" y="2857496"/>
            <a:ext cx="785818" cy="1000132"/>
          </a:xfrm>
          <a:prstGeom prst="leftArrow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86116" y="2857496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   </a:t>
            </a:r>
            <a:r>
              <a:rPr lang="ru-RU" sz="2400" b="1" dirty="0" smtClean="0">
                <a:solidFill>
                  <a:srgbClr val="000000"/>
                </a:solidFill>
              </a:rPr>
              <a:t>Игровые</a:t>
            </a:r>
          </a:p>
          <a:p>
            <a:r>
              <a:rPr lang="ru-RU" sz="2400" b="1" dirty="0" smtClean="0">
                <a:solidFill>
                  <a:srgbClr val="000000"/>
                </a:solidFill>
              </a:rPr>
              <a:t>    приёмы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71538" y="285728"/>
            <a:ext cx="6929486" cy="148590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Развивающие игры для развития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ручных действий и мелкой моторики с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кнопками, застёжками, замочками,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 action="ppaction://hlinkfile"/>
              </a:rPr>
              <a:t>верёвочками, ленточками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5074" y="2357430"/>
            <a:ext cx="2643206" cy="23431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Сюжетно- </a:t>
            </a:r>
            <a:r>
              <a:rPr lang="ru-RU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отобразительные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игры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2000240"/>
            <a:ext cx="3867405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«Сделаем причёску кукле Тане»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 descr="IMG_15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7003" y="2643182"/>
            <a:ext cx="2261013" cy="1870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428596" y="1928802"/>
            <a:ext cx="3714776" cy="5000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«Давай покушаем»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42976" y="642918"/>
            <a:ext cx="6072230" cy="9144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Сюжетно - </a:t>
            </a:r>
            <a:r>
              <a:rPr lang="ru-RU" sz="2400" b="1" dirty="0" err="1" smtClean="0">
                <a:solidFill>
                  <a:srgbClr val="000000"/>
                </a:solidFill>
              </a:rPr>
              <a:t>отобразительная</a:t>
            </a:r>
            <a:r>
              <a:rPr lang="ru-RU" sz="2400" b="1" dirty="0" smtClean="0">
                <a:solidFill>
                  <a:srgbClr val="000000"/>
                </a:solidFill>
              </a:rPr>
              <a:t> игра</a:t>
            </a:r>
            <a:endParaRPr lang="ru-RU" sz="2400" b="1" dirty="0">
              <a:solidFill>
                <a:srgbClr val="000000"/>
              </a:solidFill>
            </a:endParaRPr>
          </a:p>
        </p:txBody>
      </p:sp>
      <p:pic>
        <p:nvPicPr>
          <p:cNvPr id="6" name="Рисунок 5" descr="P1100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9" y="2714620"/>
            <a:ext cx="1857388" cy="1741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2844" y="2571744"/>
            <a:ext cx="2428892" cy="207170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Индивидуальные 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консультации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4612" y="4572008"/>
            <a:ext cx="4643470" cy="155734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Собрание-встреча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«Формирование культурно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гигиенических навыков»</a:t>
            </a:r>
          </a:p>
          <a:p>
            <a:pPr algn="ctr"/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2643182"/>
            <a:ext cx="2214578" cy="9144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Анкетирование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500042"/>
            <a:ext cx="2054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Работа с 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родителями</a:t>
            </a:r>
            <a:endParaRPr lang="ru-RU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500298" y="1428736"/>
            <a:ext cx="857256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3071802" y="2714620"/>
            <a:ext cx="2643206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86380" y="1428736"/>
            <a:ext cx="1643074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 descr="C:\Users\viao\Desktop\детки\на участке родители16.01.16\SAM_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714488"/>
            <a:ext cx="3214710" cy="2410380"/>
          </a:xfrm>
          <a:prstGeom prst="rect">
            <a:avLst/>
          </a:prstGeom>
          <a:noFill/>
        </p:spPr>
      </p:pic>
      <p:pic>
        <p:nvPicPr>
          <p:cNvPr id="5123" name="Picture 3" descr="C:\Users\viao\Desktop\детки\на участке родители16.01.16\SAM_0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71480"/>
            <a:ext cx="2381913" cy="1785950"/>
          </a:xfrm>
          <a:prstGeom prst="rect">
            <a:avLst/>
          </a:prstGeom>
          <a:noFill/>
        </p:spPr>
      </p:pic>
      <p:pic>
        <p:nvPicPr>
          <p:cNvPr id="5124" name="Picture 4" descr="C:\Users\viao\Desktop\детки\на участке родители16.01.16\SAM_0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1142984"/>
            <a:ext cx="1928826" cy="1446227"/>
          </a:xfrm>
          <a:prstGeom prst="rect">
            <a:avLst/>
          </a:prstGeom>
          <a:noFill/>
        </p:spPr>
      </p:pic>
      <p:pic>
        <p:nvPicPr>
          <p:cNvPr id="5125" name="Picture 5" descr="C:\Users\viao\Desktop\детки\8 марта Непоседы\IMG_46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4214818"/>
            <a:ext cx="3357586" cy="223839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214290"/>
            <a:ext cx="5715040" cy="857256"/>
          </a:xfrm>
          <a:prstGeom prst="round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Работа с семьёй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142984"/>
            <a:ext cx="8786874" cy="54292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/>
            <a:r>
              <a:rPr lang="ru-RU" b="1" u="sng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457200" indent="-457200" algn="just">
              <a:buAutoNum type="arabicPeriod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Научить родителей  охранять здоровье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детей через формирование КГН и навыков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самообслуживания, как основы здорового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образа жизни.</a:t>
            </a:r>
            <a:endParaRPr lang="ru-RU" b="1" u="sng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   Мотивировать родителей применять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дома методы и приёмы, рекомендуемые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воспитателем.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3.   Привлекать родителей к формированию у детей КГН и навыков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самообслуживания.</a:t>
            </a:r>
          </a:p>
          <a:p>
            <a:pPr marL="457200" indent="-457200" algn="just">
              <a:buAutoNum type="arabicPeriod" startAt="4"/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Способствовать получению родителями практического опыта применения игр и упражнений по формированию КГН и навыков самообслуживания.</a:t>
            </a:r>
          </a:p>
          <a:p>
            <a:pPr marL="457200" indent="-457200" algn="just"/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/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500042"/>
            <a:ext cx="7643866" cy="1843094"/>
          </a:xfrm>
          <a:prstGeom prst="round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Новизна личного вклада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педагога в развитие образования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и степень его новизны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2500306"/>
            <a:ext cx="8858312" cy="342902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1. Собрана картотека игр-занятий по формированию  КГН и навыков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   самообслуживания.</a:t>
            </a:r>
            <a:endParaRPr lang="ru-RU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2. Изготовлено игровое пособие «Дидактическая стена».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3. Разработан конспект родительского собрания-встречи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«Формирование культурно – гигиенических навыков и навыков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самообслуживания».  </a:t>
            </a:r>
          </a:p>
          <a:p>
            <a:pPr marL="457200" indent="-457200" algn="just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4. Собрана картотека пальчиковых игр. 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54A838"/>
      </a:dk1>
      <a:lt1>
        <a:srgbClr val="7CCA62"/>
      </a:lt1>
      <a:dk2>
        <a:srgbClr val="7E9532"/>
      </a:dk2>
      <a:lt2>
        <a:srgbClr val="54A838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3728</TotalTime>
  <Words>629</Words>
  <Application>Microsoft Office PowerPoint</Application>
  <PresentationFormat>Экран (4:3)</PresentationFormat>
  <Paragraphs>114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         Презентация практических достижений                     профессиональной деятельности               воспитателя МБДОУ  «Больше-Оёшинский детский сад «Теремок» Колыванского района Новосибирской области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практических достижений профессиональной деятельности воспитателя МБДОУ д/с № 6 г. Павлово Махнаевой Ирины Алексеевны</dc:title>
  <dc:creator>IRINA</dc:creator>
  <cp:lastModifiedBy>Windows User</cp:lastModifiedBy>
  <cp:revision>566</cp:revision>
  <dcterms:created xsi:type="dcterms:W3CDTF">2016-01-14T10:08:19Z</dcterms:created>
  <dcterms:modified xsi:type="dcterms:W3CDTF">2019-10-21T04:29:51Z</dcterms:modified>
</cp:coreProperties>
</file>