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70" r:id="rId4"/>
    <p:sldId id="272" r:id="rId5"/>
    <p:sldId id="273" r:id="rId6"/>
    <p:sldId id="274" r:id="rId7"/>
    <p:sldId id="275" r:id="rId8"/>
    <p:sldId id="276" r:id="rId9"/>
    <p:sldId id="278" r:id="rId10"/>
    <p:sldId id="279" r:id="rId11"/>
    <p:sldId id="280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Rainbow" initials="R" lastIdx="1" clrIdx="0">
    <p:extLst>
      <p:ext uri="{19B8F6BF-5375-455C-9EA6-DF929625EA0E}">
        <p15:presenceInfo xmlns:p15="http://schemas.microsoft.com/office/powerpoint/2012/main" userId="Rainbow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29" autoAdjust="0"/>
    <p:restoredTop sz="94660"/>
  </p:normalViewPr>
  <p:slideViewPr>
    <p:cSldViewPr snapToGrid="0">
      <p:cViewPr varScale="1">
        <p:scale>
          <a:sx n="73" d="100"/>
          <a:sy n="73" d="100"/>
        </p:scale>
        <p:origin x="576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31BF3B-350C-4F20-B6BD-D1122717DA1E}" type="datetimeFigureOut">
              <a:rPr lang="ru-RU" smtClean="0"/>
              <a:t>21.10.2019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293594-0EDF-44A2-B1CE-3805F69643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48301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31BF3B-350C-4F20-B6BD-D1122717DA1E}" type="datetimeFigureOut">
              <a:rPr lang="ru-RU" smtClean="0"/>
              <a:t>21.10.2019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293594-0EDF-44A2-B1CE-3805F69643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03137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31BF3B-350C-4F20-B6BD-D1122717DA1E}" type="datetimeFigureOut">
              <a:rPr lang="ru-RU" smtClean="0"/>
              <a:t>21.10.2019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293594-0EDF-44A2-B1CE-3805F69643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00058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31BF3B-350C-4F20-B6BD-D1122717DA1E}" type="datetimeFigureOut">
              <a:rPr lang="ru-RU" smtClean="0"/>
              <a:t>21.10.2019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293594-0EDF-44A2-B1CE-3805F69643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16173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31BF3B-350C-4F20-B6BD-D1122717DA1E}" type="datetimeFigureOut">
              <a:rPr lang="ru-RU" smtClean="0"/>
              <a:t>21.10.2019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293594-0EDF-44A2-B1CE-3805F69643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52417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31BF3B-350C-4F20-B6BD-D1122717DA1E}" type="datetimeFigureOut">
              <a:rPr lang="ru-RU" smtClean="0"/>
              <a:t>21.10.2019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293594-0EDF-44A2-B1CE-3805F69643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90399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31BF3B-350C-4F20-B6BD-D1122717DA1E}" type="datetimeFigureOut">
              <a:rPr lang="ru-RU" smtClean="0"/>
              <a:t>21.10.2019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293594-0EDF-44A2-B1CE-3805F69643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52794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31BF3B-350C-4F20-B6BD-D1122717DA1E}" type="datetimeFigureOut">
              <a:rPr lang="ru-RU" smtClean="0"/>
              <a:t>21.10.2019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293594-0EDF-44A2-B1CE-3805F69643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0140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31BF3B-350C-4F20-B6BD-D1122717DA1E}" type="datetimeFigureOut">
              <a:rPr lang="ru-RU" smtClean="0"/>
              <a:t>21.10.2019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293594-0EDF-44A2-B1CE-3805F69643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40563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31BF3B-350C-4F20-B6BD-D1122717DA1E}" type="datetimeFigureOut">
              <a:rPr lang="ru-RU" smtClean="0"/>
              <a:t>21.10.2019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293594-0EDF-44A2-B1CE-3805F69643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78674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31BF3B-350C-4F20-B6BD-D1122717DA1E}" type="datetimeFigureOut">
              <a:rPr lang="ru-RU" smtClean="0"/>
              <a:t>21.10.2019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293594-0EDF-44A2-B1CE-3805F69643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26588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31BF3B-350C-4F20-B6BD-D1122717DA1E}" type="datetimeFigureOut">
              <a:rPr lang="ru-RU" smtClean="0"/>
              <a:t>21.10.2019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293594-0EDF-44A2-B1CE-3805F69643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63804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jpeg"/><Relationship Id="rId3" Type="http://schemas.openxmlformats.org/officeDocument/2006/relationships/image" Target="../media/image2.png"/><Relationship Id="rId7" Type="http://schemas.openxmlformats.org/officeDocument/2006/relationships/image" Target="../media/image6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jpeg"/><Relationship Id="rId5" Type="http://schemas.openxmlformats.org/officeDocument/2006/relationships/image" Target="../media/image4.jpeg"/><Relationship Id="rId4" Type="http://schemas.openxmlformats.org/officeDocument/2006/relationships/image" Target="../media/image5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jpeg"/><Relationship Id="rId3" Type="http://schemas.openxmlformats.org/officeDocument/2006/relationships/image" Target="../media/image2.png"/><Relationship Id="rId7" Type="http://schemas.openxmlformats.org/officeDocument/2006/relationships/image" Target="../media/image6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3.jpeg"/><Relationship Id="rId4" Type="http://schemas.openxmlformats.org/officeDocument/2006/relationships/image" Target="../media/image8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png"/><Relationship Id="rId7" Type="http://schemas.openxmlformats.org/officeDocument/2006/relationships/image" Target="../media/image6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2.png"/><Relationship Id="rId7" Type="http://schemas.openxmlformats.org/officeDocument/2006/relationships/image" Target="../media/image6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2.png"/><Relationship Id="rId7" Type="http://schemas.openxmlformats.org/officeDocument/2006/relationships/image" Target="../media/image3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image" Target="../media/image2.png"/><Relationship Id="rId7" Type="http://schemas.openxmlformats.org/officeDocument/2006/relationships/image" Target="../media/image6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openxmlformats.org/officeDocument/2006/relationships/image" Target="../media/image2.png"/><Relationship Id="rId7" Type="http://schemas.openxmlformats.org/officeDocument/2006/relationships/image" Target="../media/image3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openxmlformats.org/officeDocument/2006/relationships/image" Target="../media/image2.png"/><Relationship Id="rId7" Type="http://schemas.openxmlformats.org/officeDocument/2006/relationships/image" Target="../media/image6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3.jpeg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3" Type="http://schemas.openxmlformats.org/officeDocument/2006/relationships/image" Target="../media/image2.png"/><Relationship Id="rId7" Type="http://schemas.openxmlformats.org/officeDocument/2006/relationships/image" Target="../media/image6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jpeg"/><Relationship Id="rId5" Type="http://schemas.openxmlformats.org/officeDocument/2006/relationships/image" Target="../media/image4.jpeg"/><Relationship Id="rId4" Type="http://schemas.openxmlformats.org/officeDocument/2006/relationships/image" Target="../media/image16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eg"/><Relationship Id="rId3" Type="http://schemas.openxmlformats.org/officeDocument/2006/relationships/image" Target="../media/image2.png"/><Relationship Id="rId7" Type="http://schemas.openxmlformats.org/officeDocument/2006/relationships/image" Target="../media/image6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9900" y="9525"/>
            <a:ext cx="11430000" cy="683895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3758" y="1702081"/>
            <a:ext cx="11898489" cy="2387600"/>
          </a:xfrm>
        </p:spPr>
        <p:txBody>
          <a:bodyPr>
            <a:normAutofit fontScale="90000"/>
          </a:bodyPr>
          <a:lstStyle/>
          <a:p>
            <a:r>
              <a:rPr lang="ru-RU" sz="4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Дополнительное электронное пособие </a:t>
            </a:r>
            <a:br>
              <a:rPr lang="ru-RU" sz="4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 наглядно-дидактической игре</a:t>
            </a:r>
            <a:br>
              <a:rPr lang="ru-RU" sz="4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5300" dirty="0" smtClean="0">
                <a:solidFill>
                  <a:srgbClr val="00206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«Времена года»</a:t>
            </a:r>
            <a:endParaRPr lang="ru-RU" sz="15300" dirty="0">
              <a:solidFill>
                <a:srgbClr val="002060"/>
              </a:solidFill>
              <a:latin typeface="Monotype Corsiva" panose="03010101010201010101" pitchFamily="66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027583" y="4380824"/>
            <a:ext cx="4872317" cy="2176508"/>
          </a:xfrm>
          <a:noFill/>
        </p:spPr>
        <p:txBody>
          <a:bodyPr>
            <a:noAutofit/>
          </a:bodyPr>
          <a:lstStyle/>
          <a:p>
            <a:r>
              <a:rPr lang="ru-RU" sz="2800" b="1" dirty="0" smtClean="0">
                <a:latin typeface="Gabriola" panose="04040605051002020D02" pitchFamily="82" charset="0"/>
              </a:rPr>
              <a:t>Разработали: Сергеева Елена </a:t>
            </a:r>
            <a:r>
              <a:rPr lang="ru-RU" sz="2800" b="1" dirty="0" err="1" smtClean="0">
                <a:latin typeface="Gabriola" panose="04040605051002020D02" pitchFamily="82" charset="0"/>
              </a:rPr>
              <a:t>Саввична</a:t>
            </a:r>
            <a:endParaRPr lang="ru-RU" sz="2800" b="1" dirty="0" smtClean="0">
              <a:latin typeface="Gabriola" panose="04040605051002020D02" pitchFamily="82" charset="0"/>
            </a:endParaRPr>
          </a:p>
          <a:p>
            <a:r>
              <a:rPr lang="ru-RU" sz="2800" b="1" dirty="0" smtClean="0">
                <a:latin typeface="Gabriola" panose="04040605051002020D02" pitchFamily="82" charset="0"/>
              </a:rPr>
              <a:t>Тимофеева Ирина Архиповна</a:t>
            </a:r>
          </a:p>
          <a:p>
            <a:r>
              <a:rPr lang="ru-RU" sz="2800" b="1" dirty="0" smtClean="0">
                <a:latin typeface="Gabriola" panose="04040605051002020D02" pitchFamily="82" charset="0"/>
              </a:rPr>
              <a:t>Воспитатели группы «Радуга» </a:t>
            </a:r>
          </a:p>
          <a:p>
            <a:r>
              <a:rPr lang="ru-RU" sz="2800" b="1" dirty="0" smtClean="0">
                <a:latin typeface="Gabriola" panose="04040605051002020D02" pitchFamily="82" charset="0"/>
              </a:rPr>
              <a:t>МБДОУ Д/с №30 «Малышок»</a:t>
            </a:r>
          </a:p>
          <a:p>
            <a:r>
              <a:rPr lang="ru-RU" sz="2800" b="1" dirty="0" smtClean="0">
                <a:latin typeface="Gabriola" panose="04040605051002020D02" pitchFamily="82" charset="0"/>
              </a:rPr>
              <a:t>ГО «Город Якутск»</a:t>
            </a:r>
            <a:endParaRPr lang="ru-RU" sz="2800" b="1" dirty="0">
              <a:latin typeface="Gabriola" panose="04040605051002020D02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1496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019822" y="1149783"/>
            <a:ext cx="3172177" cy="3578577"/>
          </a:xfrm>
        </p:spPr>
        <p:txBody>
          <a:bodyPr/>
          <a:lstStyle/>
          <a:p>
            <a:pPr marL="0" indent="0">
              <a:lnSpc>
                <a:spcPct val="100000"/>
              </a:lnSpc>
              <a:buNone/>
            </a:pPr>
            <a:r>
              <a:rPr lang="ru-RU" dirty="0">
                <a:latin typeface="Gabriola" panose="04040605051002020D02" pitchFamily="82" charset="0"/>
              </a:rPr>
              <a:t>Оно за весною</a:t>
            </a:r>
            <a:br>
              <a:rPr lang="ru-RU" dirty="0">
                <a:latin typeface="Gabriola" panose="04040605051002020D02" pitchFamily="82" charset="0"/>
              </a:rPr>
            </a:br>
            <a:r>
              <a:rPr lang="ru-RU" dirty="0">
                <a:latin typeface="Gabriola" panose="04040605051002020D02" pitchFamily="82" charset="0"/>
              </a:rPr>
              <a:t>К нам в гости идет,</a:t>
            </a:r>
            <a:br>
              <a:rPr lang="ru-RU" dirty="0">
                <a:latin typeface="Gabriola" panose="04040605051002020D02" pitchFamily="82" charset="0"/>
              </a:rPr>
            </a:br>
            <a:r>
              <a:rPr lang="ru-RU" dirty="0">
                <a:latin typeface="Gabriola" panose="04040605051002020D02" pitchFamily="82" charset="0"/>
              </a:rPr>
              <a:t>С собою приносит</a:t>
            </a:r>
            <a:br>
              <a:rPr lang="ru-RU" dirty="0">
                <a:latin typeface="Gabriola" panose="04040605051002020D02" pitchFamily="82" charset="0"/>
              </a:rPr>
            </a:br>
            <a:r>
              <a:rPr lang="ru-RU" dirty="0">
                <a:latin typeface="Gabriola" panose="04040605051002020D02" pitchFamily="82" charset="0"/>
              </a:rPr>
              <a:t>Немало забот.</a:t>
            </a:r>
            <a:br>
              <a:rPr lang="ru-RU" dirty="0">
                <a:latin typeface="Gabriola" panose="04040605051002020D02" pitchFamily="82" charset="0"/>
              </a:rPr>
            </a:br>
            <a:r>
              <a:rPr lang="ru-RU" dirty="0">
                <a:latin typeface="Gabriola" panose="04040605051002020D02" pitchFamily="82" charset="0"/>
              </a:rPr>
              <a:t>Горячие, долгие</a:t>
            </a:r>
            <a:br>
              <a:rPr lang="ru-RU" dirty="0">
                <a:latin typeface="Gabriola" panose="04040605051002020D02" pitchFamily="82" charset="0"/>
              </a:rPr>
            </a:br>
            <a:r>
              <a:rPr lang="ru-RU" dirty="0">
                <a:latin typeface="Gabriola" panose="04040605051002020D02" pitchFamily="82" charset="0"/>
              </a:rPr>
              <a:t>Дарит деньки,</a:t>
            </a:r>
            <a:br>
              <a:rPr lang="ru-RU" dirty="0">
                <a:latin typeface="Gabriola" panose="04040605051002020D02" pitchFamily="82" charset="0"/>
              </a:rPr>
            </a:br>
            <a:r>
              <a:rPr lang="ru-RU" dirty="0">
                <a:latin typeface="Gabriola" panose="04040605051002020D02" pitchFamily="82" charset="0"/>
              </a:rPr>
              <a:t>Чтоб зрели скорей</a:t>
            </a:r>
            <a:br>
              <a:rPr lang="ru-RU" dirty="0">
                <a:latin typeface="Gabriola" panose="04040605051002020D02" pitchFamily="82" charset="0"/>
              </a:rPr>
            </a:br>
            <a:r>
              <a:rPr lang="ru-RU" dirty="0">
                <a:latin typeface="Gabriola" panose="04040605051002020D02" pitchFamily="82" charset="0"/>
              </a:rPr>
              <a:t>На полях </a:t>
            </a:r>
            <a:r>
              <a:rPr lang="ru-RU" dirty="0" smtClean="0">
                <a:latin typeface="Gabriola" panose="04040605051002020D02" pitchFamily="82" charset="0"/>
              </a:rPr>
              <a:t>колоски</a:t>
            </a:r>
            <a:endParaRPr lang="ru-RU" dirty="0">
              <a:latin typeface="Gabriola" panose="04040605051002020D02" pitchFamily="82" charset="0"/>
            </a:endParaRPr>
          </a:p>
          <a:p>
            <a:endParaRPr lang="ru-RU" dirty="0"/>
          </a:p>
        </p:txBody>
      </p:sp>
      <p:sp>
        <p:nvSpPr>
          <p:cNvPr id="5" name="Овал 4"/>
          <p:cNvSpPr/>
          <p:nvPr/>
        </p:nvSpPr>
        <p:spPr>
          <a:xfrm>
            <a:off x="9679369" y="4902223"/>
            <a:ext cx="1309511" cy="1230489"/>
          </a:xfrm>
          <a:prstGeom prst="ellipse">
            <a:avLst/>
          </a:prstGeom>
          <a:blipFill dpi="0" rotWithShape="1"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l="3265" t="3190" r="3265" b="3190"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1499720" y="4902223"/>
            <a:ext cx="1309511" cy="1230489"/>
          </a:xfrm>
          <a:prstGeom prst="ellipse">
            <a:avLst/>
          </a:prstGeom>
          <a:blipFill dpi="0" rotWithShape="1"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l="7388" t="4652" r="7388" b="4652"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3983319" y="4908260"/>
            <a:ext cx="1309511" cy="1230489"/>
          </a:xfrm>
          <a:prstGeom prst="ellipse">
            <a:avLst/>
          </a:prstGeom>
          <a:blipFill dpi="0" rotWithShape="1"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t="4652" b="4652"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6831344" y="4877193"/>
            <a:ext cx="1309511" cy="1230489"/>
          </a:xfrm>
          <a:prstGeom prst="ellipse">
            <a:avLst/>
          </a:prstGeom>
          <a:blipFill dpi="0" rotWithShape="1"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325634" y="1850793"/>
            <a:ext cx="3657685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err="1">
                <a:latin typeface="Gabriola" panose="04040605051002020D02" pitchFamily="82" charset="0"/>
              </a:rPr>
              <a:t>Хонууларга</a:t>
            </a:r>
            <a:r>
              <a:rPr lang="ru-RU" sz="2800" dirty="0">
                <a:latin typeface="Gabriola" panose="04040605051002020D02" pitchFamily="82" charset="0"/>
              </a:rPr>
              <a:t> </a:t>
            </a:r>
            <a:r>
              <a:rPr lang="ru-RU" sz="2800" dirty="0" err="1">
                <a:latin typeface="Gabriola" panose="04040605051002020D02" pitchFamily="82" charset="0"/>
              </a:rPr>
              <a:t>сибэккилэр</a:t>
            </a:r>
            <a:r>
              <a:rPr lang="ru-RU" sz="2800" dirty="0" smtClean="0">
                <a:latin typeface="Gabriola" panose="04040605051002020D02" pitchFamily="82" charset="0"/>
              </a:rPr>
              <a:t>,</a:t>
            </a:r>
            <a:endParaRPr lang="ru-RU" sz="2800" dirty="0">
              <a:latin typeface="Gabriola" panose="04040605051002020D02" pitchFamily="82" charset="0"/>
            </a:endParaRPr>
          </a:p>
          <a:p>
            <a:r>
              <a:rPr lang="ru-RU" sz="2800" dirty="0" err="1">
                <a:latin typeface="Gabriola" panose="04040605051002020D02" pitchFamily="82" charset="0"/>
              </a:rPr>
              <a:t>Тэтэрэннэр</a:t>
            </a:r>
            <a:r>
              <a:rPr lang="ru-RU" sz="2800" dirty="0">
                <a:latin typeface="Gabriola" panose="04040605051002020D02" pitchFamily="82" charset="0"/>
              </a:rPr>
              <a:t> </a:t>
            </a:r>
            <a:r>
              <a:rPr lang="ru-RU" sz="2800" dirty="0" err="1">
                <a:latin typeface="Gabriola" panose="04040605051002020D02" pitchFamily="82" charset="0"/>
              </a:rPr>
              <a:t>кестеллер</a:t>
            </a:r>
            <a:r>
              <a:rPr lang="ru-RU" sz="2800" dirty="0" smtClean="0">
                <a:latin typeface="Gabriola" panose="04040605051002020D02" pitchFamily="82" charset="0"/>
              </a:rPr>
              <a:t>.</a:t>
            </a:r>
            <a:endParaRPr lang="ru-RU" sz="2800" dirty="0">
              <a:latin typeface="Gabriola" panose="04040605051002020D02" pitchFamily="82" charset="0"/>
            </a:endParaRPr>
          </a:p>
          <a:p>
            <a:r>
              <a:rPr lang="ru-RU" sz="2800" dirty="0" err="1">
                <a:latin typeface="Gabriola" panose="04040605051002020D02" pitchFamily="82" charset="0"/>
              </a:rPr>
              <a:t>Сыпсыкылар</a:t>
            </a:r>
            <a:r>
              <a:rPr lang="ru-RU" sz="2800" dirty="0">
                <a:latin typeface="Gabriola" panose="04040605051002020D02" pitchFamily="82" charset="0"/>
              </a:rPr>
              <a:t>, а</a:t>
            </a:r>
            <a:r>
              <a:rPr lang="en-US" sz="2800" dirty="0">
                <a:latin typeface="Gabriola" panose="04040605051002020D02" pitchFamily="82" charset="0"/>
              </a:rPr>
              <a:t>h</a:t>
            </a:r>
            <a:r>
              <a:rPr lang="ru-RU" sz="2800" dirty="0" err="1" smtClean="0">
                <a:latin typeface="Gabriola" panose="04040605051002020D02" pitchFamily="82" charset="0"/>
              </a:rPr>
              <a:t>ыцалар</a:t>
            </a:r>
            <a:endParaRPr lang="ru-RU" sz="2800" dirty="0">
              <a:latin typeface="Gabriola" panose="04040605051002020D02" pitchFamily="82" charset="0"/>
            </a:endParaRPr>
          </a:p>
          <a:p>
            <a:r>
              <a:rPr lang="ru-RU" sz="2800" dirty="0" err="1">
                <a:latin typeface="Gabriola" panose="04040605051002020D02" pitchFamily="82" charset="0"/>
              </a:rPr>
              <a:t>Оттон</a:t>
            </a:r>
            <a:r>
              <a:rPr lang="ru-RU" sz="2800" dirty="0">
                <a:latin typeface="Gabriola" panose="04040605051002020D02" pitchFamily="82" charset="0"/>
              </a:rPr>
              <a:t> </a:t>
            </a:r>
            <a:r>
              <a:rPr lang="ru-RU" sz="2800" dirty="0" err="1">
                <a:latin typeface="Gabriola" panose="04040605051002020D02" pitchFamily="82" charset="0"/>
              </a:rPr>
              <a:t>окко</a:t>
            </a:r>
            <a:r>
              <a:rPr lang="ru-RU" sz="2800" dirty="0">
                <a:latin typeface="Gabriola" panose="04040605051002020D02" pitchFamily="82" charset="0"/>
              </a:rPr>
              <a:t> </a:t>
            </a:r>
            <a:r>
              <a:rPr lang="ru-RU" sz="2800" dirty="0" err="1">
                <a:latin typeface="Gabriola" panose="04040605051002020D02" pitchFamily="82" charset="0"/>
              </a:rPr>
              <a:t>ойоллор</a:t>
            </a:r>
            <a:r>
              <a:rPr lang="ru-RU" sz="2800" dirty="0">
                <a:latin typeface="Gabriola" panose="04040605051002020D02" pitchFamily="82" charset="0"/>
              </a:rPr>
              <a:t>.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3640335" y="1243774"/>
            <a:ext cx="4911329" cy="3370015"/>
          </a:xfrm>
          <a:prstGeom prst="rect">
            <a:avLst/>
          </a:prstGeom>
          <a:blipFill dpi="0" rotWithShape="1">
            <a:blip r:embed="rId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1015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1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1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1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3" dur="2000" fill="hold"/>
                                        <p:tgtEl>
                                          <p:spTgt spid="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5" grpId="0" animBg="1"/>
      <p:bldP spid="8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55105" y="1911073"/>
            <a:ext cx="3836895" cy="2045025"/>
          </a:xfrm>
        </p:spPr>
        <p:txBody>
          <a:bodyPr>
            <a:noAutofit/>
          </a:bodyPr>
          <a:lstStyle/>
          <a:p>
            <a:pPr marL="0" indent="0">
              <a:lnSpc>
                <a:spcPct val="100000"/>
              </a:lnSpc>
              <a:buNone/>
            </a:pPr>
            <a:r>
              <a:rPr lang="ru-RU" dirty="0">
                <a:latin typeface="Gabriola" panose="04040605051002020D02" pitchFamily="82" charset="0"/>
              </a:rPr>
              <a:t>Она приходит с ласкою</a:t>
            </a:r>
            <a:br>
              <a:rPr lang="ru-RU" dirty="0">
                <a:latin typeface="Gabriola" panose="04040605051002020D02" pitchFamily="82" charset="0"/>
              </a:rPr>
            </a:br>
            <a:r>
              <a:rPr lang="ru-RU" dirty="0">
                <a:latin typeface="Gabriola" panose="04040605051002020D02" pitchFamily="82" charset="0"/>
              </a:rPr>
              <a:t>И со своею </a:t>
            </a:r>
            <a:r>
              <a:rPr lang="ru-RU" dirty="0" err="1">
                <a:latin typeface="Gabriola" panose="04040605051002020D02" pitchFamily="82" charset="0"/>
              </a:rPr>
              <a:t>сказкою</a:t>
            </a:r>
            <a:r>
              <a:rPr lang="ru-RU" dirty="0">
                <a:latin typeface="Gabriola" panose="04040605051002020D02" pitchFamily="82" charset="0"/>
              </a:rPr>
              <a:t>.</a:t>
            </a:r>
            <a:br>
              <a:rPr lang="ru-RU" dirty="0">
                <a:latin typeface="Gabriola" panose="04040605051002020D02" pitchFamily="82" charset="0"/>
              </a:rPr>
            </a:br>
            <a:r>
              <a:rPr lang="ru-RU" dirty="0">
                <a:latin typeface="Gabriola" panose="04040605051002020D02" pitchFamily="82" charset="0"/>
              </a:rPr>
              <a:t>Волшебной </a:t>
            </a:r>
            <a:r>
              <a:rPr lang="ru-RU" dirty="0" smtClean="0">
                <a:latin typeface="Gabriola" panose="04040605051002020D02" pitchFamily="82" charset="0"/>
              </a:rPr>
              <a:t>палочкой взмахнет</a:t>
            </a:r>
            <a:r>
              <a:rPr lang="ru-RU" dirty="0">
                <a:latin typeface="Gabriola" panose="04040605051002020D02" pitchFamily="82" charset="0"/>
              </a:rPr>
              <a:t>,</a:t>
            </a:r>
            <a:br>
              <a:rPr lang="ru-RU" dirty="0">
                <a:latin typeface="Gabriola" panose="04040605051002020D02" pitchFamily="82" charset="0"/>
              </a:rPr>
            </a:br>
            <a:r>
              <a:rPr lang="ru-RU" dirty="0">
                <a:latin typeface="Gabriola" panose="04040605051002020D02" pitchFamily="82" charset="0"/>
              </a:rPr>
              <a:t>В лесу подснежник расцветет</a:t>
            </a:r>
            <a:r>
              <a:rPr lang="ru-RU" dirty="0" smtClean="0">
                <a:latin typeface="Gabriola" panose="04040605051002020D02" pitchFamily="82" charset="0"/>
              </a:rPr>
              <a:t>.</a:t>
            </a:r>
            <a:endParaRPr lang="ru-RU" dirty="0">
              <a:latin typeface="Gabriola" panose="04040605051002020D02" pitchFamily="82" charset="0"/>
            </a:endParaRPr>
          </a:p>
          <a:p>
            <a:endParaRPr lang="ru-RU" sz="3200" dirty="0"/>
          </a:p>
        </p:txBody>
      </p:sp>
      <p:sp>
        <p:nvSpPr>
          <p:cNvPr id="5" name="Овал 4"/>
          <p:cNvSpPr/>
          <p:nvPr/>
        </p:nvSpPr>
        <p:spPr>
          <a:xfrm>
            <a:off x="4294425" y="4858198"/>
            <a:ext cx="1309511" cy="1230489"/>
          </a:xfrm>
          <a:prstGeom prst="ellipse">
            <a:avLst/>
          </a:prstGeom>
          <a:blipFill dpi="0" rotWithShape="1"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l="6014" t="4652" r="6014" b="4652"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1604018" y="4842930"/>
            <a:ext cx="1309511" cy="1230489"/>
          </a:xfrm>
          <a:prstGeom prst="ellipse">
            <a:avLst/>
          </a:prstGeom>
          <a:blipFill dpi="0" rotWithShape="1"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t="3190" b="3190"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9796763" y="4858199"/>
            <a:ext cx="1309511" cy="1230489"/>
          </a:xfrm>
          <a:prstGeom prst="ellipse">
            <a:avLst/>
          </a:prstGeom>
          <a:blipFill dpi="0" rotWithShape="1"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l="3265" t="3190" r="3265" b="3190"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7045594" y="4858199"/>
            <a:ext cx="1309511" cy="1230489"/>
          </a:xfrm>
          <a:prstGeom prst="ellipse">
            <a:avLst/>
          </a:prstGeom>
          <a:blipFill dpi="0" rotWithShape="1"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233082" y="1957487"/>
            <a:ext cx="2986909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err="1" smtClean="0">
                <a:latin typeface="Gabriola" panose="04040605051002020D02" pitchFamily="82" charset="0"/>
              </a:rPr>
              <a:t>Комус</a:t>
            </a:r>
            <a:r>
              <a:rPr lang="ru-RU" sz="2800" dirty="0" smtClean="0">
                <a:latin typeface="Gabriola" panose="04040605051002020D02" pitchFamily="82" charset="0"/>
              </a:rPr>
              <a:t> </a:t>
            </a:r>
            <a:r>
              <a:rPr lang="ru-RU" sz="2800" dirty="0" err="1" smtClean="0">
                <a:latin typeface="Gabriola" panose="04040605051002020D02" pitchFamily="82" charset="0"/>
              </a:rPr>
              <a:t>кунун</a:t>
            </a:r>
            <a:r>
              <a:rPr lang="ru-RU" sz="2800" dirty="0" smtClean="0">
                <a:latin typeface="Gabriola" panose="04040605051002020D02" pitchFamily="82" charset="0"/>
              </a:rPr>
              <a:t> </a:t>
            </a:r>
            <a:r>
              <a:rPr lang="ru-RU" sz="2800" dirty="0" err="1" smtClean="0">
                <a:latin typeface="Gabriola" panose="04040605051002020D02" pitchFamily="82" charset="0"/>
              </a:rPr>
              <a:t>куллэрэн</a:t>
            </a:r>
            <a:r>
              <a:rPr lang="ru-RU" sz="2800" dirty="0" smtClean="0">
                <a:latin typeface="Gabriola" panose="04040605051002020D02" pitchFamily="82" charset="0"/>
              </a:rPr>
              <a:t>,</a:t>
            </a:r>
          </a:p>
          <a:p>
            <a:r>
              <a:rPr lang="ru-RU" sz="2800" dirty="0" smtClean="0">
                <a:latin typeface="Gabriola" panose="04040605051002020D02" pitchFamily="82" charset="0"/>
              </a:rPr>
              <a:t>Кору-нары </a:t>
            </a:r>
            <a:r>
              <a:rPr lang="ru-RU" sz="2800" dirty="0" err="1" smtClean="0">
                <a:latin typeface="Gabriola" panose="04040605051002020D02" pitchFamily="82" charset="0"/>
              </a:rPr>
              <a:t>куодьутэр</a:t>
            </a:r>
            <a:r>
              <a:rPr lang="ru-RU" sz="2800" dirty="0" smtClean="0">
                <a:latin typeface="Gabriola" panose="04040605051002020D02" pitchFamily="82" charset="0"/>
              </a:rPr>
              <a:t>,</a:t>
            </a:r>
          </a:p>
          <a:p>
            <a:r>
              <a:rPr lang="ru-RU" sz="2800" dirty="0" err="1" smtClean="0">
                <a:latin typeface="Gabriola" panose="04040605051002020D02" pitchFamily="82" charset="0"/>
              </a:rPr>
              <a:t>Чараас</a:t>
            </a:r>
            <a:r>
              <a:rPr lang="ru-RU" sz="2800" dirty="0" smtClean="0">
                <a:latin typeface="Gabriola" panose="04040605051002020D02" pitchFamily="82" charset="0"/>
              </a:rPr>
              <a:t> </a:t>
            </a:r>
            <a:r>
              <a:rPr lang="ru-RU" sz="2800" dirty="0" err="1" smtClean="0">
                <a:latin typeface="Gabriola" panose="04040605051002020D02" pitchFamily="82" charset="0"/>
              </a:rPr>
              <a:t>танас</a:t>
            </a:r>
            <a:r>
              <a:rPr lang="ru-RU" sz="2800" dirty="0" smtClean="0">
                <a:latin typeface="Gabriola" panose="04040605051002020D02" pitchFamily="82" charset="0"/>
              </a:rPr>
              <a:t> </a:t>
            </a:r>
            <a:r>
              <a:rPr lang="ru-RU" sz="2800" dirty="0" err="1" smtClean="0">
                <a:latin typeface="Gabriola" panose="04040605051002020D02" pitchFamily="82" charset="0"/>
              </a:rPr>
              <a:t>кэтэрдэн</a:t>
            </a:r>
            <a:r>
              <a:rPr lang="ru-RU" sz="2800" dirty="0" smtClean="0">
                <a:latin typeface="Gabriola" panose="04040605051002020D02" pitchFamily="82" charset="0"/>
              </a:rPr>
              <a:t>,</a:t>
            </a:r>
          </a:p>
          <a:p>
            <a:r>
              <a:rPr lang="ru-RU" sz="2800" dirty="0" err="1" smtClean="0">
                <a:latin typeface="Gabriola" panose="04040605051002020D02" pitchFamily="82" charset="0"/>
              </a:rPr>
              <a:t>Иэдэс</a:t>
            </a:r>
            <a:r>
              <a:rPr lang="ru-RU" sz="2800" dirty="0" smtClean="0">
                <a:latin typeface="Gabriola" panose="04040605051002020D02" pitchFamily="82" charset="0"/>
              </a:rPr>
              <a:t> ими </a:t>
            </a:r>
            <a:r>
              <a:rPr lang="ru-RU" sz="2800" dirty="0" err="1" smtClean="0">
                <a:latin typeface="Gabriola" panose="04040605051002020D02" pitchFamily="82" charset="0"/>
              </a:rPr>
              <a:t>тэтэрдэр</a:t>
            </a:r>
            <a:r>
              <a:rPr lang="ru-RU" sz="2800" dirty="0" smtClean="0">
                <a:latin typeface="Gabriola" panose="04040605051002020D02" pitchFamily="82" charset="0"/>
              </a:rPr>
              <a:t>.</a:t>
            </a:r>
            <a:endParaRPr lang="ru-RU" sz="2800" dirty="0">
              <a:latin typeface="Gabriola" panose="04040605051002020D02" pitchFamily="82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453073" y="1027906"/>
            <a:ext cx="4668950" cy="3263152"/>
          </a:xfrm>
          <a:prstGeom prst="rect">
            <a:avLst/>
          </a:prstGeom>
          <a:blipFill dpi="0" rotWithShape="1">
            <a:blip r:embed="rId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60184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3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3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3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3" dur="2000" fill="hold"/>
                                        <p:tgtEl>
                                          <p:spTgt spid="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5" grpId="0" animBg="1"/>
      <p:bldP spid="8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8979" y="1441126"/>
            <a:ext cx="3887209" cy="2617227"/>
          </a:xfrm>
        </p:spPr>
        <p:txBody>
          <a:bodyPr>
            <a:noAutofit/>
          </a:bodyPr>
          <a:lstStyle/>
          <a:p>
            <a:pPr marL="0" lvl="0" indent="0">
              <a:lnSpc>
                <a:spcPct val="100000"/>
              </a:lnSpc>
              <a:buNone/>
            </a:pPr>
            <a:r>
              <a:rPr lang="ru-RU" dirty="0" smtClean="0">
                <a:latin typeface="Gabriola" panose="04040605051002020D02" pitchFamily="82" charset="0"/>
              </a:rPr>
              <a:t>Та</a:t>
            </a:r>
            <a:r>
              <a:rPr lang="en-US" dirty="0" smtClean="0">
                <a:latin typeface="Gabriola" panose="04040605051002020D02" pitchFamily="82" charset="0"/>
              </a:rPr>
              <a:t>h</a:t>
            </a:r>
            <a:r>
              <a:rPr lang="ru-RU" dirty="0" err="1" smtClean="0">
                <a:latin typeface="Gabriola" panose="04040605051002020D02" pitchFamily="82" charset="0"/>
              </a:rPr>
              <a:t>ырдьа</a:t>
            </a:r>
            <a:r>
              <a:rPr lang="ru-RU" dirty="0" smtClean="0">
                <a:latin typeface="Gabriola" panose="04040605051002020D02" pitchFamily="82" charset="0"/>
              </a:rPr>
              <a:t> туман </a:t>
            </a:r>
            <a:r>
              <a:rPr lang="ru-RU" dirty="0" err="1" smtClean="0">
                <a:latin typeface="Gabriola" panose="04040605051002020D02" pitchFamily="82" charset="0"/>
              </a:rPr>
              <a:t>оргуйар</a:t>
            </a:r>
            <a:r>
              <a:rPr lang="ru-RU" dirty="0" smtClean="0">
                <a:latin typeface="Gabriola" panose="04040605051002020D02" pitchFamily="82" charset="0"/>
              </a:rPr>
              <a:t>,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ru-RU" dirty="0" err="1" smtClean="0">
                <a:latin typeface="Gabriola" panose="04040605051002020D02" pitchFamily="82" charset="0"/>
              </a:rPr>
              <a:t>Мастар</a:t>
            </a:r>
            <a:r>
              <a:rPr lang="ru-RU" dirty="0" smtClean="0">
                <a:latin typeface="Gabriola" panose="04040605051002020D02" pitchFamily="82" charset="0"/>
              </a:rPr>
              <a:t> </a:t>
            </a:r>
            <a:r>
              <a:rPr lang="ru-RU" dirty="0" err="1" smtClean="0">
                <a:latin typeface="Gabriola" panose="04040605051002020D02" pitchFamily="82" charset="0"/>
              </a:rPr>
              <a:t>кырыаран</a:t>
            </a:r>
            <a:r>
              <a:rPr lang="ru-RU" dirty="0" smtClean="0">
                <a:latin typeface="Gabriola" panose="04040605051002020D02" pitchFamily="82" charset="0"/>
              </a:rPr>
              <a:t> </a:t>
            </a:r>
            <a:r>
              <a:rPr lang="ru-RU" dirty="0" err="1" smtClean="0">
                <a:latin typeface="Gabriola" panose="04040605051002020D02" pitchFamily="82" charset="0"/>
              </a:rPr>
              <a:t>тураллар</a:t>
            </a:r>
            <a:r>
              <a:rPr lang="ru-RU" dirty="0" smtClean="0">
                <a:latin typeface="Gabriola" panose="04040605051002020D02" pitchFamily="82" charset="0"/>
              </a:rPr>
              <a:t>.</a:t>
            </a:r>
          </a:p>
          <a:p>
            <a:pPr marL="0" lvl="0" indent="0">
              <a:lnSpc>
                <a:spcPct val="100000"/>
              </a:lnSpc>
              <a:buNone/>
            </a:pPr>
            <a:r>
              <a:rPr lang="ru-RU" dirty="0" err="1" smtClean="0">
                <a:latin typeface="Gabriola" panose="04040605051002020D02" pitchFamily="82" charset="0"/>
              </a:rPr>
              <a:t>Тибии</a:t>
            </a:r>
            <a:r>
              <a:rPr lang="ru-RU" dirty="0" smtClean="0">
                <a:latin typeface="Gabriola" panose="04040605051002020D02" pitchFamily="82" charset="0"/>
              </a:rPr>
              <a:t>, буур5а </a:t>
            </a:r>
            <a:r>
              <a:rPr lang="ru-RU" dirty="0" err="1" smtClean="0">
                <a:latin typeface="Gabriola" panose="04040605051002020D02" pitchFamily="82" charset="0"/>
              </a:rPr>
              <a:t>ытыллар</a:t>
            </a:r>
            <a:r>
              <a:rPr lang="ru-RU" dirty="0" smtClean="0">
                <a:latin typeface="Gabriola" panose="04040605051002020D02" pitchFamily="82" charset="0"/>
              </a:rPr>
              <a:t>,</a:t>
            </a:r>
          </a:p>
          <a:p>
            <a:pPr marL="0" lvl="0" indent="0">
              <a:lnSpc>
                <a:spcPct val="100000"/>
              </a:lnSpc>
              <a:buNone/>
            </a:pPr>
            <a:r>
              <a:rPr lang="ru-RU" dirty="0" err="1" smtClean="0">
                <a:latin typeface="Gabriola" panose="04040605051002020D02" pitchFamily="82" charset="0"/>
              </a:rPr>
              <a:t>Тымныы</a:t>
            </a:r>
            <a:r>
              <a:rPr lang="ru-RU" dirty="0" smtClean="0">
                <a:latin typeface="Gabriola" panose="04040605051002020D02" pitchFamily="82" charset="0"/>
              </a:rPr>
              <a:t> </a:t>
            </a:r>
            <a:r>
              <a:rPr lang="ru-RU" dirty="0" err="1" smtClean="0">
                <a:latin typeface="Gabriola" panose="04040605051002020D02" pitchFamily="82" charset="0"/>
              </a:rPr>
              <a:t>иэдэ</a:t>
            </a:r>
            <a:r>
              <a:rPr lang="en-US" dirty="0" smtClean="0">
                <a:latin typeface="Gabriola" panose="04040605051002020D02" pitchFamily="82" charset="0"/>
              </a:rPr>
              <a:t>h</a:t>
            </a:r>
            <a:r>
              <a:rPr lang="ru-RU" dirty="0" smtClean="0">
                <a:latin typeface="Gabriola" panose="04040605051002020D02" pitchFamily="82" charset="0"/>
              </a:rPr>
              <a:t>и </a:t>
            </a:r>
            <a:r>
              <a:rPr lang="ru-RU" dirty="0" err="1" smtClean="0">
                <a:latin typeface="Gabriola" panose="04040605051002020D02" pitchFamily="82" charset="0"/>
              </a:rPr>
              <a:t>кымаахтыыр</a:t>
            </a:r>
            <a:r>
              <a:rPr lang="ru-RU" dirty="0" smtClean="0">
                <a:latin typeface="Gabriola" panose="04040605051002020D02" pitchFamily="82" charset="0"/>
              </a:rPr>
              <a:t>.</a:t>
            </a:r>
          </a:p>
          <a:p>
            <a:pPr marL="0" lvl="0" indent="0">
              <a:lnSpc>
                <a:spcPct val="100000"/>
              </a:lnSpc>
              <a:buNone/>
            </a:pPr>
            <a:r>
              <a:rPr lang="ru-RU" dirty="0" err="1" smtClean="0">
                <a:latin typeface="Gabriola" panose="04040605051002020D02" pitchFamily="82" charset="0"/>
              </a:rPr>
              <a:t>Бу</a:t>
            </a:r>
            <a:r>
              <a:rPr lang="ru-RU" dirty="0" smtClean="0">
                <a:latin typeface="Gabriola" panose="04040605051002020D02" pitchFamily="82" charset="0"/>
              </a:rPr>
              <a:t> </a:t>
            </a:r>
            <a:r>
              <a:rPr lang="ru-RU" dirty="0" err="1" smtClean="0">
                <a:latin typeface="Gabriola" panose="04040605051002020D02" pitchFamily="82" charset="0"/>
              </a:rPr>
              <a:t>хаьан</a:t>
            </a:r>
            <a:r>
              <a:rPr lang="ru-RU" dirty="0" smtClean="0">
                <a:latin typeface="Gabriola" panose="04040605051002020D02" pitchFamily="82" charset="0"/>
              </a:rPr>
              <a:t> </a:t>
            </a:r>
            <a:r>
              <a:rPr lang="ru-RU" dirty="0" err="1" smtClean="0">
                <a:latin typeface="Gabriola" panose="04040605051002020D02" pitchFamily="82" charset="0"/>
              </a:rPr>
              <a:t>буоларый</a:t>
            </a:r>
            <a:r>
              <a:rPr lang="ru-RU" dirty="0" smtClean="0">
                <a:latin typeface="Gabriola" panose="04040605051002020D02" pitchFamily="82" charset="0"/>
              </a:rPr>
              <a:t>?</a:t>
            </a:r>
            <a:endParaRPr lang="ru-RU" dirty="0">
              <a:latin typeface="Gabriola" panose="04040605051002020D02" pitchFamily="82" charset="0"/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3733387" y="4909387"/>
            <a:ext cx="1309511" cy="1230489"/>
          </a:xfrm>
          <a:prstGeom prst="ellipse">
            <a:avLst/>
          </a:prstGeom>
          <a:blipFill dpi="0" rotWithShape="1"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t="3190" b="3190"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7016296" y="4909386"/>
            <a:ext cx="1309511" cy="1230489"/>
          </a:xfrm>
          <a:prstGeom prst="ellipse">
            <a:avLst/>
          </a:prstGeom>
          <a:blipFill dpi="0" rotWithShape="1"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l="7388" t="4652" r="7388" b="4652"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838200" y="4909387"/>
            <a:ext cx="1309511" cy="1230489"/>
          </a:xfrm>
          <a:prstGeom prst="ellipse">
            <a:avLst/>
          </a:prstGeom>
          <a:blipFill dpi="0" rotWithShape="1"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l="3265" t="3190" r="3265" b="3190"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10044289" y="4909385"/>
            <a:ext cx="1309511" cy="1230489"/>
          </a:xfrm>
          <a:prstGeom prst="ellipse">
            <a:avLst/>
          </a:prstGeom>
          <a:blipFill dpi="0" rotWithShape="1"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9058871" y="1941532"/>
            <a:ext cx="3094892" cy="19851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Aft>
                <a:spcPts val="0"/>
              </a:spcAft>
              <a:tabLst>
                <a:tab pos="457200" algn="l"/>
              </a:tabLst>
            </a:pPr>
            <a:r>
              <a:rPr lang="ru-RU" sz="2800" dirty="0">
                <a:solidFill>
                  <a:srgbClr val="000000"/>
                </a:solidFill>
                <a:latin typeface="Gabriola" panose="04040605051002020D02" pitchFamily="82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Запорошила дорожки,</a:t>
            </a:r>
            <a:br>
              <a:rPr lang="ru-RU" sz="2800" dirty="0">
                <a:solidFill>
                  <a:srgbClr val="000000"/>
                </a:solidFill>
                <a:latin typeface="Gabriola" panose="04040605051002020D02" pitchFamily="82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solidFill>
                  <a:srgbClr val="000000"/>
                </a:solidFill>
                <a:latin typeface="Gabriola" panose="04040605051002020D02" pitchFamily="82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Разукрасила окошки.</a:t>
            </a:r>
            <a:br>
              <a:rPr lang="ru-RU" sz="2800" dirty="0">
                <a:solidFill>
                  <a:srgbClr val="000000"/>
                </a:solidFill>
                <a:latin typeface="Gabriola" panose="04040605051002020D02" pitchFamily="82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solidFill>
                  <a:srgbClr val="000000"/>
                </a:solidFill>
                <a:latin typeface="Gabriola" panose="04040605051002020D02" pitchFamily="82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Радость людям подарила</a:t>
            </a:r>
            <a:br>
              <a:rPr lang="ru-RU" sz="2800" dirty="0">
                <a:solidFill>
                  <a:srgbClr val="000000"/>
                </a:solidFill>
                <a:latin typeface="Gabriola" panose="04040605051002020D02" pitchFamily="82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solidFill>
                  <a:srgbClr val="000000"/>
                </a:solidFill>
                <a:latin typeface="Gabriola" panose="04040605051002020D02" pitchFamily="82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 на санках прокатила</a:t>
            </a:r>
            <a:br>
              <a:rPr lang="ru-RU" sz="2800" dirty="0">
                <a:solidFill>
                  <a:srgbClr val="000000"/>
                </a:solidFill>
                <a:latin typeface="Gabriola" panose="04040605051002020D02" pitchFamily="82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200" dirty="0">
              <a:effectLst/>
              <a:latin typeface="Gabriola" panose="04040605051002020D02" pitchFamily="82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4114835" y="986117"/>
            <a:ext cx="4808244" cy="3641828"/>
          </a:xfrm>
          <a:prstGeom prst="rect">
            <a:avLst/>
          </a:prstGeom>
          <a:blipFill dpi="0" rotWithShape="1">
            <a:blip r:embed="rId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98093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3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3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3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3" dur="2000" fill="hold"/>
                                        <p:tgtEl>
                                          <p:spTgt spid="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5" grpId="0" animBg="1"/>
      <p:bldP spid="1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65904" y="2032557"/>
            <a:ext cx="4159348" cy="2025419"/>
          </a:xfrm>
        </p:spPr>
        <p:txBody>
          <a:bodyPr/>
          <a:lstStyle/>
          <a:p>
            <a:pPr marL="0" indent="0">
              <a:buNone/>
            </a:pPr>
            <a:r>
              <a:rPr lang="ru-RU" dirty="0" err="1" smtClean="0">
                <a:latin typeface="Gabriola" panose="04040605051002020D02" pitchFamily="82" charset="0"/>
              </a:rPr>
              <a:t>Харалдьык</a:t>
            </a:r>
            <a:r>
              <a:rPr lang="ru-RU" dirty="0" smtClean="0">
                <a:latin typeface="Gabriola" panose="04040605051002020D02" pitchFamily="82" charset="0"/>
              </a:rPr>
              <a:t> </a:t>
            </a:r>
            <a:r>
              <a:rPr lang="ru-RU" dirty="0" err="1" smtClean="0">
                <a:latin typeface="Gabriola" panose="04040605051002020D02" pitchFamily="82" charset="0"/>
              </a:rPr>
              <a:t>харааран</a:t>
            </a:r>
            <a:r>
              <a:rPr lang="ru-RU" dirty="0" smtClean="0">
                <a:latin typeface="Gabriola" panose="04040605051002020D02" pitchFamily="82" charset="0"/>
              </a:rPr>
              <a:t> ко</a:t>
            </a:r>
            <a:r>
              <a:rPr lang="en-US" dirty="0" smtClean="0">
                <a:latin typeface="Gabriola" panose="04040605051002020D02" pitchFamily="82" charset="0"/>
              </a:rPr>
              <a:t>h</a:t>
            </a:r>
            <a:r>
              <a:rPr lang="ru-RU" dirty="0" err="1" smtClean="0">
                <a:latin typeface="Gabriola" panose="04040605051002020D02" pitchFamily="82" charset="0"/>
              </a:rPr>
              <a:t>уннэ</a:t>
            </a:r>
            <a:r>
              <a:rPr lang="ru-RU" dirty="0" smtClean="0">
                <a:latin typeface="Gabriola" panose="04040605051002020D02" pitchFamily="82" charset="0"/>
              </a:rPr>
              <a:t>,</a:t>
            </a:r>
          </a:p>
          <a:p>
            <a:pPr marL="0" indent="0">
              <a:buNone/>
            </a:pPr>
            <a:r>
              <a:rPr lang="ru-RU" dirty="0" err="1" smtClean="0">
                <a:latin typeface="Gabriola" panose="04040605051002020D02" pitchFamily="82" charset="0"/>
              </a:rPr>
              <a:t>Муус</a:t>
            </a:r>
            <a:r>
              <a:rPr lang="ru-RU" dirty="0" smtClean="0">
                <a:latin typeface="Gabriola" panose="04040605051002020D02" pitchFamily="82" charset="0"/>
              </a:rPr>
              <a:t> </a:t>
            </a:r>
            <a:r>
              <a:rPr lang="ru-RU" dirty="0" err="1" smtClean="0">
                <a:latin typeface="Gabriola" panose="04040605051002020D02" pitchFamily="82" charset="0"/>
              </a:rPr>
              <a:t>чопчу</a:t>
            </a:r>
            <a:r>
              <a:rPr lang="ru-RU" dirty="0" smtClean="0">
                <a:latin typeface="Gabriola" panose="04040605051002020D02" pitchFamily="82" charset="0"/>
              </a:rPr>
              <a:t> </a:t>
            </a:r>
            <a:r>
              <a:rPr lang="ru-RU" dirty="0" err="1" smtClean="0">
                <a:latin typeface="Gabriola" panose="04040605051002020D02" pitchFamily="82" charset="0"/>
              </a:rPr>
              <a:t>ууллан</a:t>
            </a:r>
            <a:r>
              <a:rPr lang="ru-RU" dirty="0" smtClean="0">
                <a:latin typeface="Gabriola" panose="04040605051002020D02" pitchFamily="82" charset="0"/>
              </a:rPr>
              <a:t> то5унна,</a:t>
            </a:r>
          </a:p>
          <a:p>
            <a:pPr marL="0" indent="0">
              <a:buNone/>
            </a:pPr>
            <a:r>
              <a:rPr lang="ru-RU" dirty="0" err="1" smtClean="0">
                <a:latin typeface="Gabriola" panose="04040605051002020D02" pitchFamily="82" charset="0"/>
              </a:rPr>
              <a:t>Куоллэрбит</a:t>
            </a:r>
            <a:r>
              <a:rPr lang="ru-RU" dirty="0" smtClean="0">
                <a:latin typeface="Gabriola" panose="04040605051002020D02" pitchFamily="82" charset="0"/>
              </a:rPr>
              <a:t> </a:t>
            </a:r>
            <a:r>
              <a:rPr lang="ru-RU" dirty="0" err="1" smtClean="0">
                <a:latin typeface="Gabriola" panose="04040605051002020D02" pitchFamily="82" charset="0"/>
              </a:rPr>
              <a:t>муустара</a:t>
            </a:r>
            <a:r>
              <a:rPr lang="ru-RU" dirty="0" smtClean="0">
                <a:latin typeface="Gabriola" panose="04040605051002020D02" pitchFamily="82" charset="0"/>
              </a:rPr>
              <a:t> у</a:t>
            </a:r>
            <a:r>
              <a:rPr lang="en-US" dirty="0" smtClean="0">
                <a:latin typeface="Gabriola" panose="04040605051002020D02" pitchFamily="82" charset="0"/>
              </a:rPr>
              <a:t>h</a:t>
            </a:r>
            <a:r>
              <a:rPr lang="ru-RU" dirty="0" err="1" smtClean="0">
                <a:latin typeface="Gabriola" panose="04040605051002020D02" pitchFamily="82" charset="0"/>
              </a:rPr>
              <a:t>унна</a:t>
            </a:r>
            <a:r>
              <a:rPr lang="ru-RU" dirty="0" smtClean="0">
                <a:latin typeface="Gabriola" panose="04040605051002020D02" pitchFamily="82" charset="0"/>
              </a:rPr>
              <a:t>,</a:t>
            </a:r>
          </a:p>
          <a:p>
            <a:pPr marL="0" indent="0">
              <a:buNone/>
            </a:pPr>
            <a:r>
              <a:rPr lang="ru-RU" dirty="0" smtClean="0">
                <a:latin typeface="Gabriola" panose="04040605051002020D02" pitchFamily="82" charset="0"/>
              </a:rPr>
              <a:t>о5о-аймах </a:t>
            </a:r>
            <a:r>
              <a:rPr lang="ru-RU" dirty="0" err="1" smtClean="0">
                <a:latin typeface="Gabriola" panose="04040605051002020D02" pitchFamily="82" charset="0"/>
              </a:rPr>
              <a:t>саната</a:t>
            </a:r>
            <a:r>
              <a:rPr lang="ru-RU" dirty="0" smtClean="0">
                <a:latin typeface="Gabriola" panose="04040605051002020D02" pitchFamily="82" charset="0"/>
              </a:rPr>
              <a:t> </a:t>
            </a:r>
            <a:r>
              <a:rPr lang="ru-RU" dirty="0" err="1" smtClean="0">
                <a:latin typeface="Gabriola" panose="04040605051002020D02" pitchFamily="82" charset="0"/>
              </a:rPr>
              <a:t>хойунна</a:t>
            </a:r>
            <a:r>
              <a:rPr lang="ru-RU" dirty="0" smtClean="0">
                <a:latin typeface="Gabriola" panose="04040605051002020D02" pitchFamily="82" charset="0"/>
              </a:rPr>
              <a:t>. </a:t>
            </a:r>
            <a:endParaRPr lang="ru-RU" dirty="0">
              <a:latin typeface="Gabriola" panose="04040605051002020D02" pitchFamily="82" charset="0"/>
            </a:endParaRPr>
          </a:p>
          <a:p>
            <a:endParaRPr lang="ru-RU" dirty="0"/>
          </a:p>
        </p:txBody>
      </p:sp>
      <p:sp>
        <p:nvSpPr>
          <p:cNvPr id="5" name="Овал 4"/>
          <p:cNvSpPr/>
          <p:nvPr/>
        </p:nvSpPr>
        <p:spPr>
          <a:xfrm>
            <a:off x="9724033" y="4842743"/>
            <a:ext cx="1309511" cy="1230489"/>
          </a:xfrm>
          <a:prstGeom prst="ellipse">
            <a:avLst/>
          </a:prstGeom>
          <a:blipFill dpi="0" rotWithShape="1"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l="6014" t="4652" r="6014" b="4652"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1151468" y="4842931"/>
            <a:ext cx="1309511" cy="1230489"/>
          </a:xfrm>
          <a:prstGeom prst="ellipse">
            <a:avLst/>
          </a:prstGeom>
          <a:blipFill dpi="0" rotWithShape="1"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t="3190" b="3190"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3942332" y="4842743"/>
            <a:ext cx="1309511" cy="1230489"/>
          </a:xfrm>
          <a:prstGeom prst="ellipse">
            <a:avLst/>
          </a:prstGeom>
          <a:blipFill dpi="0" rotWithShape="1"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l="3265" t="3190" r="3265" b="3190"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6931509" y="4842743"/>
            <a:ext cx="1309511" cy="1230489"/>
          </a:xfrm>
          <a:prstGeom prst="ellipse">
            <a:avLst/>
          </a:prstGeom>
          <a:blipFill dpi="0" rotWithShape="1"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8399674" y="2002396"/>
            <a:ext cx="395823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solidFill>
                  <a:srgbClr val="000000"/>
                </a:solidFill>
                <a:latin typeface="Gabriola" panose="04040605051002020D02" pitchFamily="82" charset="0"/>
              </a:rPr>
              <a:t>Снег чернеет на полянке, </a:t>
            </a:r>
            <a:endParaRPr lang="ru-RU" sz="2800" dirty="0" smtClean="0">
              <a:solidFill>
                <a:srgbClr val="000000"/>
              </a:solidFill>
              <a:latin typeface="Gabriola" panose="04040605051002020D02" pitchFamily="82" charset="0"/>
            </a:endParaRPr>
          </a:p>
          <a:p>
            <a:r>
              <a:rPr lang="ru-RU" sz="2800" dirty="0" smtClean="0">
                <a:solidFill>
                  <a:srgbClr val="000000"/>
                </a:solidFill>
                <a:latin typeface="Gabriola" panose="04040605051002020D02" pitchFamily="82" charset="0"/>
              </a:rPr>
              <a:t>С </a:t>
            </a:r>
            <a:r>
              <a:rPr lang="ru-RU" sz="2800" dirty="0">
                <a:solidFill>
                  <a:srgbClr val="000000"/>
                </a:solidFill>
                <a:latin typeface="Gabriola" panose="04040605051002020D02" pitchFamily="82" charset="0"/>
              </a:rPr>
              <a:t>каждым днём теплей погода. </a:t>
            </a:r>
            <a:endParaRPr lang="ru-RU" sz="2800" dirty="0" smtClean="0">
              <a:solidFill>
                <a:srgbClr val="000000"/>
              </a:solidFill>
              <a:latin typeface="Gabriola" panose="04040605051002020D02" pitchFamily="82" charset="0"/>
            </a:endParaRPr>
          </a:p>
          <a:p>
            <a:r>
              <a:rPr lang="ru-RU" sz="2800" dirty="0" smtClean="0">
                <a:solidFill>
                  <a:srgbClr val="000000"/>
                </a:solidFill>
                <a:latin typeface="Gabriola" panose="04040605051002020D02" pitchFamily="82" charset="0"/>
              </a:rPr>
              <a:t>Время </a:t>
            </a:r>
            <a:r>
              <a:rPr lang="ru-RU" sz="2800" dirty="0">
                <a:solidFill>
                  <a:srgbClr val="000000"/>
                </a:solidFill>
                <a:latin typeface="Gabriola" panose="04040605051002020D02" pitchFamily="82" charset="0"/>
              </a:rPr>
              <a:t>класть в кладовку санки. </a:t>
            </a:r>
            <a:endParaRPr lang="ru-RU" sz="2800" dirty="0" smtClean="0">
              <a:solidFill>
                <a:srgbClr val="000000"/>
              </a:solidFill>
              <a:latin typeface="Gabriola" panose="04040605051002020D02" pitchFamily="82" charset="0"/>
            </a:endParaRPr>
          </a:p>
          <a:p>
            <a:r>
              <a:rPr lang="ru-RU" sz="2800" dirty="0" smtClean="0">
                <a:solidFill>
                  <a:srgbClr val="000000"/>
                </a:solidFill>
                <a:latin typeface="Gabriola" panose="04040605051002020D02" pitchFamily="82" charset="0"/>
              </a:rPr>
              <a:t>Это</a:t>
            </a:r>
            <a:r>
              <a:rPr lang="ru-RU" sz="2800" dirty="0">
                <a:solidFill>
                  <a:srgbClr val="000000"/>
                </a:solidFill>
                <a:latin typeface="Gabriola" panose="04040605051002020D02" pitchFamily="82" charset="0"/>
              </a:rPr>
              <a:t>, что за время года.</a:t>
            </a:r>
            <a:endParaRPr lang="ru-RU" sz="2800" dirty="0">
              <a:latin typeface="Gabriola" panose="04040605051002020D02" pitchFamily="82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3889022" y="986118"/>
            <a:ext cx="4344747" cy="3449255"/>
          </a:xfrm>
          <a:prstGeom prst="rect">
            <a:avLst/>
          </a:prstGeom>
          <a:blipFill dpi="0" rotWithShape="1">
            <a:blip r:embed="rId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62465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1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1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1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3" dur="2000" fill="hold"/>
                                        <p:tgtEl>
                                          <p:spTgt spid="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5" grpId="0" animBg="1"/>
      <p:bldP spid="1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108141" y="2055813"/>
            <a:ext cx="3083859" cy="2436500"/>
          </a:xfrm>
        </p:spPr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buNone/>
            </a:pPr>
            <a:r>
              <a:rPr lang="ru-RU" dirty="0">
                <a:latin typeface="Gabriola" panose="04040605051002020D02" pitchFamily="82" charset="0"/>
              </a:rPr>
              <a:t>Вот и стали дни короче,</a:t>
            </a:r>
            <a:br>
              <a:rPr lang="ru-RU" dirty="0">
                <a:latin typeface="Gabriola" panose="04040605051002020D02" pitchFamily="82" charset="0"/>
              </a:rPr>
            </a:br>
            <a:r>
              <a:rPr lang="ru-RU" dirty="0">
                <a:latin typeface="Gabriola" panose="04040605051002020D02" pitchFamily="82" charset="0"/>
              </a:rPr>
              <a:t>И длиннее стали ночи,</a:t>
            </a:r>
            <a:br>
              <a:rPr lang="ru-RU" dirty="0">
                <a:latin typeface="Gabriola" panose="04040605051002020D02" pitchFamily="82" charset="0"/>
              </a:rPr>
            </a:br>
            <a:r>
              <a:rPr lang="ru-RU" dirty="0">
                <a:latin typeface="Gabriola" panose="04040605051002020D02" pitchFamily="82" charset="0"/>
              </a:rPr>
              <a:t>Птицы тянутся на юг,</a:t>
            </a:r>
            <a:br>
              <a:rPr lang="ru-RU" dirty="0">
                <a:latin typeface="Gabriola" panose="04040605051002020D02" pitchFamily="82" charset="0"/>
              </a:rPr>
            </a:br>
            <a:r>
              <a:rPr lang="ru-RU" dirty="0">
                <a:latin typeface="Gabriola" panose="04040605051002020D02" pitchFamily="82" charset="0"/>
              </a:rPr>
              <a:t>Пожелтели лес и луг.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5" name="Овал 4"/>
          <p:cNvSpPr/>
          <p:nvPr/>
        </p:nvSpPr>
        <p:spPr>
          <a:xfrm>
            <a:off x="4142341" y="4937549"/>
            <a:ext cx="1309511" cy="1230489"/>
          </a:xfrm>
          <a:prstGeom prst="ellipse">
            <a:avLst/>
          </a:prstGeom>
          <a:blipFill dpi="0" rotWithShape="1"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1274234" y="4940212"/>
            <a:ext cx="1309511" cy="1230489"/>
          </a:xfrm>
          <a:prstGeom prst="ellipse">
            <a:avLst/>
          </a:prstGeom>
          <a:blipFill dpi="0" rotWithShape="1"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l="7388" t="4652" r="7388" b="4652"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10044289" y="4937548"/>
            <a:ext cx="1309511" cy="1230489"/>
          </a:xfrm>
          <a:prstGeom prst="ellipse">
            <a:avLst/>
          </a:prstGeom>
          <a:blipFill dpi="0" rotWithShape="1"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l="3265" t="3190" r="3265" b="3190"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7245247" y="4937549"/>
            <a:ext cx="1309511" cy="1230489"/>
          </a:xfrm>
          <a:prstGeom prst="ellipse">
            <a:avLst/>
          </a:prstGeom>
          <a:blipFill dpi="0" rotWithShape="1"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t="3190" b="3190"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195092" y="1965590"/>
            <a:ext cx="4012482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Gabriola" panose="04040605051002020D02" pitchFamily="82" charset="0"/>
              </a:rPr>
              <a:t>Кун </a:t>
            </a:r>
            <a:r>
              <a:rPr lang="ru-RU" sz="2800" dirty="0" err="1" smtClean="0">
                <a:latin typeface="Gabriola" panose="04040605051002020D02" pitchFamily="82" charset="0"/>
              </a:rPr>
              <a:t>аайы</a:t>
            </a:r>
            <a:r>
              <a:rPr lang="ru-RU" sz="2800" dirty="0" smtClean="0">
                <a:latin typeface="Gabriola" panose="04040605051002020D02" pitchFamily="82" charset="0"/>
              </a:rPr>
              <a:t> </a:t>
            </a:r>
            <a:r>
              <a:rPr lang="ru-RU" sz="2800" dirty="0" err="1" smtClean="0">
                <a:latin typeface="Gabriola" panose="04040605051002020D02" pitchFamily="82" charset="0"/>
              </a:rPr>
              <a:t>ардахпыт</a:t>
            </a:r>
            <a:r>
              <a:rPr lang="ru-RU" sz="2800" dirty="0" smtClean="0">
                <a:latin typeface="Gabriola" panose="04040605051002020D02" pitchFamily="82" charset="0"/>
              </a:rPr>
              <a:t> </a:t>
            </a:r>
            <a:r>
              <a:rPr lang="ru-RU" sz="2800" dirty="0" err="1" smtClean="0">
                <a:latin typeface="Gabriola" panose="04040605051002020D02" pitchFamily="82" charset="0"/>
              </a:rPr>
              <a:t>ибиирэр</a:t>
            </a:r>
            <a:endParaRPr lang="ru-RU" sz="2800" dirty="0" smtClean="0">
              <a:latin typeface="Gabriola" panose="04040605051002020D02" pitchFamily="82" charset="0"/>
            </a:endParaRPr>
          </a:p>
          <a:p>
            <a:r>
              <a:rPr lang="ru-RU" sz="2800" dirty="0" err="1" smtClean="0">
                <a:latin typeface="Gabriola" panose="04040605051002020D02" pitchFamily="82" charset="0"/>
              </a:rPr>
              <a:t>Са</a:t>
            </a:r>
            <a:r>
              <a:rPr lang="en-US" sz="2800" dirty="0" smtClean="0">
                <a:latin typeface="Gabriola" panose="04040605051002020D02" pitchFamily="82" charset="0"/>
              </a:rPr>
              <a:t>h</a:t>
            </a:r>
            <a:r>
              <a:rPr lang="ru-RU" sz="2800" dirty="0" err="1" smtClean="0">
                <a:latin typeface="Gabriola" panose="04040605051002020D02" pitchFamily="82" charset="0"/>
              </a:rPr>
              <a:t>арбыт</a:t>
            </a:r>
            <a:r>
              <a:rPr lang="ru-RU" sz="2800" dirty="0" smtClean="0">
                <a:latin typeface="Gabriola" panose="04040605051002020D02" pitchFamily="82" charset="0"/>
              </a:rPr>
              <a:t> </a:t>
            </a:r>
            <a:r>
              <a:rPr lang="ru-RU" sz="2800" dirty="0" err="1" smtClean="0">
                <a:latin typeface="Gabriola" panose="04040605051002020D02" pitchFamily="82" charset="0"/>
              </a:rPr>
              <a:t>сэбирдэх</a:t>
            </a:r>
            <a:r>
              <a:rPr lang="ru-RU" sz="2800" dirty="0" smtClean="0">
                <a:latin typeface="Gabriola" panose="04040605051002020D02" pitchFamily="82" charset="0"/>
              </a:rPr>
              <a:t> </a:t>
            </a:r>
            <a:r>
              <a:rPr lang="ru-RU" sz="2800" dirty="0" err="1" smtClean="0">
                <a:latin typeface="Gabriola" panose="04040605051002020D02" pitchFamily="82" charset="0"/>
              </a:rPr>
              <a:t>тэлээрэр</a:t>
            </a:r>
            <a:r>
              <a:rPr lang="ru-RU" sz="2800" dirty="0" smtClean="0">
                <a:latin typeface="Gabriola" panose="04040605051002020D02" pitchFamily="82" charset="0"/>
              </a:rPr>
              <a:t>.</a:t>
            </a:r>
          </a:p>
          <a:p>
            <a:r>
              <a:rPr lang="ru-RU" sz="2800" dirty="0" smtClean="0">
                <a:latin typeface="Gabriola" panose="04040605051002020D02" pitchFamily="82" charset="0"/>
              </a:rPr>
              <a:t>Корзина </a:t>
            </a:r>
            <a:r>
              <a:rPr lang="ru-RU" sz="2800" dirty="0" err="1" smtClean="0">
                <a:latin typeface="Gabriola" panose="04040605051002020D02" pitchFamily="82" charset="0"/>
              </a:rPr>
              <a:t>тутуурдаах</a:t>
            </a:r>
            <a:r>
              <a:rPr lang="ru-RU" sz="2800" dirty="0" smtClean="0">
                <a:latin typeface="Gabriola" panose="04040605051002020D02" pitchFamily="82" charset="0"/>
              </a:rPr>
              <a:t> о5олор</a:t>
            </a:r>
          </a:p>
          <a:p>
            <a:r>
              <a:rPr lang="ru-RU" sz="2800" dirty="0" err="1" smtClean="0">
                <a:latin typeface="Gabriola" panose="04040605051002020D02" pitchFamily="82" charset="0"/>
              </a:rPr>
              <a:t>Тэллэйдээн</a:t>
            </a:r>
            <a:r>
              <a:rPr lang="ru-RU" sz="2800" dirty="0" smtClean="0">
                <a:latin typeface="Gabriola" panose="04040605051002020D02" pitchFamily="82" charset="0"/>
              </a:rPr>
              <a:t>, </a:t>
            </a:r>
            <a:r>
              <a:rPr lang="ru-RU" sz="2800" dirty="0" err="1" smtClean="0">
                <a:latin typeface="Gabriola" panose="04040605051002020D02" pitchFamily="82" charset="0"/>
              </a:rPr>
              <a:t>отонноон</a:t>
            </a:r>
            <a:r>
              <a:rPr lang="ru-RU" sz="2800" dirty="0" smtClean="0">
                <a:latin typeface="Gabriola" panose="04040605051002020D02" pitchFamily="82" charset="0"/>
              </a:rPr>
              <a:t> и</a:t>
            </a:r>
            <a:r>
              <a:rPr lang="en-US" sz="2800" dirty="0" smtClean="0">
                <a:latin typeface="Gabriola" panose="04040605051002020D02" pitchFamily="82" charset="0"/>
              </a:rPr>
              <a:t>h</a:t>
            </a:r>
            <a:r>
              <a:rPr lang="ru-RU" sz="2800" dirty="0" err="1" smtClean="0">
                <a:latin typeface="Gabriola" panose="04040605051002020D02" pitchFamily="82" charset="0"/>
              </a:rPr>
              <a:t>эллэр</a:t>
            </a:r>
            <a:r>
              <a:rPr lang="ru-RU" sz="2800" dirty="0" smtClean="0">
                <a:latin typeface="Gabriola" panose="04040605051002020D02" pitchFamily="82" charset="0"/>
              </a:rPr>
              <a:t>.</a:t>
            </a:r>
            <a:endParaRPr lang="ru-RU" sz="2800" dirty="0">
              <a:latin typeface="Gabriola" panose="04040605051002020D02" pitchFamily="82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030239" y="990103"/>
            <a:ext cx="4880679" cy="3502210"/>
          </a:xfrm>
          <a:prstGeom prst="rect">
            <a:avLst/>
          </a:prstGeom>
          <a:blipFill dpi="0" rotWithShape="1">
            <a:blip r:embed="rId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32127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2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2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2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3" dur="2000" fill="hold"/>
                                        <p:tgtEl>
                                          <p:spTgt spid="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5" grpId="0" animBg="1"/>
      <p:bldP spid="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249280" y="1708726"/>
            <a:ext cx="3742874" cy="2622799"/>
          </a:xfrm>
        </p:spPr>
        <p:txBody>
          <a:bodyPr>
            <a:normAutofit lnSpcReduction="10000"/>
          </a:bodyPr>
          <a:lstStyle/>
          <a:p>
            <a:pPr marL="0" indent="0">
              <a:lnSpc>
                <a:spcPct val="100000"/>
              </a:lnSpc>
              <a:buNone/>
            </a:pPr>
            <a:r>
              <a:rPr lang="ru-RU" dirty="0">
                <a:latin typeface="Gabriola" panose="04040605051002020D02" pitchFamily="82" charset="0"/>
              </a:rPr>
              <a:t>Дел у меня не мало –</a:t>
            </a:r>
            <a:br>
              <a:rPr lang="ru-RU" dirty="0">
                <a:latin typeface="Gabriola" panose="04040605051002020D02" pitchFamily="82" charset="0"/>
              </a:rPr>
            </a:br>
            <a:r>
              <a:rPr lang="ru-RU" dirty="0">
                <a:latin typeface="Gabriola" panose="04040605051002020D02" pitchFamily="82" charset="0"/>
              </a:rPr>
              <a:t>Я белым одеялом</a:t>
            </a:r>
            <a:br>
              <a:rPr lang="ru-RU" dirty="0">
                <a:latin typeface="Gabriola" panose="04040605051002020D02" pitchFamily="82" charset="0"/>
              </a:rPr>
            </a:br>
            <a:r>
              <a:rPr lang="ru-RU" dirty="0">
                <a:latin typeface="Gabriola" panose="04040605051002020D02" pitchFamily="82" charset="0"/>
              </a:rPr>
              <a:t>Всю землю укрываю,</a:t>
            </a:r>
            <a:br>
              <a:rPr lang="ru-RU" dirty="0">
                <a:latin typeface="Gabriola" panose="04040605051002020D02" pitchFamily="82" charset="0"/>
              </a:rPr>
            </a:br>
            <a:r>
              <a:rPr lang="ru-RU" dirty="0">
                <a:latin typeface="Gabriola" panose="04040605051002020D02" pitchFamily="82" charset="0"/>
              </a:rPr>
              <a:t>В лед реки убираю,</a:t>
            </a:r>
            <a:br>
              <a:rPr lang="ru-RU" dirty="0">
                <a:latin typeface="Gabriola" panose="04040605051002020D02" pitchFamily="82" charset="0"/>
              </a:rPr>
            </a:br>
            <a:r>
              <a:rPr lang="ru-RU" dirty="0">
                <a:latin typeface="Gabriola" panose="04040605051002020D02" pitchFamily="82" charset="0"/>
              </a:rPr>
              <a:t>Белю поля, дома</a:t>
            </a:r>
            <a:br>
              <a:rPr lang="ru-RU" dirty="0">
                <a:latin typeface="Gabriola" panose="04040605051002020D02" pitchFamily="82" charset="0"/>
              </a:rPr>
            </a:br>
            <a:r>
              <a:rPr lang="ru-RU" dirty="0">
                <a:latin typeface="Gabriola" panose="04040605051002020D02" pitchFamily="82" charset="0"/>
              </a:rPr>
              <a:t>Зовут меня </a:t>
            </a:r>
            <a:r>
              <a:rPr lang="ru-RU" dirty="0" smtClean="0">
                <a:latin typeface="Gabriola" panose="04040605051002020D02" pitchFamily="82" charset="0"/>
              </a:rPr>
              <a:t>…</a:t>
            </a:r>
            <a:endParaRPr lang="ru-RU" dirty="0">
              <a:latin typeface="Gabriola" panose="04040605051002020D02" pitchFamily="82" charset="0"/>
            </a:endParaRPr>
          </a:p>
          <a:p>
            <a:endParaRPr lang="ru-RU" dirty="0"/>
          </a:p>
        </p:txBody>
      </p:sp>
      <p:sp>
        <p:nvSpPr>
          <p:cNvPr id="5" name="Овал 4"/>
          <p:cNvSpPr/>
          <p:nvPr/>
        </p:nvSpPr>
        <p:spPr>
          <a:xfrm>
            <a:off x="7019365" y="4842927"/>
            <a:ext cx="1408487" cy="1230489"/>
          </a:xfrm>
          <a:prstGeom prst="ellipse">
            <a:avLst/>
          </a:prstGeom>
          <a:blipFill dpi="0" rotWithShape="1"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t="3190" b="3190"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1131465" y="4842929"/>
            <a:ext cx="1309511" cy="1230489"/>
          </a:xfrm>
          <a:prstGeom prst="ellipse">
            <a:avLst/>
          </a:prstGeom>
          <a:blipFill dpi="0" rotWithShape="1"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l="7388" t="4652" r="7388" b="4652"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4139165" y="4842927"/>
            <a:ext cx="1309511" cy="1230489"/>
          </a:xfrm>
          <a:prstGeom prst="ellipse">
            <a:avLst/>
          </a:prstGeom>
          <a:blipFill dpi="0" rotWithShape="1"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l="3265" t="3190" r="3265" b="3190"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9969946" y="4842927"/>
            <a:ext cx="1309511" cy="1230489"/>
          </a:xfrm>
          <a:prstGeom prst="ellipse">
            <a:avLst/>
          </a:prstGeom>
          <a:blipFill dpi="0" rotWithShape="1"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195564" y="1757191"/>
            <a:ext cx="3693459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err="1" smtClean="0">
                <a:latin typeface="Gabriola" panose="04040605051002020D02" pitchFamily="82" charset="0"/>
              </a:rPr>
              <a:t>Куобах</a:t>
            </a:r>
            <a:r>
              <a:rPr lang="ru-RU" sz="2800" dirty="0" smtClean="0">
                <a:latin typeface="Gabriola" panose="04040605051002020D02" pitchFamily="82" charset="0"/>
              </a:rPr>
              <a:t> </a:t>
            </a:r>
            <a:r>
              <a:rPr lang="ru-RU" sz="2800" dirty="0" err="1" smtClean="0">
                <a:latin typeface="Gabriola" panose="04040605051002020D02" pitchFamily="82" charset="0"/>
              </a:rPr>
              <a:t>туутэ</a:t>
            </a:r>
            <a:r>
              <a:rPr lang="ru-RU" sz="2800" dirty="0" smtClean="0">
                <a:latin typeface="Gabriola" panose="04040605051002020D02" pitchFamily="82" charset="0"/>
              </a:rPr>
              <a:t> </a:t>
            </a:r>
            <a:r>
              <a:rPr lang="ru-RU" sz="2800" dirty="0" err="1" smtClean="0">
                <a:latin typeface="Gabriola" panose="04040605051002020D02" pitchFamily="82" charset="0"/>
              </a:rPr>
              <a:t>хаар</a:t>
            </a:r>
            <a:r>
              <a:rPr lang="ru-RU" sz="2800" dirty="0" smtClean="0">
                <a:latin typeface="Gabriola" panose="04040605051002020D02" pitchFamily="82" charset="0"/>
              </a:rPr>
              <a:t> ту</a:t>
            </a:r>
            <a:r>
              <a:rPr lang="en-US" sz="2800" dirty="0" smtClean="0">
                <a:latin typeface="Gabriola" panose="04040605051002020D02" pitchFamily="82" charset="0"/>
              </a:rPr>
              <a:t>h</a:t>
            </a:r>
            <a:r>
              <a:rPr lang="ru-RU" sz="2800" dirty="0" smtClean="0">
                <a:latin typeface="Gabriola" panose="04040605051002020D02" pitchFamily="82" charset="0"/>
              </a:rPr>
              <a:t>эн</a:t>
            </a:r>
          </a:p>
          <a:p>
            <a:r>
              <a:rPr lang="ru-RU" sz="2800" dirty="0" smtClean="0">
                <a:latin typeface="Gabriola" panose="04040605051002020D02" pitchFamily="82" charset="0"/>
              </a:rPr>
              <a:t>Ну</a:t>
            </a:r>
            <a:r>
              <a:rPr lang="en-US" sz="2800" dirty="0" smtClean="0">
                <a:latin typeface="Gabriola" panose="04040605051002020D02" pitchFamily="82" charset="0"/>
              </a:rPr>
              <a:t>h</a:t>
            </a:r>
            <a:r>
              <a:rPr lang="ru-RU" sz="2800" dirty="0" err="1" smtClean="0">
                <a:latin typeface="Gabriola" panose="04040605051002020D02" pitchFamily="82" charset="0"/>
              </a:rPr>
              <a:t>аранмыт</a:t>
            </a:r>
            <a:r>
              <a:rPr lang="ru-RU" sz="2800" dirty="0" smtClean="0">
                <a:latin typeface="Gabriola" panose="04040605051002020D02" pitchFamily="82" charset="0"/>
              </a:rPr>
              <a:t> </a:t>
            </a:r>
            <a:r>
              <a:rPr lang="ru-RU" sz="2800" dirty="0" err="1" smtClean="0">
                <a:latin typeface="Gabriola" panose="04040605051002020D02" pitchFamily="82" charset="0"/>
              </a:rPr>
              <a:t>налыйда</a:t>
            </a:r>
            <a:r>
              <a:rPr lang="ru-RU" sz="2800" dirty="0" smtClean="0">
                <a:latin typeface="Gabriola" panose="04040605051002020D02" pitchFamily="82" charset="0"/>
              </a:rPr>
              <a:t>.</a:t>
            </a:r>
          </a:p>
          <a:p>
            <a:r>
              <a:rPr lang="ru-RU" sz="2800" dirty="0" err="1" smtClean="0">
                <a:latin typeface="Gabriola" panose="04040605051002020D02" pitchFamily="82" charset="0"/>
              </a:rPr>
              <a:t>Боллох</a:t>
            </a:r>
            <a:r>
              <a:rPr lang="ru-RU" sz="2800" dirty="0" smtClean="0">
                <a:latin typeface="Gabriola" panose="04040605051002020D02" pitchFamily="82" charset="0"/>
              </a:rPr>
              <a:t>, </a:t>
            </a:r>
            <a:r>
              <a:rPr lang="ru-RU" sz="2800" dirty="0" err="1" smtClean="0">
                <a:latin typeface="Gabriola" panose="04040605051002020D02" pitchFamily="82" charset="0"/>
              </a:rPr>
              <a:t>хаспах</a:t>
            </a:r>
            <a:r>
              <a:rPr lang="ru-RU" sz="2800" dirty="0" smtClean="0">
                <a:latin typeface="Gabriola" panose="04040605051002020D02" pitchFamily="82" charset="0"/>
              </a:rPr>
              <a:t> </a:t>
            </a:r>
            <a:r>
              <a:rPr lang="ru-RU" sz="2800" dirty="0" err="1" smtClean="0">
                <a:latin typeface="Gabriola" panose="04040605051002020D02" pitchFamily="82" charset="0"/>
              </a:rPr>
              <a:t>буруллэн</a:t>
            </a:r>
            <a:endParaRPr lang="ru-RU" sz="2800" dirty="0" smtClean="0">
              <a:latin typeface="Gabriola" panose="04040605051002020D02" pitchFamily="82" charset="0"/>
            </a:endParaRPr>
          </a:p>
          <a:p>
            <a:r>
              <a:rPr lang="ru-RU" sz="2800" dirty="0" smtClean="0">
                <a:latin typeface="Gabriola" panose="04040605051002020D02" pitchFamily="82" charset="0"/>
              </a:rPr>
              <a:t>Дойду </a:t>
            </a:r>
            <a:r>
              <a:rPr lang="ru-RU" sz="2800" dirty="0" err="1" smtClean="0">
                <a:latin typeface="Gabriola" panose="04040605051002020D02" pitchFamily="82" charset="0"/>
              </a:rPr>
              <a:t>ньуура</a:t>
            </a:r>
            <a:r>
              <a:rPr lang="ru-RU" sz="2800" dirty="0" smtClean="0">
                <a:latin typeface="Gabriola" panose="04040605051002020D02" pitchFamily="82" charset="0"/>
              </a:rPr>
              <a:t> </a:t>
            </a:r>
            <a:r>
              <a:rPr lang="ru-RU" sz="2800" dirty="0" err="1" smtClean="0">
                <a:latin typeface="Gabriola" panose="04040605051002020D02" pitchFamily="82" charset="0"/>
              </a:rPr>
              <a:t>туртайда</a:t>
            </a:r>
            <a:r>
              <a:rPr lang="ru-RU" sz="2800" dirty="0" smtClean="0">
                <a:latin typeface="Gabriola" panose="04040605051002020D02" pitchFamily="82" charset="0"/>
              </a:rPr>
              <a:t>.</a:t>
            </a:r>
            <a:endParaRPr lang="ru-RU" sz="2800" dirty="0">
              <a:latin typeface="Gabriola" panose="04040605051002020D02" pitchFamily="82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619584" y="896470"/>
            <a:ext cx="5223767" cy="3714638"/>
          </a:xfrm>
          <a:prstGeom prst="rect">
            <a:avLst/>
          </a:prstGeom>
          <a:blipFill dpi="0" rotWithShape="1">
            <a:blip r:embed="rId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53321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2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2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2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3" dur="2000" fill="hold"/>
                                        <p:tgtEl>
                                          <p:spTgt spid="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5" grpId="0" animBg="1"/>
      <p:bldP spid="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014448" y="1979006"/>
            <a:ext cx="4326647" cy="2575606"/>
          </a:xfrm>
        </p:spPr>
        <p:txBody>
          <a:bodyPr>
            <a:noAutofit/>
          </a:bodyPr>
          <a:lstStyle/>
          <a:p>
            <a:pPr marL="0" indent="0">
              <a:lnSpc>
                <a:spcPct val="100000"/>
              </a:lnSpc>
              <a:buNone/>
            </a:pPr>
            <a:r>
              <a:rPr lang="ru-RU" dirty="0">
                <a:latin typeface="Gabriola" panose="04040605051002020D02" pitchFamily="82" charset="0"/>
              </a:rPr>
              <a:t>Прошла по </a:t>
            </a:r>
            <a:r>
              <a:rPr lang="ru-RU" dirty="0" smtClean="0">
                <a:latin typeface="Gabriola" panose="04040605051002020D02" pitchFamily="82" charset="0"/>
              </a:rPr>
              <a:t>лугам, по </a:t>
            </a:r>
            <a:r>
              <a:rPr lang="ru-RU" dirty="0">
                <a:latin typeface="Gabriola" panose="04040605051002020D02" pitchFamily="82" charset="0"/>
              </a:rPr>
              <a:t>лесам, по полям,</a:t>
            </a:r>
            <a:br>
              <a:rPr lang="ru-RU" dirty="0">
                <a:latin typeface="Gabriola" panose="04040605051002020D02" pitchFamily="82" charset="0"/>
              </a:rPr>
            </a:br>
            <a:r>
              <a:rPr lang="ru-RU" dirty="0">
                <a:latin typeface="Gabriola" panose="04040605051002020D02" pitchFamily="82" charset="0"/>
              </a:rPr>
              <a:t>Припасы она заготовила нам,</a:t>
            </a:r>
            <a:br>
              <a:rPr lang="ru-RU" dirty="0">
                <a:latin typeface="Gabriola" panose="04040605051002020D02" pitchFamily="82" charset="0"/>
              </a:rPr>
            </a:br>
            <a:r>
              <a:rPr lang="ru-RU" dirty="0">
                <a:latin typeface="Gabriola" panose="04040605051002020D02" pitchFamily="82" charset="0"/>
              </a:rPr>
              <a:t>Упрятала их в погреба, в закрома,</a:t>
            </a:r>
            <a:br>
              <a:rPr lang="ru-RU" dirty="0">
                <a:latin typeface="Gabriola" panose="04040605051002020D02" pitchFamily="82" charset="0"/>
              </a:rPr>
            </a:br>
            <a:r>
              <a:rPr lang="ru-RU" dirty="0">
                <a:latin typeface="Gabriola" panose="04040605051002020D02" pitchFamily="82" charset="0"/>
              </a:rPr>
              <a:t>Сказала: «За мною нагрянет зима</a:t>
            </a:r>
            <a:r>
              <a:rPr lang="ru-RU" dirty="0" smtClean="0">
                <a:latin typeface="Gabriola" panose="04040605051002020D02" pitchFamily="82" charset="0"/>
              </a:rPr>
              <a:t>».</a:t>
            </a:r>
            <a:endParaRPr lang="ru-RU" dirty="0">
              <a:latin typeface="Gabriola" panose="04040605051002020D02" pitchFamily="82" charset="0"/>
            </a:endParaRPr>
          </a:p>
          <a:p>
            <a:endParaRPr lang="ru-RU" sz="3200" dirty="0"/>
          </a:p>
        </p:txBody>
      </p:sp>
      <p:sp>
        <p:nvSpPr>
          <p:cNvPr id="5" name="Овал 4"/>
          <p:cNvSpPr/>
          <p:nvPr/>
        </p:nvSpPr>
        <p:spPr>
          <a:xfrm>
            <a:off x="6721855" y="4842931"/>
            <a:ext cx="1309511" cy="1230489"/>
          </a:xfrm>
          <a:prstGeom prst="ellipse">
            <a:avLst/>
          </a:prstGeom>
          <a:blipFill dpi="0" rotWithShape="1"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3889023" y="4842932"/>
            <a:ext cx="1309511" cy="1230489"/>
          </a:xfrm>
          <a:prstGeom prst="ellipse">
            <a:avLst/>
          </a:prstGeom>
          <a:blipFill dpi="0" rotWithShape="1"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l="7388" t="4652" r="7388" b="4652"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1289756" y="4842931"/>
            <a:ext cx="1309511" cy="1230489"/>
          </a:xfrm>
          <a:prstGeom prst="ellipse">
            <a:avLst/>
          </a:prstGeom>
          <a:blipFill dpi="0" rotWithShape="1"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l="3265" t="3190" r="3265" b="3190"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9456927" y="4842931"/>
            <a:ext cx="1309511" cy="1230489"/>
          </a:xfrm>
          <a:prstGeom prst="ellipse">
            <a:avLst/>
          </a:prstGeom>
          <a:blipFill dpi="0" rotWithShape="1"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t="3190" b="3190"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149095" y="1970000"/>
            <a:ext cx="3841682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Gabriola" panose="04040605051002020D02" pitchFamily="82" charset="0"/>
              </a:rPr>
              <a:t>Ха</a:t>
            </a:r>
            <a:r>
              <a:rPr lang="en-US" sz="2800" dirty="0" smtClean="0">
                <a:latin typeface="Gabriola" panose="04040605051002020D02" pitchFamily="82" charset="0"/>
              </a:rPr>
              <a:t>h</a:t>
            </a:r>
            <a:r>
              <a:rPr lang="ru-RU" sz="2800" dirty="0" err="1" smtClean="0">
                <a:latin typeface="Gabriola" panose="04040605051002020D02" pitchFamily="82" charset="0"/>
              </a:rPr>
              <a:t>ын</a:t>
            </a:r>
            <a:r>
              <a:rPr lang="ru-RU" sz="2800" dirty="0" smtClean="0">
                <a:latin typeface="Gabriola" panose="04040605051002020D02" pitchFamily="82" charset="0"/>
              </a:rPr>
              <a:t> ту</a:t>
            </a:r>
            <a:r>
              <a:rPr lang="en-US" sz="2800" dirty="0" smtClean="0">
                <a:latin typeface="Gabriola" panose="04040605051002020D02" pitchFamily="82" charset="0"/>
              </a:rPr>
              <a:t>h</a:t>
            </a:r>
            <a:r>
              <a:rPr lang="ru-RU" sz="2800" dirty="0" smtClean="0">
                <a:latin typeface="Gabriola" panose="04040605051002020D02" pitchFamily="82" charset="0"/>
              </a:rPr>
              <a:t>эн, </a:t>
            </a:r>
            <a:r>
              <a:rPr lang="ru-RU" sz="2800" dirty="0" err="1" smtClean="0">
                <a:latin typeface="Gabriola" panose="04040605051002020D02" pitchFamily="82" charset="0"/>
              </a:rPr>
              <a:t>сарсыарда</a:t>
            </a:r>
            <a:endParaRPr lang="ru-RU" sz="2800" dirty="0" smtClean="0">
              <a:latin typeface="Gabriola" panose="04040605051002020D02" pitchFamily="82" charset="0"/>
            </a:endParaRPr>
          </a:p>
          <a:p>
            <a:r>
              <a:rPr lang="ru-RU" sz="2800" dirty="0" err="1" smtClean="0">
                <a:latin typeface="Gabriola" panose="04040605051002020D02" pitchFamily="82" charset="0"/>
              </a:rPr>
              <a:t>Хатын</a:t>
            </a:r>
            <a:r>
              <a:rPr lang="ru-RU" sz="2800" dirty="0" smtClean="0">
                <a:latin typeface="Gabriola" panose="04040605051002020D02" pitchFamily="82" charset="0"/>
              </a:rPr>
              <a:t> </a:t>
            </a:r>
            <a:r>
              <a:rPr lang="ru-RU" sz="2800" dirty="0" err="1" smtClean="0">
                <a:latin typeface="Gabriola" panose="04040605051002020D02" pitchFamily="82" charset="0"/>
              </a:rPr>
              <a:t>чаран</a:t>
            </a:r>
            <a:r>
              <a:rPr lang="ru-RU" sz="2800" dirty="0" smtClean="0">
                <a:latin typeface="Gabriola" panose="04040605051002020D02" pitchFamily="82" charset="0"/>
              </a:rPr>
              <a:t> </a:t>
            </a:r>
            <a:r>
              <a:rPr lang="ru-RU" sz="2800" dirty="0" err="1" smtClean="0">
                <a:latin typeface="Gabriola" panose="04040605051002020D02" pitchFamily="82" charset="0"/>
              </a:rPr>
              <a:t>кырыарда</a:t>
            </a:r>
            <a:r>
              <a:rPr lang="ru-RU" sz="2800" dirty="0" smtClean="0">
                <a:latin typeface="Gabriola" panose="04040605051002020D02" pitchFamily="82" charset="0"/>
              </a:rPr>
              <a:t>.</a:t>
            </a:r>
          </a:p>
          <a:p>
            <a:r>
              <a:rPr lang="ru-RU" sz="2800" dirty="0" err="1" smtClean="0">
                <a:latin typeface="Gabriola" panose="04040605051002020D02" pitchFamily="82" charset="0"/>
              </a:rPr>
              <a:t>Сэбирдэхтэр</a:t>
            </a:r>
            <a:r>
              <a:rPr lang="ru-RU" sz="2800" dirty="0" smtClean="0">
                <a:latin typeface="Gabriola" panose="04040605051002020D02" pitchFamily="82" charset="0"/>
              </a:rPr>
              <a:t> </a:t>
            </a:r>
            <a:r>
              <a:rPr lang="ru-RU" sz="2800" dirty="0" err="1" smtClean="0">
                <a:latin typeface="Gabriola" panose="04040605051002020D02" pitchFamily="82" charset="0"/>
              </a:rPr>
              <a:t>туруттан</a:t>
            </a:r>
            <a:endParaRPr lang="ru-RU" sz="2800" dirty="0" smtClean="0">
              <a:latin typeface="Gabriola" panose="04040605051002020D02" pitchFamily="82" charset="0"/>
            </a:endParaRPr>
          </a:p>
          <a:p>
            <a:r>
              <a:rPr lang="ru-RU" sz="2800" dirty="0" err="1" smtClean="0">
                <a:latin typeface="Gabriola" panose="04040605051002020D02" pitchFamily="82" charset="0"/>
              </a:rPr>
              <a:t>Сиргэ</a:t>
            </a:r>
            <a:r>
              <a:rPr lang="ru-RU" sz="2800" dirty="0" smtClean="0">
                <a:latin typeface="Gabriola" panose="04040605051002020D02" pitchFamily="82" charset="0"/>
              </a:rPr>
              <a:t> </a:t>
            </a:r>
            <a:r>
              <a:rPr lang="ru-RU" sz="2800" dirty="0" err="1" smtClean="0">
                <a:latin typeface="Gabriola" panose="04040605051002020D02" pitchFamily="82" charset="0"/>
              </a:rPr>
              <a:t>дайан</a:t>
            </a:r>
            <a:r>
              <a:rPr lang="ru-RU" sz="2800" dirty="0" smtClean="0">
                <a:latin typeface="Gabriola" panose="04040605051002020D02" pitchFamily="82" charset="0"/>
              </a:rPr>
              <a:t> </a:t>
            </a:r>
            <a:r>
              <a:rPr lang="ru-RU" sz="2800" dirty="0" err="1" smtClean="0">
                <a:latin typeface="Gabriola" panose="04040605051002020D02" pitchFamily="82" charset="0"/>
              </a:rPr>
              <a:t>тустулэр</a:t>
            </a:r>
            <a:r>
              <a:rPr lang="ru-RU" sz="2800" dirty="0" smtClean="0">
                <a:latin typeface="Gabriola" panose="04040605051002020D02" pitchFamily="82" charset="0"/>
              </a:rPr>
              <a:t>.</a:t>
            </a:r>
            <a:endParaRPr lang="ru-RU" sz="2800" dirty="0">
              <a:latin typeface="Gabriola" panose="04040605051002020D02" pitchFamily="82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301672" y="1201271"/>
            <a:ext cx="4712776" cy="3353341"/>
          </a:xfrm>
          <a:prstGeom prst="rect">
            <a:avLst/>
          </a:prstGeom>
          <a:blipFill dpi="0" rotWithShape="1">
            <a:blip r:embed="rId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14835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1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1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1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3" dur="2000" fill="hold"/>
                                        <p:tgtEl>
                                          <p:spTgt spid="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5" grpId="0" animBg="1"/>
      <p:bldP spid="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161351" y="1713941"/>
            <a:ext cx="3354023" cy="2734342"/>
          </a:xfrm>
        </p:spPr>
        <p:txBody>
          <a:bodyPr/>
          <a:lstStyle/>
          <a:p>
            <a:pPr marL="0" indent="0">
              <a:lnSpc>
                <a:spcPct val="100000"/>
              </a:lnSpc>
              <a:buNone/>
            </a:pPr>
            <a:r>
              <a:rPr lang="ru-RU" dirty="0">
                <a:latin typeface="Gabriola" panose="04040605051002020D02" pitchFamily="82" charset="0"/>
              </a:rPr>
              <a:t>Я раскрываю почки,</a:t>
            </a:r>
            <a:br>
              <a:rPr lang="ru-RU" dirty="0">
                <a:latin typeface="Gabriola" panose="04040605051002020D02" pitchFamily="82" charset="0"/>
              </a:rPr>
            </a:br>
            <a:r>
              <a:rPr lang="ru-RU" dirty="0">
                <a:latin typeface="Gabriola" panose="04040605051002020D02" pitchFamily="82" charset="0"/>
              </a:rPr>
              <a:t>В зеленые листочки</a:t>
            </a:r>
            <a:br>
              <a:rPr lang="ru-RU" dirty="0">
                <a:latin typeface="Gabriola" panose="04040605051002020D02" pitchFamily="82" charset="0"/>
              </a:rPr>
            </a:br>
            <a:r>
              <a:rPr lang="ru-RU" dirty="0">
                <a:latin typeface="Gabriola" panose="04040605051002020D02" pitchFamily="82" charset="0"/>
              </a:rPr>
              <a:t>Деревья одеваю,</a:t>
            </a:r>
            <a:br>
              <a:rPr lang="ru-RU" dirty="0">
                <a:latin typeface="Gabriola" panose="04040605051002020D02" pitchFamily="82" charset="0"/>
              </a:rPr>
            </a:br>
            <a:r>
              <a:rPr lang="ru-RU" dirty="0">
                <a:latin typeface="Gabriola" panose="04040605051002020D02" pitchFamily="82" charset="0"/>
              </a:rPr>
              <a:t>Посевы поливаю,</a:t>
            </a:r>
            <a:br>
              <a:rPr lang="ru-RU" dirty="0">
                <a:latin typeface="Gabriola" panose="04040605051002020D02" pitchFamily="82" charset="0"/>
              </a:rPr>
            </a:br>
            <a:r>
              <a:rPr lang="ru-RU" dirty="0">
                <a:latin typeface="Gabriola" panose="04040605051002020D02" pitchFamily="82" charset="0"/>
              </a:rPr>
              <a:t>Движения полна,</a:t>
            </a:r>
            <a:br>
              <a:rPr lang="ru-RU" dirty="0">
                <a:latin typeface="Gabriola" panose="04040605051002020D02" pitchFamily="82" charset="0"/>
              </a:rPr>
            </a:br>
            <a:r>
              <a:rPr lang="ru-RU" dirty="0">
                <a:latin typeface="Gabriola" panose="04040605051002020D02" pitchFamily="82" charset="0"/>
              </a:rPr>
              <a:t>Зовут меня </a:t>
            </a:r>
            <a:r>
              <a:rPr lang="ru-RU" dirty="0" smtClean="0">
                <a:latin typeface="Gabriola" panose="04040605051002020D02" pitchFamily="82" charset="0"/>
              </a:rPr>
              <a:t>…</a:t>
            </a:r>
            <a:endParaRPr lang="ru-RU" dirty="0">
              <a:latin typeface="Gabriola" panose="04040605051002020D02" pitchFamily="82" charset="0"/>
            </a:endParaRPr>
          </a:p>
          <a:p>
            <a:endParaRPr lang="ru-RU" dirty="0"/>
          </a:p>
        </p:txBody>
      </p:sp>
      <p:sp>
        <p:nvSpPr>
          <p:cNvPr id="5" name="Овал 4"/>
          <p:cNvSpPr/>
          <p:nvPr/>
        </p:nvSpPr>
        <p:spPr>
          <a:xfrm>
            <a:off x="9528851" y="4840783"/>
            <a:ext cx="1309511" cy="1230489"/>
          </a:xfrm>
          <a:prstGeom prst="ellipse">
            <a:avLst/>
          </a:prstGeom>
          <a:blipFill dpi="0" rotWithShape="1"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l="6014" t="4652" r="6014" b="4652"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4013726" y="4840783"/>
            <a:ext cx="1309511" cy="1230489"/>
          </a:xfrm>
          <a:prstGeom prst="ellipse">
            <a:avLst/>
          </a:prstGeom>
          <a:blipFill dpi="0" rotWithShape="1"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t="3190" b="3190"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6833640" y="4840783"/>
            <a:ext cx="1309511" cy="1230489"/>
          </a:xfrm>
          <a:prstGeom prst="ellipse">
            <a:avLst/>
          </a:prstGeom>
          <a:blipFill dpi="0" rotWithShape="1"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l="3265" t="3190" r="3265" b="3190"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1193812" y="4840783"/>
            <a:ext cx="1309511" cy="1230489"/>
          </a:xfrm>
          <a:prstGeom prst="ellipse">
            <a:avLst/>
          </a:prstGeom>
          <a:blipFill dpi="0" rotWithShape="1"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125506" y="1992144"/>
            <a:ext cx="3889023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err="1" smtClean="0">
                <a:latin typeface="Gabriola" panose="04040605051002020D02" pitchFamily="82" charset="0"/>
              </a:rPr>
              <a:t>Аа</a:t>
            </a:r>
            <a:r>
              <a:rPr lang="en-US" sz="2800" dirty="0" smtClean="0">
                <a:latin typeface="Gabriola" panose="04040605051002020D02" pitchFamily="82" charset="0"/>
              </a:rPr>
              <a:t>h</a:t>
            </a:r>
            <a:r>
              <a:rPr lang="ru-RU" sz="2800" dirty="0" smtClean="0">
                <a:latin typeface="Gabriola" panose="04040605051002020D02" pitchFamily="82" charset="0"/>
              </a:rPr>
              <a:t>ар </a:t>
            </a:r>
            <a:r>
              <a:rPr lang="ru-RU" sz="2800" dirty="0" err="1" smtClean="0">
                <a:latin typeface="Gabriola" panose="04040605051002020D02" pitchFamily="82" charset="0"/>
              </a:rPr>
              <a:t>тыаллыын</a:t>
            </a:r>
            <a:r>
              <a:rPr lang="ru-RU" sz="2800" dirty="0" smtClean="0">
                <a:latin typeface="Gabriola" panose="04040605051002020D02" pitchFamily="82" charset="0"/>
              </a:rPr>
              <a:t> </a:t>
            </a:r>
            <a:r>
              <a:rPr lang="ru-RU" sz="2800" dirty="0" err="1" smtClean="0">
                <a:latin typeface="Gabriola" panose="04040605051002020D02" pitchFamily="82" charset="0"/>
              </a:rPr>
              <a:t>аргыста</a:t>
            </a:r>
            <a:r>
              <a:rPr lang="en-US" sz="2800" dirty="0" smtClean="0">
                <a:latin typeface="Gabriola" panose="04040605051002020D02" pitchFamily="82" charset="0"/>
              </a:rPr>
              <a:t>h</a:t>
            </a:r>
            <a:r>
              <a:rPr lang="ru-RU" sz="2800" dirty="0" smtClean="0">
                <a:latin typeface="Gabriola" panose="04040605051002020D02" pitchFamily="82" charset="0"/>
              </a:rPr>
              <a:t>ан,</a:t>
            </a:r>
          </a:p>
          <a:p>
            <a:r>
              <a:rPr lang="ru-RU" sz="2800" dirty="0" err="1" smtClean="0">
                <a:latin typeface="Gabriola" panose="04040605051002020D02" pitchFamily="82" charset="0"/>
              </a:rPr>
              <a:t>Халын</a:t>
            </a:r>
            <a:r>
              <a:rPr lang="ru-RU" sz="2800" dirty="0" smtClean="0">
                <a:latin typeface="Gabriola" panose="04040605051002020D02" pitchFamily="82" charset="0"/>
              </a:rPr>
              <a:t> </a:t>
            </a:r>
            <a:r>
              <a:rPr lang="ru-RU" sz="2800" dirty="0" err="1" smtClean="0">
                <a:latin typeface="Gabriola" panose="04040605051002020D02" pitchFamily="82" charset="0"/>
              </a:rPr>
              <a:t>хаары</a:t>
            </a:r>
            <a:r>
              <a:rPr lang="ru-RU" sz="2800" dirty="0" smtClean="0">
                <a:latin typeface="Gabriola" panose="04040605051002020D02" pitchFamily="82" charset="0"/>
              </a:rPr>
              <a:t> </a:t>
            </a:r>
            <a:r>
              <a:rPr lang="ru-RU" sz="2800" dirty="0" err="1" smtClean="0">
                <a:latin typeface="Gabriola" panose="04040605051002020D02" pitchFamily="82" charset="0"/>
              </a:rPr>
              <a:t>чараа</a:t>
            </a:r>
            <a:r>
              <a:rPr lang="en-US" sz="2800" dirty="0" smtClean="0">
                <a:latin typeface="Gabriola" panose="04040605051002020D02" pitchFamily="82" charset="0"/>
              </a:rPr>
              <a:t>h</a:t>
            </a:r>
            <a:r>
              <a:rPr lang="ru-RU" sz="2800" dirty="0" err="1" smtClean="0">
                <a:latin typeface="Gabriola" panose="04040605051002020D02" pitchFamily="82" charset="0"/>
              </a:rPr>
              <a:t>ытар</a:t>
            </a:r>
            <a:r>
              <a:rPr lang="ru-RU" sz="2800" dirty="0" smtClean="0">
                <a:latin typeface="Gabriola" panose="04040605051002020D02" pitchFamily="82" charset="0"/>
              </a:rPr>
              <a:t>,</a:t>
            </a:r>
          </a:p>
          <a:p>
            <a:r>
              <a:rPr lang="ru-RU" sz="2800" dirty="0" smtClean="0">
                <a:latin typeface="Gabriola" panose="04040605051002020D02" pitchFamily="82" charset="0"/>
              </a:rPr>
              <a:t>От-</a:t>
            </a:r>
            <a:r>
              <a:rPr lang="ru-RU" sz="2800" dirty="0" err="1" smtClean="0">
                <a:latin typeface="Gabriola" panose="04040605051002020D02" pitchFamily="82" charset="0"/>
              </a:rPr>
              <a:t>мас</a:t>
            </a:r>
            <a:r>
              <a:rPr lang="ru-RU" sz="2800" dirty="0" smtClean="0">
                <a:latin typeface="Gabriola" panose="04040605051002020D02" pitchFamily="82" charset="0"/>
              </a:rPr>
              <a:t> </a:t>
            </a:r>
            <a:r>
              <a:rPr lang="ru-RU" sz="2800" dirty="0" err="1" smtClean="0">
                <a:latin typeface="Gabriola" panose="04040605051002020D02" pitchFamily="82" charset="0"/>
              </a:rPr>
              <a:t>быы</a:t>
            </a:r>
            <a:r>
              <a:rPr lang="en-US" sz="2800" dirty="0" smtClean="0">
                <a:latin typeface="Gabriola" panose="04040605051002020D02" pitchFamily="82" charset="0"/>
              </a:rPr>
              <a:t>h</a:t>
            </a:r>
            <a:r>
              <a:rPr lang="ru-RU" sz="2800" dirty="0" err="1" smtClean="0">
                <a:latin typeface="Gabriola" panose="04040605051002020D02" pitchFamily="82" charset="0"/>
              </a:rPr>
              <a:t>ын</a:t>
            </a:r>
            <a:r>
              <a:rPr lang="ru-RU" sz="2800" dirty="0" smtClean="0">
                <a:latin typeface="Gabriola" panose="04040605051002020D02" pitchFamily="82" charset="0"/>
              </a:rPr>
              <a:t> </a:t>
            </a:r>
            <a:r>
              <a:rPr lang="ru-RU" sz="2800" dirty="0" err="1" smtClean="0">
                <a:latin typeface="Gabriola" panose="04040605051002020D02" pitchFamily="82" charset="0"/>
              </a:rPr>
              <a:t>ардын</a:t>
            </a:r>
            <a:r>
              <a:rPr lang="ru-RU" sz="2800" dirty="0" smtClean="0">
                <a:latin typeface="Gabriola" panose="04040605051002020D02" pitchFamily="82" charset="0"/>
              </a:rPr>
              <a:t> аа5ан,</a:t>
            </a:r>
          </a:p>
          <a:p>
            <a:r>
              <a:rPr lang="ru-RU" sz="2800" dirty="0" err="1" smtClean="0">
                <a:latin typeface="Gabriola" panose="04040605051002020D02" pitchFamily="82" charset="0"/>
              </a:rPr>
              <a:t>Сылаа</a:t>
            </a:r>
            <a:r>
              <a:rPr lang="en-US" sz="2800" dirty="0" smtClean="0">
                <a:latin typeface="Gabriola" panose="04040605051002020D02" pitchFamily="82" charset="0"/>
              </a:rPr>
              <a:t>h</a:t>
            </a:r>
            <a:r>
              <a:rPr lang="ru-RU" sz="2800" dirty="0" err="1" smtClean="0">
                <a:latin typeface="Gabriola" panose="04040605051002020D02" pitchFamily="82" charset="0"/>
              </a:rPr>
              <a:t>ынан</a:t>
            </a:r>
            <a:r>
              <a:rPr lang="ru-RU" sz="2800" dirty="0" smtClean="0">
                <a:latin typeface="Gabriola" panose="04040605051002020D02" pitchFamily="82" charset="0"/>
              </a:rPr>
              <a:t> </a:t>
            </a:r>
            <a:r>
              <a:rPr lang="ru-RU" sz="2800" dirty="0" err="1" smtClean="0">
                <a:latin typeface="Gabriola" panose="04040605051002020D02" pitchFamily="82" charset="0"/>
              </a:rPr>
              <a:t>сайа</a:t>
            </a:r>
            <a:r>
              <a:rPr lang="ru-RU" sz="2800" dirty="0" smtClean="0">
                <a:latin typeface="Gabriola" panose="04040605051002020D02" pitchFamily="82" charset="0"/>
              </a:rPr>
              <a:t> </a:t>
            </a:r>
            <a:r>
              <a:rPr lang="ru-RU" sz="2800" dirty="0" err="1" smtClean="0">
                <a:latin typeface="Gabriola" panose="04040605051002020D02" pitchFamily="82" charset="0"/>
              </a:rPr>
              <a:t>тыынар</a:t>
            </a:r>
            <a:r>
              <a:rPr lang="ru-RU" sz="2800" dirty="0" smtClean="0">
                <a:latin typeface="Gabriola" panose="04040605051002020D02" pitchFamily="82" charset="0"/>
              </a:rPr>
              <a:t>.</a:t>
            </a:r>
            <a:endParaRPr lang="ru-RU" sz="2800" dirty="0">
              <a:latin typeface="Gabriola" panose="04040605051002020D02" pitchFamily="82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140035" y="1027906"/>
            <a:ext cx="4862834" cy="3602885"/>
          </a:xfrm>
          <a:prstGeom prst="rect">
            <a:avLst/>
          </a:prstGeom>
          <a:blipFill dpi="0" rotWithShape="1">
            <a:blip r:embed="rId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08185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1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1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1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3" dur="2000" fill="hold"/>
                                        <p:tgtEl>
                                          <p:spTgt spid="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5" grpId="0" animBg="1"/>
      <p:bldP spid="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363701" y="1690688"/>
            <a:ext cx="2812701" cy="2087228"/>
          </a:xfrm>
        </p:spPr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buNone/>
            </a:pPr>
            <a:r>
              <a:rPr lang="ru-RU" dirty="0">
                <a:latin typeface="Gabriola" panose="04040605051002020D02" pitchFamily="82" charset="0"/>
              </a:rPr>
              <a:t>Солнце печет,</a:t>
            </a:r>
            <a:br>
              <a:rPr lang="ru-RU" dirty="0">
                <a:latin typeface="Gabriola" panose="04040605051002020D02" pitchFamily="82" charset="0"/>
              </a:rPr>
            </a:br>
            <a:r>
              <a:rPr lang="ru-RU" dirty="0">
                <a:latin typeface="Gabriola" panose="04040605051002020D02" pitchFamily="82" charset="0"/>
              </a:rPr>
              <a:t>Липа цветет,</a:t>
            </a:r>
            <a:br>
              <a:rPr lang="ru-RU" dirty="0">
                <a:latin typeface="Gabriola" panose="04040605051002020D02" pitchFamily="82" charset="0"/>
              </a:rPr>
            </a:br>
            <a:r>
              <a:rPr lang="ru-RU" dirty="0">
                <a:latin typeface="Gabriola" panose="04040605051002020D02" pitchFamily="82" charset="0"/>
              </a:rPr>
              <a:t>Рожь поспевает.</a:t>
            </a:r>
            <a:br>
              <a:rPr lang="ru-RU" dirty="0">
                <a:latin typeface="Gabriola" panose="04040605051002020D02" pitchFamily="82" charset="0"/>
              </a:rPr>
            </a:br>
            <a:r>
              <a:rPr lang="ru-RU" dirty="0">
                <a:latin typeface="Gabriola" panose="04040605051002020D02" pitchFamily="82" charset="0"/>
              </a:rPr>
              <a:t>Когда это бывает</a:t>
            </a:r>
            <a:r>
              <a:rPr lang="ru-RU" dirty="0" smtClean="0">
                <a:latin typeface="Gabriola" panose="04040605051002020D02" pitchFamily="82" charset="0"/>
              </a:rPr>
              <a:t>?</a:t>
            </a:r>
            <a:endParaRPr lang="ru-RU" dirty="0">
              <a:latin typeface="Gabriola" panose="04040605051002020D02" pitchFamily="82" charset="0"/>
            </a:endParaRPr>
          </a:p>
          <a:p>
            <a:endParaRPr lang="ru-RU" sz="3200" dirty="0"/>
          </a:p>
        </p:txBody>
      </p:sp>
      <p:sp>
        <p:nvSpPr>
          <p:cNvPr id="5" name="Овал 4"/>
          <p:cNvSpPr/>
          <p:nvPr/>
        </p:nvSpPr>
        <p:spPr>
          <a:xfrm>
            <a:off x="7174226" y="4842931"/>
            <a:ext cx="1309511" cy="1230489"/>
          </a:xfrm>
          <a:prstGeom prst="ellipse">
            <a:avLst/>
          </a:prstGeom>
          <a:blipFill dpi="0" rotWithShape="1"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l="1891" t="4652" r="1891" b="4652"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1344742" y="4842931"/>
            <a:ext cx="1309511" cy="1230489"/>
          </a:xfrm>
          <a:prstGeom prst="ellipse">
            <a:avLst/>
          </a:prstGeom>
          <a:blipFill dpi="0" rotWithShape="1"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l="7388" t="4652" r="7388" b="4652"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4259484" y="4796994"/>
            <a:ext cx="1309511" cy="1230489"/>
          </a:xfrm>
          <a:prstGeom prst="ellipse">
            <a:avLst/>
          </a:prstGeom>
          <a:blipFill dpi="0" rotWithShape="1"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t="3190" b="3190"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9826472" y="4842931"/>
            <a:ext cx="1309511" cy="1230489"/>
          </a:xfrm>
          <a:prstGeom prst="ellipse">
            <a:avLst/>
          </a:prstGeom>
          <a:blipFill dpi="0" rotWithShape="1"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973394" y="1194619"/>
            <a:ext cx="43950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212902" y="1690688"/>
            <a:ext cx="3573193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Gabriola" panose="04040605051002020D02" pitchFamily="82" charset="0"/>
              </a:rPr>
              <a:t>Истин </a:t>
            </a:r>
            <a:r>
              <a:rPr lang="ru-RU" sz="2800" dirty="0" err="1" smtClean="0">
                <a:latin typeface="Gabriola" panose="04040605051002020D02" pitchFamily="82" charset="0"/>
              </a:rPr>
              <a:t>эрэ</a:t>
            </a:r>
            <a:r>
              <a:rPr lang="ru-RU" sz="2800" dirty="0" smtClean="0">
                <a:latin typeface="Gabriola" panose="04040605051002020D02" pitchFamily="82" charset="0"/>
              </a:rPr>
              <a:t>, о5олоор,</a:t>
            </a:r>
          </a:p>
          <a:p>
            <a:r>
              <a:rPr lang="ru-RU" sz="2800" dirty="0" err="1" smtClean="0">
                <a:latin typeface="Gabriola" panose="04040605051002020D02" pitchFamily="82" charset="0"/>
              </a:rPr>
              <a:t>Баар</a:t>
            </a:r>
            <a:r>
              <a:rPr lang="ru-RU" sz="2800" dirty="0" smtClean="0">
                <a:latin typeface="Gabriola" panose="04040605051002020D02" pitchFamily="82" charset="0"/>
              </a:rPr>
              <a:t> </a:t>
            </a:r>
            <a:r>
              <a:rPr lang="ru-RU" sz="2800" dirty="0" err="1" smtClean="0">
                <a:latin typeface="Gabriola" panose="04040605051002020D02" pitchFamily="82" charset="0"/>
              </a:rPr>
              <a:t>эбит</a:t>
            </a:r>
            <a:r>
              <a:rPr lang="ru-RU" sz="2800" dirty="0" smtClean="0">
                <a:latin typeface="Gabriola" panose="04040605051002020D02" pitchFamily="82" charset="0"/>
              </a:rPr>
              <a:t> </a:t>
            </a:r>
            <a:r>
              <a:rPr lang="ru-RU" sz="2800" dirty="0" err="1" smtClean="0">
                <a:latin typeface="Gabriola" panose="04040605051002020D02" pitchFamily="82" charset="0"/>
              </a:rPr>
              <a:t>дьикти</a:t>
            </a:r>
            <a:r>
              <a:rPr lang="ru-RU" sz="2800" dirty="0" smtClean="0">
                <a:latin typeface="Gabriola" panose="04040605051002020D02" pitchFamily="82" charset="0"/>
              </a:rPr>
              <a:t> да дойду!</a:t>
            </a:r>
          </a:p>
          <a:p>
            <a:r>
              <a:rPr lang="ru-RU" sz="2800" dirty="0" err="1" smtClean="0">
                <a:latin typeface="Gabriola" panose="04040605051002020D02" pitchFamily="82" charset="0"/>
              </a:rPr>
              <a:t>Ол</a:t>
            </a:r>
            <a:r>
              <a:rPr lang="ru-RU" sz="2800" dirty="0" smtClean="0">
                <a:latin typeface="Gabriola" panose="04040605051002020D02" pitchFamily="82" charset="0"/>
              </a:rPr>
              <a:t> </a:t>
            </a:r>
            <a:r>
              <a:rPr lang="ru-RU" sz="2800" dirty="0" err="1" smtClean="0">
                <a:latin typeface="Gabriola" panose="04040605051002020D02" pitchFamily="82" charset="0"/>
              </a:rPr>
              <a:t>онно</a:t>
            </a:r>
            <a:r>
              <a:rPr lang="ru-RU" sz="2800" dirty="0" smtClean="0">
                <a:latin typeface="Gabriola" panose="04040605051002020D02" pitchFamily="82" charset="0"/>
              </a:rPr>
              <a:t> </a:t>
            </a:r>
            <a:r>
              <a:rPr lang="ru-RU" sz="2800" dirty="0" err="1" smtClean="0">
                <a:latin typeface="Gabriola" panose="04040605051002020D02" pitchFamily="82" charset="0"/>
              </a:rPr>
              <a:t>туох</a:t>
            </a:r>
            <a:r>
              <a:rPr lang="ru-RU" sz="2800" dirty="0" smtClean="0">
                <a:latin typeface="Gabriola" panose="04040605051002020D02" pitchFamily="82" charset="0"/>
              </a:rPr>
              <a:t> </a:t>
            </a:r>
            <a:r>
              <a:rPr lang="ru-RU" sz="2800" dirty="0" err="1" smtClean="0">
                <a:latin typeface="Gabriola" panose="04040605051002020D02" pitchFamily="82" charset="0"/>
              </a:rPr>
              <a:t>барыта</a:t>
            </a:r>
            <a:endParaRPr lang="ru-RU" sz="2800" dirty="0" smtClean="0">
              <a:latin typeface="Gabriola" panose="04040605051002020D02" pitchFamily="82" charset="0"/>
            </a:endParaRPr>
          </a:p>
          <a:p>
            <a:r>
              <a:rPr lang="ru-RU" sz="2800" dirty="0" err="1" smtClean="0">
                <a:latin typeface="Gabriola" panose="04040605051002020D02" pitchFamily="82" charset="0"/>
              </a:rPr>
              <a:t>Уунэр-уоскуур</a:t>
            </a:r>
            <a:r>
              <a:rPr lang="ru-RU" sz="2800" dirty="0" smtClean="0">
                <a:latin typeface="Gabriola" panose="04040605051002020D02" pitchFamily="82" charset="0"/>
              </a:rPr>
              <a:t>, </a:t>
            </a:r>
            <a:r>
              <a:rPr lang="ru-RU" sz="2800" dirty="0" err="1" smtClean="0">
                <a:latin typeface="Gabriola" panose="04040605051002020D02" pitchFamily="82" charset="0"/>
              </a:rPr>
              <a:t>киэркэйэр</a:t>
            </a:r>
            <a:r>
              <a:rPr lang="ru-RU" sz="2800" dirty="0" smtClean="0">
                <a:latin typeface="Gabriola" panose="04040605051002020D02" pitchFamily="82" charset="0"/>
              </a:rPr>
              <a:t>.</a:t>
            </a:r>
            <a:endParaRPr lang="ru-RU" sz="2800" dirty="0">
              <a:latin typeface="Gabriola" panose="04040605051002020D02" pitchFamily="82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049878" y="635206"/>
            <a:ext cx="5050040" cy="3639138"/>
          </a:xfrm>
          <a:prstGeom prst="rect">
            <a:avLst/>
          </a:prstGeom>
          <a:blipFill dpi="0" rotWithShape="1">
            <a:blip r:embed="rId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12327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1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1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1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3" dur="2000" fill="hold"/>
                                        <p:tgtEl>
                                          <p:spTgt spid="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5" grpId="0" animBg="1"/>
      <p:bldP spid="11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462811" y="1859340"/>
            <a:ext cx="2729190" cy="2692139"/>
          </a:xfrm>
        </p:spPr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buNone/>
            </a:pPr>
            <a:r>
              <a:rPr lang="ru-RU" dirty="0">
                <a:latin typeface="Gabriola" panose="04040605051002020D02" pitchFamily="82" charset="0"/>
              </a:rPr>
              <a:t>Снег на полях,</a:t>
            </a:r>
            <a:br>
              <a:rPr lang="ru-RU" dirty="0">
                <a:latin typeface="Gabriola" panose="04040605051002020D02" pitchFamily="82" charset="0"/>
              </a:rPr>
            </a:br>
            <a:r>
              <a:rPr lang="ru-RU" dirty="0">
                <a:latin typeface="Gabriola" panose="04040605051002020D02" pitchFamily="82" charset="0"/>
              </a:rPr>
              <a:t>Лед на реках,</a:t>
            </a:r>
            <a:br>
              <a:rPr lang="ru-RU" dirty="0">
                <a:latin typeface="Gabriola" panose="04040605051002020D02" pitchFamily="82" charset="0"/>
              </a:rPr>
            </a:br>
            <a:r>
              <a:rPr lang="ru-RU" dirty="0">
                <a:latin typeface="Gabriola" panose="04040605051002020D02" pitchFamily="82" charset="0"/>
              </a:rPr>
              <a:t>Вьюга гуляет.</a:t>
            </a:r>
            <a:br>
              <a:rPr lang="ru-RU" dirty="0">
                <a:latin typeface="Gabriola" panose="04040605051002020D02" pitchFamily="82" charset="0"/>
              </a:rPr>
            </a:br>
            <a:r>
              <a:rPr lang="ru-RU" dirty="0">
                <a:latin typeface="Gabriola" panose="04040605051002020D02" pitchFamily="82" charset="0"/>
              </a:rPr>
              <a:t>Когда это бывает</a:t>
            </a:r>
            <a:r>
              <a:rPr lang="ru-RU" dirty="0" smtClean="0">
                <a:latin typeface="Gabriola" panose="04040605051002020D02" pitchFamily="82" charset="0"/>
              </a:rPr>
              <a:t>?</a:t>
            </a:r>
            <a:endParaRPr lang="ru-RU" dirty="0">
              <a:latin typeface="Gabriola" panose="04040605051002020D02" pitchFamily="82" charset="0"/>
            </a:endParaRPr>
          </a:p>
          <a:p>
            <a:endParaRPr lang="ru-RU" sz="3200" dirty="0"/>
          </a:p>
        </p:txBody>
      </p:sp>
      <p:sp>
        <p:nvSpPr>
          <p:cNvPr id="5" name="Овал 4"/>
          <p:cNvSpPr/>
          <p:nvPr/>
        </p:nvSpPr>
        <p:spPr>
          <a:xfrm>
            <a:off x="1448599" y="4919314"/>
            <a:ext cx="1309511" cy="1230489"/>
          </a:xfrm>
          <a:prstGeom prst="ellipse">
            <a:avLst/>
          </a:prstGeom>
          <a:blipFill dpi="0" rotWithShape="1"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t="3190" b="3190"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7079696" y="4919314"/>
            <a:ext cx="1309511" cy="1230489"/>
          </a:xfrm>
          <a:prstGeom prst="ellipse">
            <a:avLst/>
          </a:prstGeom>
          <a:blipFill dpi="0" rotWithShape="1"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l="7388" t="4652" r="7388" b="4652"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4206709" y="4919315"/>
            <a:ext cx="1309511" cy="1230489"/>
          </a:xfrm>
          <a:prstGeom prst="ellipse">
            <a:avLst/>
          </a:prstGeom>
          <a:blipFill dpi="0" rotWithShape="1"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l="3265" t="3190" r="3265" b="3190"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9952683" y="4919315"/>
            <a:ext cx="1309511" cy="1230489"/>
          </a:xfrm>
          <a:prstGeom prst="ellipse">
            <a:avLst/>
          </a:prstGeom>
          <a:blipFill dpi="0" rotWithShape="1"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373808" y="1859340"/>
            <a:ext cx="3515213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err="1" smtClean="0">
                <a:latin typeface="Gabriola" panose="04040605051002020D02" pitchFamily="82" charset="0"/>
              </a:rPr>
              <a:t>Туннукпутун</a:t>
            </a:r>
            <a:r>
              <a:rPr lang="ru-RU" sz="2800" dirty="0" smtClean="0">
                <a:latin typeface="Gabriola" panose="04040605051002020D02" pitchFamily="82" charset="0"/>
              </a:rPr>
              <a:t> </a:t>
            </a:r>
            <a:r>
              <a:rPr lang="ru-RU" sz="2800" dirty="0" err="1" smtClean="0">
                <a:latin typeface="Gabriola" panose="04040605051002020D02" pitchFamily="82" charset="0"/>
              </a:rPr>
              <a:t>туун</a:t>
            </a:r>
            <a:r>
              <a:rPr lang="ru-RU" sz="2800" dirty="0" smtClean="0">
                <a:latin typeface="Gabriola" panose="04040605051002020D02" pitchFamily="82" charset="0"/>
              </a:rPr>
              <a:t> </a:t>
            </a:r>
            <a:r>
              <a:rPr lang="ru-RU" sz="2800" dirty="0" err="1" smtClean="0">
                <a:latin typeface="Gabriola" panose="04040605051002020D02" pitchFamily="82" charset="0"/>
              </a:rPr>
              <a:t>кэлэн</a:t>
            </a:r>
            <a:endParaRPr lang="ru-RU" sz="2800" dirty="0" smtClean="0">
              <a:latin typeface="Gabriola" panose="04040605051002020D02" pitchFamily="82" charset="0"/>
            </a:endParaRPr>
          </a:p>
          <a:p>
            <a:r>
              <a:rPr lang="ru-RU" sz="2800" dirty="0" err="1" smtClean="0">
                <a:latin typeface="Gabriola" panose="04040605051002020D02" pitchFamily="82" charset="0"/>
              </a:rPr>
              <a:t>Туулунэн</a:t>
            </a:r>
            <a:r>
              <a:rPr lang="ru-RU" sz="2800" dirty="0" smtClean="0">
                <a:latin typeface="Gabriola" panose="04040605051002020D02" pitchFamily="82" charset="0"/>
              </a:rPr>
              <a:t> ким </a:t>
            </a:r>
            <a:r>
              <a:rPr lang="ru-RU" sz="2800" dirty="0" err="1" smtClean="0">
                <a:latin typeface="Gabriola" panose="04040605051002020D02" pitchFamily="82" charset="0"/>
              </a:rPr>
              <a:t>киэргэттэ</a:t>
            </a:r>
            <a:r>
              <a:rPr lang="ru-RU" sz="2800" dirty="0" smtClean="0">
                <a:latin typeface="Gabriola" panose="04040605051002020D02" pitchFamily="82" charset="0"/>
              </a:rPr>
              <a:t>?</a:t>
            </a:r>
          </a:p>
          <a:p>
            <a:r>
              <a:rPr lang="ru-RU" sz="2800" dirty="0" smtClean="0">
                <a:latin typeface="Gabriola" panose="04040605051002020D02" pitchFamily="82" charset="0"/>
              </a:rPr>
              <a:t>Та</a:t>
            </a:r>
            <a:r>
              <a:rPr lang="en-US" sz="2800" dirty="0" smtClean="0">
                <a:latin typeface="Gabriola" panose="04040605051002020D02" pitchFamily="82" charset="0"/>
              </a:rPr>
              <a:t>h</a:t>
            </a:r>
            <a:r>
              <a:rPr lang="ru-RU" sz="2800" dirty="0" err="1" smtClean="0">
                <a:latin typeface="Gabriola" panose="04040605051002020D02" pitchFamily="82" charset="0"/>
              </a:rPr>
              <a:t>ырдьаны</a:t>
            </a:r>
            <a:r>
              <a:rPr lang="ru-RU" sz="2800" dirty="0" smtClean="0">
                <a:latin typeface="Gabriola" panose="04040605051002020D02" pitchFamily="82" charset="0"/>
              </a:rPr>
              <a:t> </a:t>
            </a:r>
            <a:r>
              <a:rPr lang="ru-RU" sz="2800" dirty="0" err="1" smtClean="0">
                <a:latin typeface="Gabriola" panose="04040605051002020D02" pitchFamily="82" charset="0"/>
              </a:rPr>
              <a:t>коруохпутун</a:t>
            </a:r>
            <a:endParaRPr lang="ru-RU" sz="2800" dirty="0" smtClean="0">
              <a:latin typeface="Gabriola" panose="04040605051002020D02" pitchFamily="82" charset="0"/>
            </a:endParaRPr>
          </a:p>
          <a:p>
            <a:r>
              <a:rPr lang="ru-RU" sz="2800" dirty="0" err="1" smtClean="0">
                <a:latin typeface="Gabriola" panose="04040605051002020D02" pitchFamily="82" charset="0"/>
              </a:rPr>
              <a:t>Кулуктэтэн</a:t>
            </a:r>
            <a:r>
              <a:rPr lang="ru-RU" sz="2800" dirty="0" smtClean="0">
                <a:latin typeface="Gabriola" panose="04040605051002020D02" pitchFamily="82" charset="0"/>
              </a:rPr>
              <a:t> </a:t>
            </a:r>
            <a:r>
              <a:rPr lang="ru-RU" sz="2800" dirty="0" err="1" smtClean="0">
                <a:latin typeface="Gabriola" panose="04040605051002020D02" pitchFamily="82" charset="0"/>
              </a:rPr>
              <a:t>кэбистэ</a:t>
            </a:r>
            <a:r>
              <a:rPr lang="ru-RU" sz="2800" dirty="0" smtClean="0">
                <a:latin typeface="Gabriola" panose="04040605051002020D02" pitchFamily="82" charset="0"/>
              </a:rPr>
              <a:t>?</a:t>
            </a:r>
            <a:endParaRPr lang="ru-RU" sz="2800" dirty="0">
              <a:latin typeface="Gabriola" panose="04040605051002020D02" pitchFamily="82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013282" y="993565"/>
            <a:ext cx="4893679" cy="3547432"/>
          </a:xfrm>
          <a:prstGeom prst="rect">
            <a:avLst/>
          </a:prstGeom>
          <a:blipFill dpi="0" rotWithShape="1">
            <a:blip r:embed="rId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05106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1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1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1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3" dur="2000" fill="hold"/>
                                        <p:tgtEl>
                                          <p:spTgt spid="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5" grpId="0" animBg="1"/>
      <p:bldP spid="8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543</TotalTime>
  <Words>298</Words>
  <Application>Microsoft Office PowerPoint</Application>
  <PresentationFormat>Широкоэкранный</PresentationFormat>
  <Paragraphs>70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8" baseType="lpstr">
      <vt:lpstr>Arial</vt:lpstr>
      <vt:lpstr>Calibri</vt:lpstr>
      <vt:lpstr>Calibri Light</vt:lpstr>
      <vt:lpstr>Gabriola</vt:lpstr>
      <vt:lpstr>Monotype Corsiva</vt:lpstr>
      <vt:lpstr>Times New Roman</vt:lpstr>
      <vt:lpstr>Тема Office</vt:lpstr>
      <vt:lpstr>Дополнительное электронное пособие  к наглядно-дидактической игре   «Времена года»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Дополнительное электронное пособие к наглядно-дидактической игре «Времена года»</dc:title>
  <dc:creator>Rainbow</dc:creator>
  <cp:lastModifiedBy>Rainbow</cp:lastModifiedBy>
  <cp:revision>45</cp:revision>
  <dcterms:created xsi:type="dcterms:W3CDTF">2019-09-30T09:08:31Z</dcterms:created>
  <dcterms:modified xsi:type="dcterms:W3CDTF">2019-10-21T02:47:55Z</dcterms:modified>
</cp:coreProperties>
</file>