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77" r:id="rId3"/>
    <p:sldId id="278" r:id="rId4"/>
    <p:sldId id="276" r:id="rId5"/>
    <p:sldId id="258" r:id="rId6"/>
    <p:sldId id="262" r:id="rId7"/>
    <p:sldId id="261" r:id="rId8"/>
    <p:sldId id="259" r:id="rId9"/>
    <p:sldId id="260" r:id="rId10"/>
    <p:sldId id="269" r:id="rId11"/>
    <p:sldId id="311" r:id="rId12"/>
    <p:sldId id="312" r:id="rId13"/>
    <p:sldId id="314" r:id="rId14"/>
    <p:sldId id="263" r:id="rId15"/>
    <p:sldId id="264" r:id="rId16"/>
    <p:sldId id="265" r:id="rId17"/>
    <p:sldId id="266" r:id="rId18"/>
    <p:sldId id="316" r:id="rId19"/>
    <p:sldId id="317" r:id="rId20"/>
    <p:sldId id="296" r:id="rId21"/>
    <p:sldId id="272" r:id="rId22"/>
    <p:sldId id="274" r:id="rId23"/>
    <p:sldId id="268" r:id="rId24"/>
    <p:sldId id="270" r:id="rId25"/>
    <p:sldId id="271" r:id="rId26"/>
    <p:sldId id="309" r:id="rId27"/>
    <p:sldId id="310" r:id="rId2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CC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2;&#1040;&#1052;&#1040;%20-2\&#1050;&#1059;&#1056;&#1057;&#1067;%201\&#1048;&#1089;&#1090;&#1086;&#1095;&#1085;&#1080;&#1082;&#1080;%20&#1089;&#1090;&#1088;&#1077;&#1089;&#1089;&#107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sideWall>
      <c:spPr>
        <a:ln w="38100"/>
      </c:spPr>
    </c:sideWall>
    <c:backWall>
      <c:spPr>
        <a:ln w="38100"/>
      </c:spPr>
    </c:backWall>
    <c:plotArea>
      <c:layout>
        <c:manualLayout>
          <c:layoutTarget val="inner"/>
          <c:xMode val="edge"/>
          <c:yMode val="edge"/>
          <c:x val="0.18774361727511341"/>
          <c:y val="0"/>
          <c:w val="0.77295060844667163"/>
          <c:h val="0.88266180142116524"/>
        </c:manualLayout>
      </c:layout>
      <c:bar3DChart>
        <c:barDir val="bar"/>
        <c:grouping val="stacked"/>
        <c:ser>
          <c:idx val="0"/>
          <c:order val="0"/>
          <c:spPr>
            <a:solidFill>
              <a:srgbClr val="CC0099"/>
            </a:solidFill>
          </c:spPr>
          <c:cat>
            <c:strRef>
              <c:f>Лист1!$B$17:$B$26</c:f>
              <c:strCache>
                <c:ptCount val="10"/>
                <c:pt idx="0">
                  <c:v>Штраф за нар. дор. движ.</c:v>
                </c:pt>
                <c:pt idx="1">
                  <c:v>Уход в отпуск.</c:v>
                </c:pt>
                <c:pt idx="2">
                  <c:v>Кредит</c:v>
                </c:pt>
                <c:pt idx="3">
                  <c:v>Свадьба </c:v>
                </c:pt>
                <c:pt idx="4">
                  <c:v>Покупка дома</c:v>
                </c:pt>
                <c:pt idx="5">
                  <c:v>Травма или болезнь</c:v>
                </c:pt>
                <c:pt idx="6">
                  <c:v>Тюремный приговор.</c:v>
                </c:pt>
                <c:pt idx="7">
                  <c:v>Раздельное прожив.супругов.</c:v>
                </c:pt>
                <c:pt idx="8">
                  <c:v>Развод.</c:v>
                </c:pt>
                <c:pt idx="9">
                  <c:v>Смерть супруга.</c:v>
                </c:pt>
              </c:strCache>
            </c:strRef>
          </c:cat>
          <c:val>
            <c:numRef>
              <c:f>Лист1!$C$17:$C$26</c:f>
              <c:numCache>
                <c:formatCode>General</c:formatCode>
                <c:ptCount val="10"/>
                <c:pt idx="0">
                  <c:v>11</c:v>
                </c:pt>
                <c:pt idx="1">
                  <c:v>13</c:v>
                </c:pt>
                <c:pt idx="2">
                  <c:v>17</c:v>
                </c:pt>
                <c:pt idx="3">
                  <c:v>50</c:v>
                </c:pt>
                <c:pt idx="4">
                  <c:v>53</c:v>
                </c:pt>
                <c:pt idx="5">
                  <c:v>55</c:v>
                </c:pt>
                <c:pt idx="6">
                  <c:v>63</c:v>
                </c:pt>
                <c:pt idx="7">
                  <c:v>65</c:v>
                </c:pt>
                <c:pt idx="8">
                  <c:v>73</c:v>
                </c:pt>
                <c:pt idx="9">
                  <c:v>100</c:v>
                </c:pt>
              </c:numCache>
            </c:numRef>
          </c:val>
        </c:ser>
        <c:shape val="box"/>
        <c:axId val="60874112"/>
        <c:axId val="62079744"/>
        <c:axId val="0"/>
      </c:bar3DChart>
      <c:catAx>
        <c:axId val="60874112"/>
        <c:scaling>
          <c:orientation val="minMax"/>
        </c:scaling>
        <c:axPos val="l"/>
        <c:tickLblPos val="nextTo"/>
        <c:crossAx val="62079744"/>
        <c:crosses val="autoZero"/>
        <c:auto val="1"/>
        <c:lblAlgn val="ctr"/>
        <c:lblOffset val="100"/>
      </c:catAx>
      <c:valAx>
        <c:axId val="62079744"/>
        <c:scaling>
          <c:orientation val="minMax"/>
        </c:scaling>
        <c:axPos val="b"/>
        <c:majorGridlines/>
        <c:numFmt formatCode="General" sourceLinked="1"/>
        <c:tickLblPos val="nextTo"/>
        <c:crossAx val="60874112"/>
        <c:crosses val="autoZero"/>
        <c:crossBetween val="between"/>
      </c:valAx>
      <c:spPr>
        <a:solidFill>
          <a:schemeClr val="accent6">
            <a:lumMod val="60000"/>
            <a:lumOff val="40000"/>
          </a:schemeClr>
        </a:solidFill>
        <a:ln w="38100">
          <a:solidFill>
            <a:srgbClr val="CC0099"/>
          </a:solidFill>
        </a:ln>
      </c:spPr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6C49DD-6218-4312-AEEC-75D6A1F55313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B9B466-3CA3-44E9-8A28-761212C28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file:///D:\100479~1\AppData\Local\Temp\FineReader11.00\media\image1.jpeg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~1\Dom\LOCALS~1\Temp\FineReader10\media\image1.pn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762000"/>
            <a:ext cx="7772400" cy="1447800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ГАРМОНИЯ  ТЕЛА  И  ДУХА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Выполнила </a:t>
            </a:r>
            <a:r>
              <a:rPr lang="ru-RU" b="1" dirty="0" smtClean="0">
                <a:solidFill>
                  <a:schemeClr val="tx2"/>
                </a:solidFill>
              </a:rPr>
              <a:t>Григорьева </a:t>
            </a:r>
            <a:r>
              <a:rPr lang="ru-RU" b="1" smtClean="0">
                <a:solidFill>
                  <a:schemeClr val="tx2"/>
                </a:solidFill>
              </a:rPr>
              <a:t>Марина Ивановна</a:t>
            </a:r>
            <a:r>
              <a:rPr lang="ru-RU" b="1" smtClean="0">
                <a:solidFill>
                  <a:schemeClr val="tx2"/>
                </a:solidFill>
              </a:rPr>
              <a:t>,</a:t>
            </a:r>
            <a:endParaRPr lang="ru-RU" b="1" dirty="0" smtClean="0">
              <a:solidFill>
                <a:schemeClr val="tx2"/>
              </a:solidFill>
            </a:endParaRPr>
          </a:p>
          <a:p>
            <a:r>
              <a:rPr lang="ru-RU" b="1" dirty="0" smtClean="0">
                <a:solidFill>
                  <a:schemeClr val="tx2"/>
                </a:solidFill>
              </a:rPr>
              <a:t> инструктор по физической культуре 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первой квалификационной категории  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МБДОУ    Д/С № </a:t>
            </a:r>
            <a:r>
              <a:rPr lang="ru-RU" b="1" dirty="0" smtClean="0">
                <a:solidFill>
                  <a:schemeClr val="tx2"/>
                </a:solidFill>
              </a:rPr>
              <a:t>8</a:t>
            </a:r>
            <a:endParaRPr lang="ru-RU" b="1" dirty="0" smtClean="0">
              <a:solidFill>
                <a:schemeClr val="tx2"/>
              </a:solidFill>
            </a:endParaRPr>
          </a:p>
          <a:p>
            <a:r>
              <a:rPr lang="ru-RU" b="1" dirty="0" smtClean="0">
                <a:solidFill>
                  <a:schemeClr val="tx2"/>
                </a:solidFill>
              </a:rPr>
              <a:t>г.Вязьма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28800" y="2362200"/>
            <a:ext cx="525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Консультация для воспитателей</a:t>
            </a:r>
            <a:endParaRPr lang="ru-RU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52400"/>
            <a:ext cx="822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КАКИМ ДОЛЖНО БЫТЬ ПОЛОЖЕНИЕ ТЕЛА?</a:t>
            </a:r>
          </a:p>
          <a:p>
            <a:pPr algn="ctr"/>
            <a:endParaRPr lang="ru-RU" sz="2800" dirty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477246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                                                                    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                            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00600" y="609600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КОГДА  ВЫ  СТОИТЕ.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25604" name="Picture 4" descr="imag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838200"/>
            <a:ext cx="3657601" cy="2667001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28600" y="3733800"/>
            <a:ext cx="41148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КОГДА  ВЫ  СИДИТЕ.</a:t>
            </a:r>
            <a:endParaRPr lang="ru-RU" sz="2400" dirty="0" smtClean="0">
              <a:solidFill>
                <a:srgbClr val="C00000"/>
              </a:solidFill>
            </a:endParaRPr>
          </a:p>
          <a:p>
            <a:pPr algn="just"/>
            <a:r>
              <a:rPr lang="ru-RU" sz="2400" dirty="0" smtClean="0"/>
              <a:t>       Спина выпрямлена.Голова не наклонена ни вперед , ни назад.  Взгляд  направлен прямо по горизонтали.  Сидеть нужно на седалищных  костях.</a:t>
            </a:r>
          </a:p>
          <a:p>
            <a:endParaRPr lang="ru-RU" dirty="0"/>
          </a:p>
        </p:txBody>
      </p:sp>
      <p:pic>
        <p:nvPicPr>
          <p:cNvPr id="25606" name="Picture 6" descr="image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931747"/>
            <a:ext cx="1219200" cy="2195483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5607" name="Picture 7" descr="image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3962400"/>
            <a:ext cx="1295400" cy="2164681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5608" name="Picture 8" descr="image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0" y="3962400"/>
            <a:ext cx="1143000" cy="2186353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191000" y="838200"/>
            <a:ext cx="47244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         Тянитесь вверх всем корпусом, начиная  с  затылка и кончая копчиком. Держите голову прямо и спокойно. Взгляд направлен прямо по горизонтали. Плечи опущены и расправлены. Плечи и таз на одной линии. Колени расслаблены.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152400"/>
            <a:ext cx="731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ПРИНИМАЙ    ПРАВИЛЬНЫЕ    ПОЗЫ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2514600"/>
            <a:ext cx="3048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 smtClean="0"/>
          </a:p>
          <a:p>
            <a:pPr algn="just"/>
            <a:r>
              <a:rPr lang="ru-RU" sz="2800" dirty="0" smtClean="0"/>
              <a:t>   Следует избегать положений  тела, при        которых ягодицы располагаются на краю сиденья и сидеть с «круглой спиной.»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609600"/>
            <a:ext cx="85344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повседневной жизни для того, чтобы щадить свою спину, следует при любых обстоятельствах принимать позу, которая приносит  облегчение, и избегать положений тела и движений, которые травмируют и ослабляют позвоночный столб.</a:t>
            </a:r>
          </a:p>
          <a:p>
            <a:endParaRPr lang="ru-RU" dirty="0"/>
          </a:p>
        </p:txBody>
      </p:sp>
      <p:pic>
        <p:nvPicPr>
          <p:cNvPr id="35841" name="Picture 1" descr="image1"/>
          <p:cNvPicPr>
            <a:picLocks noChangeAspect="1" noChangeArrowheads="1"/>
          </p:cNvPicPr>
          <p:nvPr/>
        </p:nvPicPr>
        <p:blipFill>
          <a:blip r:embed="rId2" cstate="print"/>
          <a:srcRect l="2472" t="6500" r="3605" b="15503"/>
          <a:stretch>
            <a:fillRect/>
          </a:stretch>
        </p:blipFill>
        <p:spPr bwMode="auto">
          <a:xfrm>
            <a:off x="3581400" y="3048000"/>
            <a:ext cx="5187950" cy="3276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228600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ПРИНИМАЙ    ПРАВИЛЬНЫЕ    ПОЗЫ</a:t>
            </a:r>
            <a:endParaRPr lang="ru-RU" sz="2800" b="1" dirty="0">
              <a:solidFill>
                <a:srgbClr val="0000FF"/>
              </a:solidFill>
            </a:endParaRPr>
          </a:p>
        </p:txBody>
      </p:sp>
      <p:pic>
        <p:nvPicPr>
          <p:cNvPr id="34818" name="Picture 2" descr="imag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066800"/>
            <a:ext cx="1905000" cy="2822004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5" name="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48000" y="1066800"/>
            <a:ext cx="2020529" cy="2819400"/>
          </a:xfrm>
          <a:prstGeom prst="rect">
            <a:avLst/>
          </a:prstGeom>
          <a:ln w="38100">
            <a:solidFill>
              <a:srgbClr val="0000FF"/>
            </a:solidFill>
          </a:ln>
        </p:spPr>
      </p:pic>
      <p:pic>
        <p:nvPicPr>
          <p:cNvPr id="34819" name="Picture 3" descr="image1"/>
          <p:cNvPicPr>
            <a:picLocks noChangeAspect="1" noChangeArrowheads="1"/>
          </p:cNvPicPr>
          <p:nvPr/>
        </p:nvPicPr>
        <p:blipFill>
          <a:blip r:embed="rId4" cstate="print"/>
          <a:srcRect l="4103" t="3131" r="5641" b="2935"/>
          <a:stretch>
            <a:fillRect/>
          </a:stretch>
        </p:blipFill>
        <p:spPr bwMode="auto">
          <a:xfrm>
            <a:off x="1752600" y="4114800"/>
            <a:ext cx="1844040" cy="2514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410200" y="1905000"/>
            <a:ext cx="3352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Положение    на корточках   и  «поза рыцаря» одинаково подходят   для  того, чтобы  при помощи совка    и      щётки собирать мусор.</a:t>
            </a: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52400"/>
            <a:ext cx="784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</a:rPr>
              <a:t>КАК  НОСИТЬ  ТЯЖЕСТИ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29000" y="533400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rgbClr val="0000FF"/>
                </a:solidFill>
              </a:rPr>
              <a:t>КАК  ПОДНИМАТЬ  ТЯЖЕСТИ</a:t>
            </a:r>
            <a:endParaRPr lang="ru-RU" sz="2800" b="1" dirty="0">
              <a:solidFill>
                <a:srgbClr val="0000FF"/>
              </a:solidFill>
            </a:endParaRPr>
          </a:p>
        </p:txBody>
      </p:sp>
      <p:pic>
        <p:nvPicPr>
          <p:cNvPr id="5" name="Picture 1" descr="imag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685800"/>
            <a:ext cx="2362200" cy="2336524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32770" name="Picture 2" descr="image2"/>
          <p:cNvPicPr>
            <a:picLocks noChangeAspect="1" noChangeArrowheads="1"/>
          </p:cNvPicPr>
          <p:nvPr/>
        </p:nvPicPr>
        <p:blipFill>
          <a:blip r:embed="rId3" cstate="print"/>
          <a:srcRect l="4270" t="2902" r="6050" b="4232"/>
          <a:stretch>
            <a:fillRect/>
          </a:stretch>
        </p:blipFill>
        <p:spPr bwMode="auto">
          <a:xfrm>
            <a:off x="457200" y="3581400"/>
            <a:ext cx="1828799" cy="27432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32771" name="Picture 3" descr="image4"/>
          <p:cNvPicPr>
            <a:picLocks noChangeAspect="1" noChangeArrowheads="1"/>
          </p:cNvPicPr>
          <p:nvPr/>
        </p:nvPicPr>
        <p:blipFill>
          <a:blip r:embed="rId4" cstate="print"/>
          <a:srcRect l="4274" t="2902" r="5966" b="4232"/>
          <a:stretch>
            <a:fillRect/>
          </a:stretch>
        </p:blipFill>
        <p:spPr bwMode="auto">
          <a:xfrm>
            <a:off x="3048000" y="4227286"/>
            <a:ext cx="1600200" cy="24384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32772" name="Picture 4" descr="image3"/>
          <p:cNvPicPr>
            <a:picLocks noChangeAspect="1" noChangeArrowheads="1"/>
          </p:cNvPicPr>
          <p:nvPr/>
        </p:nvPicPr>
        <p:blipFill>
          <a:blip r:embed="rId5" cstate="print"/>
          <a:srcRect l="7767" t="10996" r="6796"/>
          <a:stretch>
            <a:fillRect/>
          </a:stretch>
        </p:blipFill>
        <p:spPr bwMode="auto">
          <a:xfrm>
            <a:off x="5486400" y="4038600"/>
            <a:ext cx="2932963" cy="2158062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505200" y="914400"/>
            <a:ext cx="5257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НЕ СЛЕДУЕТ: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отдаляться от груза;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поднимать тяжести с «круглой спиной»,    выпрямленными  или слегка согнутыми ногами;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сдвигать ступни или чрезмерно раздвигать их;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приподнимать груз поворачивая      корпус; 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791200" y="61722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груз 5 кг.</a:t>
            </a:r>
            <a:endParaRPr lang="ru-RU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533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381000"/>
            <a:ext cx="83058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ГОЛОВА И ЗАТЫЛОК.</a:t>
            </a:r>
            <a:r>
              <a:rPr lang="ru-RU" sz="2800" b="1" i="1" dirty="0" smtClean="0">
                <a:solidFill>
                  <a:srgbClr val="0000FF"/>
                </a:solidFill>
              </a:rPr>
              <a:t> </a:t>
            </a:r>
          </a:p>
          <a:p>
            <a:pPr algn="just"/>
            <a:r>
              <a:rPr lang="ru-RU" sz="2800" i="1" dirty="0" smtClean="0"/>
              <a:t>           Кстати, знаете ли вы, сколько примерно весит ваша голова в килограммах? Около пяти килограммов. Задумайтесь: эти пять килограммов покоятся на двух стерженьках диаметром около  одного сантиметра, то есть на первом шейном позвонке ( настоящий Атлант, держащий на плечах небесный свод!)</a:t>
            </a:r>
            <a:endParaRPr lang="ru-RU" sz="2800" dirty="0" smtClean="0"/>
          </a:p>
          <a:p>
            <a:pPr algn="just"/>
            <a:r>
              <a:rPr lang="ru-RU" sz="2800" i="1" dirty="0" smtClean="0"/>
              <a:t>           Функция головы определяет значение выражения «идти с гордо поднятой головой». Это не означает «витать в облаках» или «задирать нос». Это означает – быть уверенным в себе и гордиться этим. Итак, голова всегда пребывает в равновесии.</a:t>
            </a: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67400" y="381000"/>
            <a:ext cx="31242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1.Череп. </a:t>
            </a:r>
          </a:p>
          <a:p>
            <a:r>
              <a:rPr lang="ru-RU" dirty="0" smtClean="0"/>
              <a:t>2.Затылок, горло, щитовидная железа.3.Лёгкие. 4.Солнечное  сплетение.</a:t>
            </a:r>
          </a:p>
          <a:p>
            <a:r>
              <a:rPr lang="ru-RU" dirty="0" smtClean="0"/>
              <a:t>5. Желудок. 6. Поясница. 7.Тонкая кишка.  </a:t>
            </a:r>
          </a:p>
          <a:p>
            <a:r>
              <a:rPr lang="ru-RU" dirty="0" smtClean="0"/>
              <a:t>8. Ободочная кишка. </a:t>
            </a:r>
          </a:p>
          <a:p>
            <a:r>
              <a:rPr lang="ru-RU" dirty="0" smtClean="0"/>
              <a:t>9. Мочевой пузырь. </a:t>
            </a:r>
          </a:p>
          <a:p>
            <a:r>
              <a:rPr lang="ru-RU" dirty="0" smtClean="0"/>
              <a:t>10. Половые органы. </a:t>
            </a:r>
          </a:p>
          <a:p>
            <a:r>
              <a:rPr lang="ru-RU" dirty="0" smtClean="0"/>
              <a:t>11. Прямая кишка.</a:t>
            </a:r>
          </a:p>
          <a:p>
            <a:r>
              <a:rPr lang="ru-RU" dirty="0" smtClean="0"/>
              <a:t>12. Гайморовы пазухи. </a:t>
            </a:r>
          </a:p>
          <a:p>
            <a:r>
              <a:rPr lang="ru-RU" dirty="0" smtClean="0"/>
              <a:t>13. Глаза, уши. </a:t>
            </a:r>
          </a:p>
          <a:p>
            <a:r>
              <a:rPr lang="ru-RU" dirty="0" smtClean="0"/>
              <a:t>14. Сердце.   15. Печень.  </a:t>
            </a:r>
          </a:p>
          <a:p>
            <a:r>
              <a:rPr lang="ru-RU" dirty="0" smtClean="0"/>
              <a:t>16. Позвоночник. 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1026" name="Picture 2" descr="imag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85800"/>
            <a:ext cx="5340926" cy="3505200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286000" y="1524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</a:rPr>
              <a:t>СТОПЫ. 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4419600"/>
            <a:ext cx="8763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/>
              <a:t>            </a:t>
            </a:r>
            <a:r>
              <a:rPr lang="ru-RU" sz="2800" i="1" dirty="0" smtClean="0"/>
              <a:t>Не надо больше  «сбиваться с ног»! Живите естественным образом. Стопы – это ваши «корни они дают вам при каждом шаге контакт с землёй. И как любые корни они дают опору вашему скелету.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81000"/>
            <a:ext cx="85344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СТОПЫ.</a:t>
            </a:r>
            <a:r>
              <a:rPr lang="ru-RU" sz="2800" b="1" i="1" dirty="0" smtClean="0">
                <a:solidFill>
                  <a:srgbClr val="0000FF"/>
                </a:solidFill>
              </a:rPr>
              <a:t> </a:t>
            </a:r>
          </a:p>
          <a:p>
            <a:pPr algn="just"/>
            <a:r>
              <a:rPr lang="ru-RU" sz="2800" i="1" dirty="0" smtClean="0"/>
              <a:t>        </a:t>
            </a:r>
            <a:r>
              <a:rPr lang="ru-RU" sz="3200" i="1" dirty="0" smtClean="0"/>
              <a:t>Французы говорят: «Глупый , как пятка». Это - ошибка, ведь стопы, это чудо движения и точности, инстинктивно определяют, где они находятся (отказываясь быть глупыми, как человек). В самом деле , эта часть тела осталась «первобытной» а значит, - действующей инстинктивно, в отличии от рук, которые приобрели привычку слушаться и работать «умно».</a:t>
            </a:r>
            <a:endParaRPr lang="ru-RU" sz="3200" dirty="0" smtClean="0"/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52400"/>
            <a:ext cx="8382000" cy="7136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solidFill>
                  <a:srgbClr val="0000FF"/>
                </a:solidFill>
              </a:rPr>
              <a:t>     </a:t>
            </a:r>
            <a:r>
              <a:rPr lang="ru-RU" sz="2800" b="1" dirty="0" smtClean="0">
                <a:solidFill>
                  <a:srgbClr val="0000FF"/>
                </a:solidFill>
              </a:rPr>
              <a:t>ГЛАЗА.</a:t>
            </a:r>
            <a:r>
              <a:rPr lang="ru-RU" sz="2800" dirty="0" smtClean="0">
                <a:solidFill>
                  <a:srgbClr val="0000FF"/>
                </a:solidFill>
              </a:rPr>
              <a:t> </a:t>
            </a:r>
            <a:r>
              <a:rPr lang="ru-RU" sz="2800" i="1" dirty="0" smtClean="0"/>
              <a:t>«Увидеть свет» означает родиться…. Для маленького ребёнка было ужасно и чудесно открывать мир, совершая открытие за открытием! Но ребёнок привык к этому, он больше не удивляется, он больше ничего кругом не видит. Благодаря привычке он стал… слепым. Живите в гармонии с природой, которая являет вам чудо жизни, смотрите поверх обыденного и тогда будете ясновидящим; ясно видеть, чувствовать, понимать – вот что такое ясновидение.</a:t>
            </a:r>
            <a:endParaRPr lang="ru-RU" sz="2800" dirty="0" smtClean="0"/>
          </a:p>
          <a:p>
            <a:pPr algn="just"/>
            <a:r>
              <a:rPr lang="ru-RU" sz="2800" i="1" dirty="0" smtClean="0"/>
              <a:t>          </a:t>
            </a:r>
            <a:r>
              <a:rPr lang="ru-RU" sz="2800" i="1" dirty="0" smtClean="0">
                <a:solidFill>
                  <a:srgbClr val="0000FF"/>
                </a:solidFill>
              </a:rPr>
              <a:t>Ради здоровья ваших глаз следите за вашим общим самочувствием, старайтесь, чтобы пища была разнообразной, не забывайте о витаминах А, В и Р, регулярно посещайте окулиста.</a:t>
            </a:r>
            <a:endParaRPr lang="ru-RU" sz="2800" dirty="0" smtClean="0">
              <a:solidFill>
                <a:srgbClr val="0000FF"/>
              </a:solidFill>
            </a:endParaRP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52400"/>
            <a:ext cx="7848600" cy="8002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БЫСТРАЯ  ГИМНАСТИКА ДЛЯ СУСТАВОВ</a:t>
            </a:r>
            <a:endParaRPr lang="ru-RU" sz="2800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09600"/>
            <a:ext cx="8382000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Все движения делаются по 20 раз: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поворот  головы  вправо – влево, наклон в  сторону,  наклон вперёд – назад;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вращение плечами вперёд – назад;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махи предплечьями к себе – от себя;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махи руками вперёд – назад;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руки согнуты в локтях, кисти сжаты в кулаки у груди. Резко руки в стороны и к груди.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вращение бёдрами вправо – влево;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вращение коленями к себе и от себя;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вращение кистями рук к себе и от себя, соединить пальцы рук в «корзиночку»  - потянуться вперед;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напрягаем тело с рычащим звуком (сердимся) и расслабляемся.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52400"/>
            <a:ext cx="830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ПРИЧИНЫ СТАРЕНИЯ ЖЕНЩИНЫ.</a:t>
            </a:r>
            <a:endParaRPr lang="ru-RU" sz="2800" dirty="0" smtClean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533400"/>
            <a:ext cx="8534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sz="2800" dirty="0" smtClean="0"/>
              <a:t>Пластиковые окна (не дышат, обязательно увлажнитель и проветривание).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/>
              <a:t>Кетчупы, соусы для салатов, газированная вода (там  кукурузный сироп, который повышает аппетит).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/>
              <a:t>Хлор (отбеливатели). Происходит старение нервной системы. Лучше использовать старые средства стирки.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3124200"/>
            <a:ext cx="830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ЖИЗНЬ БЕЗ МОРЩИН.</a:t>
            </a:r>
            <a:endParaRPr lang="ru-RU" sz="2800" dirty="0" smtClean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3581400"/>
            <a:ext cx="85344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q"/>
            </a:pPr>
            <a:r>
              <a:rPr lang="ru-RU" sz="2800" dirty="0" smtClean="0"/>
              <a:t>Спать на валике.</a:t>
            </a:r>
          </a:p>
          <a:p>
            <a:pPr lvl="0">
              <a:buFont typeface="Wingdings" pitchFamily="2" charset="2"/>
              <a:buChar char="q"/>
            </a:pPr>
            <a:r>
              <a:rPr lang="ru-RU" sz="2800" dirty="0" smtClean="0"/>
              <a:t>Маски на лицо (клубника, земляника).</a:t>
            </a:r>
          </a:p>
          <a:p>
            <a:pPr lvl="0">
              <a:buFont typeface="Wingdings" pitchFamily="2" charset="2"/>
              <a:buChar char="q"/>
            </a:pPr>
            <a:r>
              <a:rPr lang="ru-RU" sz="2800" dirty="0" smtClean="0"/>
              <a:t>Умывание без мыла( лучше пенки, муссы).</a:t>
            </a:r>
          </a:p>
          <a:p>
            <a:pPr lvl="0" algn="just">
              <a:buFont typeface="Wingdings" pitchFamily="2" charset="2"/>
              <a:buChar char="q"/>
            </a:pPr>
            <a:r>
              <a:rPr lang="ru-RU" sz="2800" dirty="0" smtClean="0"/>
              <a:t>Гормональные противозачаточные таблетки (там женские гормоны, которые защищают женщину от рака матки и яичника), лечат прыщи, подходят для женщин любого возраста (консультация у врача).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381000"/>
            <a:ext cx="632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О  ЗДОРОВОМ  ОБРАЗЕ  ЖИЗНИ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219200"/>
            <a:ext cx="8534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      </a:t>
            </a:r>
            <a:r>
              <a:rPr lang="ru-RU" sz="2800" dirty="0" smtClean="0"/>
              <a:t>Что такое здоровье?</a:t>
            </a:r>
            <a:r>
              <a:rPr lang="ru-RU" sz="2800" b="1" dirty="0" smtClean="0"/>
              <a:t> </a:t>
            </a:r>
            <a:r>
              <a:rPr lang="ru-RU" sz="2800" dirty="0" smtClean="0"/>
              <a:t>До сих пор нет определения здоровью. В толковых словарях говорится:  здоровье – это состояние не болезни.  Понятие «здоровый образ жизни» однозначно пока ещё не определено. </a:t>
            </a:r>
          </a:p>
          <a:p>
            <a:pPr algn="just"/>
            <a:r>
              <a:rPr lang="ru-RU" sz="2800" b="1" dirty="0" smtClean="0"/>
              <a:t>      Здоровый образ жизни</a:t>
            </a:r>
            <a:r>
              <a:rPr lang="ru-RU" sz="2800" dirty="0" smtClean="0"/>
              <a:t> </a:t>
            </a:r>
            <a:r>
              <a:rPr lang="ru-RU" sz="2800" b="1" dirty="0" smtClean="0"/>
              <a:t>— образ жизни  человека, направленный на профилактику болезней и укрепление здоровья.</a:t>
            </a:r>
          </a:p>
          <a:p>
            <a:pPr lvl="0" algn="just"/>
            <a:r>
              <a:rPr lang="ru-RU" sz="2800" dirty="0" smtClean="0"/>
              <a:t>          Авторы, пишущие на эту тему, включают в «здоровый образ жизни» разные составляющие, но большинство из них считают базовыми: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5240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ДАВЛЕНИЕ ОБСТОЯТЕЛЬСТВ.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228600"/>
            <a:ext cx="8382000" cy="6708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</a:p>
          <a:p>
            <a:pPr algn="just"/>
            <a:r>
              <a:rPr lang="ru-RU" dirty="0" smtClean="0"/>
              <a:t>      </a:t>
            </a:r>
            <a:r>
              <a:rPr lang="ru-RU" sz="2400" dirty="0" smtClean="0"/>
              <a:t>40-50% из записавшихся в гимнастические группы бросают занятия в первые 6-12 месяцев. Самым большим препятствием для продолжения физических упражнений является недостаток времени. Другими препятствиями, на которые люди часто ссылаются, являются отсутствие спортивного оборудования и конфликты на службе.</a:t>
            </a:r>
          </a:p>
          <a:p>
            <a:pPr algn="just"/>
            <a:r>
              <a:rPr lang="ru-RU" sz="2400" dirty="0" smtClean="0"/>
              <a:t>    Исследователи обнаружили, что наиболее популярные виды упражнений - это ходьба, катание на велосипеде, плавание, бег трусцой, работа в саду и упражнения, которые можно выполнять дома. Все эти занятия требуют либо мало, либо вовсе никакого снаряжения и легко могут вписаться практически в любой распорядок дня. </a:t>
            </a:r>
          </a:p>
          <a:p>
            <a:pPr algn="just"/>
            <a:r>
              <a:rPr lang="ru-RU" sz="2400" dirty="0" smtClean="0"/>
              <a:t>      Другой способ сохранить верность гимнастике - это помнить о приносимой ею пользе. Во время исследования, опрошенные замечали, что упражнения прибавляют энергию, снижают стресс и помогают контролировать вес.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228600"/>
            <a:ext cx="731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СПРАВЛЯЕМСЯ СО СТРЕССОМ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4038600"/>
            <a:ext cx="84582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   </a:t>
            </a:r>
            <a:r>
              <a:rPr lang="ru-RU" sz="2800" b="1" dirty="0" smtClean="0"/>
              <a:t>Известно, что педагоги и учителя  получают стресс более 400 раз в год, то есть  каждый день, а то и несколько раз в день.</a:t>
            </a:r>
            <a:r>
              <a:rPr lang="ru-RU" sz="2800" dirty="0" smtClean="0"/>
              <a:t>  У воспитателя очень большая нагрузка , надо знать как снять нагрузку с себя и с ребёнка.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609600"/>
            <a:ext cx="85344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Стресс –  явление    неизбежное,  которое  может настигнуть вас на работе  и  в  быту, дома; более того, стресс может «проникать»  и в ваш сон. На проблемы, связанные со стрессом, жалуется  всё  большее число работающих    людей,  начиная   от  тех, кто  работает, например, на   сборочном   конвейере, и   заканчивая высокопоставленными     ответственными руководителями.</a:t>
            </a:r>
          </a:p>
          <a:p>
            <a:r>
              <a:rPr lang="ru-RU" dirty="0" smtClean="0"/>
              <a:t>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0"/>
            <a:ext cx="815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ИСТОЧНИКИ  СТРЕССА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57200"/>
            <a:ext cx="82296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      Перемены всегда несут с собой стресс, будь то неприятные или приятные перемены в вашей жизни. К такому выводу пришли американские учёные ещё в 60 – е  годы. Среди событий наиболее стрессовым, большинство опрашиваемых называли, как правило, смерть супруга. Уровень стресса от тяжёлой утраты исследователи оценили в 100 баллов. Они разработали  специальную шкалу оценки трудностей социального восстановления, сравнивая другие события в жизни людей с уровнем стресса утраты  супруга.</a:t>
            </a:r>
          </a:p>
          <a:p>
            <a:endParaRPr lang="ru-RU" dirty="0"/>
          </a:p>
        </p:txBody>
      </p:sp>
      <p:pic>
        <p:nvPicPr>
          <p:cNvPr id="4" name="chart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5257800"/>
            <a:ext cx="6551962" cy="1344546"/>
          </a:xfrm>
          <a:prstGeom prst="rect">
            <a:avLst/>
          </a:prstGeom>
          <a:ln w="38100">
            <a:solidFill>
              <a:srgbClr val="0000F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381000" y="609600"/>
          <a:ext cx="8382000" cy="624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667000" y="152400"/>
            <a:ext cx="35562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ИСТОЧНИКИ  СТРЕССА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1" descr="D:\100479~1\AppData\Local\Temp\FineReader11.00\media\image1.jpe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6553200" y="685800"/>
            <a:ext cx="2113831" cy="3742218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57200" y="152400"/>
            <a:ext cx="830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МЕЛКИЕ НЕПРИЯТНОСТИ  -  БОЛЬШОЙ СТРЕСС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685800"/>
            <a:ext cx="61722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    Хотя большинство людей полагает, </a:t>
            </a:r>
          </a:p>
          <a:p>
            <a:pPr algn="just"/>
            <a:r>
              <a:rPr lang="ru-RU" sz="2800" dirty="0" smtClean="0"/>
              <a:t>что крупные перемены в жизни такие  ,как, например, смерть супруга или покупка дома, порождают самый сильный стресс, исследования показали, что ежедневные огорчения могут наносить в этом смысле </a:t>
            </a:r>
            <a:r>
              <a:rPr lang="ru-RU" sz="2800" b="1" dirty="0" smtClean="0">
                <a:solidFill>
                  <a:srgbClr val="0000FF"/>
                </a:solidFill>
              </a:rPr>
              <a:t>наибольший урон</a:t>
            </a:r>
            <a:r>
              <a:rPr lang="ru-RU" sz="2800" dirty="0" smtClean="0">
                <a:solidFill>
                  <a:srgbClr val="0000FF"/>
                </a:solidFill>
              </a:rPr>
              <a:t>. </a:t>
            </a:r>
          </a:p>
          <a:p>
            <a:pPr algn="just"/>
            <a:r>
              <a:rPr lang="ru-RU" sz="2800" dirty="0" smtClean="0"/>
              <a:t>        Исследователи   обнаружили,   что</a:t>
            </a:r>
          </a:p>
          <a:p>
            <a:r>
              <a:rPr lang="ru-RU" sz="2800" dirty="0" smtClean="0"/>
              <a:t>      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4419600"/>
            <a:ext cx="8534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совокупный      стресс     от      мелких     неприятностей, </a:t>
            </a:r>
          </a:p>
          <a:p>
            <a:pPr algn="just"/>
            <a:r>
              <a:rPr lang="ru-RU" sz="2800" dirty="0" smtClean="0"/>
              <a:t>таких, как домашняя работа, раздражающий шум, чрезмерное количество обязанностей, а также рост цен, могут намного перевесить по своим последствиям крупную душевную травму. 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imag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3259138" cy="6327775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810000" y="152400"/>
            <a:ext cx="502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ФИЗИЧЕСКИЕ  НАРУШЕНИЯ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62400" y="9906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886200" y="685801"/>
            <a:ext cx="5029200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              </a:t>
            </a:r>
            <a:r>
              <a:rPr lang="ru-RU" sz="2800" dirty="0" smtClean="0"/>
              <a:t>Очевидно, что стресс оказывает влияние на широкий спектр заболеваний и нарушений   здоровья. </a:t>
            </a:r>
          </a:p>
          <a:p>
            <a:pPr algn="just"/>
            <a:r>
              <a:rPr lang="ru-RU" sz="2800" dirty="0" smtClean="0"/>
              <a:t>          </a:t>
            </a:r>
            <a:r>
              <a:rPr lang="ru-RU" sz="2800" u="sng" dirty="0" smtClean="0">
                <a:solidFill>
                  <a:schemeClr val="accent5">
                    <a:lumMod val="75000"/>
                  </a:schemeClr>
                </a:solidFill>
              </a:rPr>
              <a:t>Головная боль, кожная       сыпь, болезни сердца, боли в спине, нарушения желудочно-кишечного тракта, повышение кровяного         давления, </a:t>
            </a:r>
          </a:p>
          <a:p>
            <a:r>
              <a:rPr lang="ru-RU" sz="2800" u="sng" dirty="0" smtClean="0">
                <a:solidFill>
                  <a:schemeClr val="accent5">
                    <a:lumMod val="75000"/>
                  </a:schemeClr>
                </a:solidFill>
              </a:rPr>
              <a:t>сексуальные   расстройства</a:t>
            </a:r>
            <a:r>
              <a:rPr lang="ru-RU" sz="2800" dirty="0" smtClean="0"/>
              <a:t>,    и наиболее    опасным   в     этом отношении       является 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подавление иммунного </a:t>
            </a:r>
            <a:r>
              <a:rPr lang="ru-RU" sz="2800" dirty="0" smtClean="0"/>
              <a:t>ответа организма.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7" name="Picture 3" descr="image1"/>
          <p:cNvPicPr>
            <a:picLocks noChangeAspect="1" noChangeArrowheads="1"/>
          </p:cNvPicPr>
          <p:nvPr/>
        </p:nvPicPr>
        <p:blipFill>
          <a:blip r:embed="rId2" cstate="print"/>
          <a:srcRect r="2629"/>
          <a:stretch>
            <a:fillRect/>
          </a:stretch>
        </p:blipFill>
        <p:spPr bwMode="auto">
          <a:xfrm>
            <a:off x="228600" y="762001"/>
            <a:ext cx="2819400" cy="3851088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990600" y="152400"/>
            <a:ext cx="64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ВИТАМИНЫ группы </a:t>
            </a:r>
            <a:r>
              <a:rPr lang="ru-RU" sz="2800" i="1" dirty="0" smtClean="0">
                <a:solidFill>
                  <a:srgbClr val="C00000"/>
                </a:solidFill>
              </a:rPr>
              <a:t>"</a:t>
            </a:r>
            <a:r>
              <a:rPr lang="ru-RU" sz="2800" b="1" dirty="0" smtClean="0">
                <a:solidFill>
                  <a:srgbClr val="C00000"/>
                </a:solidFill>
              </a:rPr>
              <a:t> В</a:t>
            </a:r>
            <a:r>
              <a:rPr lang="ru-RU" sz="2800" i="1" dirty="0" smtClean="0">
                <a:solidFill>
                  <a:srgbClr val="C00000"/>
                </a:solidFill>
              </a:rPr>
              <a:t>"</a:t>
            </a:r>
            <a:r>
              <a:rPr lang="ru-RU" sz="2800" b="1" dirty="0" smtClean="0">
                <a:solidFill>
                  <a:srgbClr val="C00000"/>
                </a:solidFill>
              </a:rPr>
              <a:t>  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6600" y="685800"/>
            <a:ext cx="54864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        Учёные разделили все витамины  на 2 группы в зависимости от того, растворяются ли они в жирах или в воде. Витамины группы </a:t>
            </a:r>
            <a:r>
              <a:rPr lang="ru-RU" sz="2000" i="1" dirty="0" smtClean="0"/>
              <a:t>"</a:t>
            </a:r>
            <a:r>
              <a:rPr lang="ru-RU" sz="2000" dirty="0" smtClean="0"/>
              <a:t>В</a:t>
            </a:r>
            <a:r>
              <a:rPr lang="ru-RU" sz="2000" i="1" dirty="0" smtClean="0"/>
              <a:t>"</a:t>
            </a:r>
            <a:r>
              <a:rPr lang="ru-RU" sz="2000" dirty="0" smtClean="0"/>
              <a:t> (вместе с витамином  </a:t>
            </a:r>
            <a:r>
              <a:rPr lang="ru-RU" sz="2000" i="1" dirty="0" smtClean="0"/>
              <a:t>"</a:t>
            </a:r>
            <a:r>
              <a:rPr lang="ru-RU" sz="2000" dirty="0" smtClean="0"/>
              <a:t>С</a:t>
            </a:r>
            <a:r>
              <a:rPr lang="ru-RU" sz="2000" i="1" dirty="0" smtClean="0"/>
              <a:t>"</a:t>
            </a:r>
            <a:r>
              <a:rPr lang="ru-RU" sz="2000" dirty="0" smtClean="0"/>
              <a:t> ) являются   </a:t>
            </a:r>
            <a:r>
              <a:rPr lang="ru-RU" sz="2000" dirty="0" err="1" smtClean="0"/>
              <a:t>водорастворимыми</a:t>
            </a:r>
            <a:r>
              <a:rPr lang="ru-RU" sz="2000" dirty="0" smtClean="0"/>
              <a:t>.  </a:t>
            </a:r>
            <a:r>
              <a:rPr lang="ru-RU" sz="2000" b="1" dirty="0" smtClean="0">
                <a:solidFill>
                  <a:srgbClr val="C00000"/>
                </a:solidFill>
              </a:rPr>
              <a:t>Поскольку они постоянно используются и выносятся из организма ,  их     нужно часто употреблять в соответствующих   количествах.</a:t>
            </a:r>
            <a:r>
              <a:rPr lang="ru-RU" sz="2000" dirty="0" smtClean="0"/>
              <a:t>  Витамин  </a:t>
            </a:r>
            <a:r>
              <a:rPr lang="ru-RU" sz="2000" i="1" dirty="0" smtClean="0"/>
              <a:t>"</a:t>
            </a:r>
            <a:r>
              <a:rPr lang="ru-RU" sz="2000" dirty="0" smtClean="0"/>
              <a:t>В</a:t>
            </a:r>
            <a:r>
              <a:rPr lang="ru-RU" sz="2000" i="1" dirty="0" smtClean="0"/>
              <a:t>"  </a:t>
            </a:r>
            <a:r>
              <a:rPr lang="ru-RU" sz="2000" dirty="0" smtClean="0"/>
              <a:t>способствует правильному обмену веществ, повышает работоспособность, выносливость, устойчивость к  инфекциям. Активно разрушается витамин </a:t>
            </a:r>
            <a:r>
              <a:rPr lang="ru-RU" sz="2000" i="1" dirty="0" smtClean="0"/>
              <a:t>"</a:t>
            </a:r>
            <a:r>
              <a:rPr lang="ru-RU" sz="2000" dirty="0" smtClean="0"/>
              <a:t>В</a:t>
            </a:r>
            <a:r>
              <a:rPr lang="ru-RU" sz="2000" i="1" dirty="0" smtClean="0"/>
              <a:t>"</a:t>
            </a:r>
          </a:p>
          <a:p>
            <a:pPr algn="just"/>
            <a:r>
              <a:rPr lang="ru-RU" sz="2000" dirty="0" smtClean="0"/>
              <a:t>кофеином, никотином, алкоголем, рафинированным сахаром.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4648200"/>
            <a:ext cx="8610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            При стрессах и физических нагрузках ускоряются обменные процессы, поэтому потребность в витамине </a:t>
            </a:r>
            <a:r>
              <a:rPr lang="ru-RU" sz="2000" i="1" dirty="0" smtClean="0"/>
              <a:t>"</a:t>
            </a:r>
            <a:r>
              <a:rPr lang="ru-RU" sz="2000" dirty="0" smtClean="0"/>
              <a:t>В</a:t>
            </a:r>
            <a:r>
              <a:rPr lang="ru-RU" sz="2000" i="1" dirty="0" smtClean="0"/>
              <a:t>"</a:t>
            </a:r>
            <a:r>
              <a:rPr lang="ru-RU" sz="2000" dirty="0" smtClean="0"/>
              <a:t> увеличивается. </a:t>
            </a:r>
          </a:p>
          <a:p>
            <a:pPr algn="just"/>
            <a:r>
              <a:rPr lang="ru-RU" sz="2000" dirty="0" smtClean="0"/>
              <a:t>            Большое содержание витамина </a:t>
            </a:r>
            <a:r>
              <a:rPr lang="ru-RU" sz="2000" i="1" dirty="0" smtClean="0"/>
              <a:t>"</a:t>
            </a:r>
            <a:r>
              <a:rPr lang="ru-RU" sz="2000" dirty="0" smtClean="0"/>
              <a:t>В</a:t>
            </a:r>
            <a:r>
              <a:rPr lang="ru-RU" sz="2000" i="1" dirty="0" smtClean="0"/>
              <a:t>" </a:t>
            </a:r>
            <a:r>
              <a:rPr lang="ru-RU" sz="2000" dirty="0" err="1" smtClean="0"/>
              <a:t>в</a:t>
            </a:r>
            <a:r>
              <a:rPr lang="ru-RU" sz="2000" dirty="0" smtClean="0"/>
              <a:t> следующих продуктах: говядина, свинина, куриное мясо, яйца, печень, молоко (молочные </a:t>
            </a:r>
            <a:r>
              <a:rPr lang="ru-RU" sz="2000" dirty="0" err="1" smtClean="0"/>
              <a:t>прод</a:t>
            </a:r>
            <a:r>
              <a:rPr lang="ru-RU" sz="2000" dirty="0" smtClean="0"/>
              <a:t>.), пивные дрожжи, тёмно - зелёные листовые овощи,    горох, орехи, цельные зёрна, ростки пшеницы.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533400"/>
            <a:ext cx="70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ЛИТЕРАТУРА</a:t>
            </a:r>
            <a:endParaRPr lang="ru-RU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1143000"/>
            <a:ext cx="79248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sz="2800" dirty="0" err="1" smtClean="0"/>
              <a:t>Крышина</a:t>
            </a:r>
            <a:r>
              <a:rPr lang="ru-RU" sz="2800" dirty="0" smtClean="0"/>
              <a:t>  Е. Зарядка на ходу. М. </a:t>
            </a:r>
            <a:r>
              <a:rPr lang="ru-RU" sz="2800" dirty="0" err="1" smtClean="0"/>
              <a:t>Терра-Книжный</a:t>
            </a:r>
            <a:r>
              <a:rPr lang="ru-RU" sz="2800" dirty="0" smtClean="0"/>
              <a:t> клуб, 1998.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/>
              <a:t>Сафронова Н. Справляемся со стрессом. М. </a:t>
            </a:r>
            <a:r>
              <a:rPr lang="ru-RU" sz="2800" dirty="0" err="1" smtClean="0"/>
              <a:t>Терра-Книжный</a:t>
            </a:r>
            <a:r>
              <a:rPr lang="ru-RU" sz="2800" dirty="0" smtClean="0"/>
              <a:t> клуб, 1998.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dirty="0" err="1" smtClean="0"/>
              <a:t>Лоранс</a:t>
            </a:r>
            <a:r>
              <a:rPr lang="ru-RU" sz="2800" dirty="0" smtClean="0"/>
              <a:t>  </a:t>
            </a:r>
            <a:r>
              <a:rPr lang="ru-RU" sz="2800" dirty="0" err="1" smtClean="0"/>
              <a:t>Меркль</a:t>
            </a:r>
            <a:r>
              <a:rPr lang="ru-RU" sz="2800" dirty="0" smtClean="0"/>
              <a:t>. Приятная гимнастика. М. Покупки на дом, 2001.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/>
              <a:t>Журнал. Счастливые родители.2006.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/>
              <a:t>Интернет – статьи. О пользе витаминов  </a:t>
            </a:r>
            <a:r>
              <a:rPr lang="ru-RU" sz="2800" i="1" dirty="0" smtClean="0"/>
              <a:t>"</a:t>
            </a:r>
            <a:r>
              <a:rPr lang="ru-RU" sz="2800" dirty="0" smtClean="0"/>
              <a:t>В</a:t>
            </a:r>
            <a:r>
              <a:rPr lang="ru-RU" sz="2800" i="1" smtClean="0"/>
              <a:t>"  .</a:t>
            </a:r>
            <a:endParaRPr lang="ru-RU" sz="2800" dirty="0" smtClean="0"/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/>
              <a:t>Малышева Е. Т</a:t>
            </a:r>
            <a:r>
              <a:rPr lang="en-US" sz="2800" dirty="0" smtClean="0"/>
              <a:t>V</a:t>
            </a:r>
            <a:r>
              <a:rPr lang="ru-RU" sz="2800" dirty="0" smtClean="0"/>
              <a:t> программа «Здоровье»  (советы), 2012.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dirty="0" smtClean="0"/>
              <a:t>Чарли </a:t>
            </a:r>
            <a:r>
              <a:rPr lang="ru-RU" sz="2800" dirty="0" err="1" smtClean="0"/>
              <a:t>Коан</a:t>
            </a:r>
            <a:r>
              <a:rPr lang="ru-RU" sz="2800" dirty="0" smtClean="0"/>
              <a:t>. Победить  боль в спине. М.Покупки на дом,2002.</a:t>
            </a:r>
          </a:p>
          <a:p>
            <a:endParaRPr lang="ru-RU" dirty="0" smtClean="0"/>
          </a:p>
          <a:p>
            <a:pPr algn="just">
              <a:buFont typeface="Wingdings" pitchFamily="2" charset="2"/>
              <a:buChar char="q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685800"/>
            <a:ext cx="8458200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buFont typeface="Wingdings" pitchFamily="2" charset="2"/>
              <a:buChar char="Ø"/>
            </a:pPr>
            <a:r>
              <a:rPr lang="ru-RU" sz="2800" dirty="0" smtClean="0"/>
              <a:t>воспитание с детства здоровых привычек и навыков; 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800" dirty="0" smtClean="0"/>
              <a:t>безопасная и благоприятная среда для обитания; 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800" dirty="0" smtClean="0"/>
              <a:t>отказ от курения, алкоголя и наркотиков. 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800" dirty="0" smtClean="0"/>
              <a:t>здоровое питание;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800" dirty="0" smtClean="0"/>
              <a:t>физически активная жизнь и закаливание;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800" dirty="0" smtClean="0"/>
              <a:t>личная и общественная гигиена;</a:t>
            </a:r>
          </a:p>
          <a:p>
            <a:pPr algn="just"/>
            <a:r>
              <a:rPr lang="ru-RU" sz="2800" dirty="0" smtClean="0"/>
              <a:t>На состояние человека большое влияние оказывает его </a:t>
            </a:r>
            <a:r>
              <a:rPr lang="ru-RU" sz="2800" dirty="0" err="1" smtClean="0"/>
              <a:t>психоэмоциональное</a:t>
            </a:r>
            <a:r>
              <a:rPr lang="ru-RU" sz="2800" dirty="0" smtClean="0"/>
              <a:t> состояние: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800" dirty="0" smtClean="0"/>
              <a:t>эмоциональное самочувствие;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800" dirty="0" smtClean="0"/>
              <a:t>интеллектуальное самочувствие;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800" dirty="0" smtClean="0"/>
              <a:t>духовное  самочувствие;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/>
              <a:t>социальное самочувствие;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52400"/>
            <a:ext cx="76962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О  ЗДОРОВОМ  ОБРАЗЕ  ЖИЗНИ</a:t>
            </a:r>
          </a:p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0" y="152400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ГАРМОНИЯ  ТЕЛА  И  ДУХА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609600"/>
            <a:ext cx="8534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       Человек находится в уравновешенном состоянии, когда он устойчиво стоит на земле</a:t>
            </a:r>
          </a:p>
          <a:p>
            <a:pPr algn="just"/>
            <a:r>
              <a:rPr lang="ru-RU" sz="2800" i="1" dirty="0" smtClean="0"/>
              <a:t> ("крепко держится на ногах"),</a:t>
            </a:r>
            <a:r>
              <a:rPr lang="ru-RU" sz="2800" dirty="0" smtClean="0"/>
              <a:t> когда он гордо выступает (уверен в себе), когда он не горбится и свободно вращается вокруг своей оси-позвоночника</a:t>
            </a:r>
            <a:r>
              <a:rPr lang="ru-RU" sz="2800" i="1" dirty="0" smtClean="0"/>
              <a:t> ("работает без сбоев"),</a:t>
            </a:r>
            <a:r>
              <a:rPr lang="ru-RU" sz="2800" dirty="0" smtClean="0"/>
              <a:t> когда у него уверенный взгляд</a:t>
            </a:r>
            <a:r>
              <a:rPr lang="ru-RU" sz="2800" i="1" dirty="0" smtClean="0"/>
              <a:t> ("он разбирается в себе"),</a:t>
            </a:r>
            <a:r>
              <a:rPr lang="ru-RU" sz="2800" dirty="0" smtClean="0"/>
              <a:t> когда он направляется туда, куда ему хочется</a:t>
            </a:r>
          </a:p>
          <a:p>
            <a:pPr algn="just"/>
            <a:r>
              <a:rPr lang="ru-RU" sz="2800" i="1" dirty="0" smtClean="0"/>
              <a:t> (" распоряжается самим собой").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4495800"/>
            <a:ext cx="8534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/>
              <a:t>           Надо      учиться     совершенствовать         свои ощущения, жить настоящим моментом  и принадлежать самому себе, т.е. вместо того, чтобы покоряться вашей жизни, надо управлять ею.</a:t>
            </a: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DOCUME~1\Dom\LOCALS~1\Temp\FineReader10\media\image1.png"/>
          <p:cNvPicPr>
            <a:picLocks noGrp="1"/>
          </p:cNvPicPr>
          <p:nvPr>
            <p:ph idx="4294967295"/>
          </p:nvPr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57200" y="304800"/>
            <a:ext cx="2743200" cy="2514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657600" y="533400"/>
            <a:ext cx="5181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     Нужно  понять, что человек подобен айсбергу: он лишь на 10% зависит от физического равновесия и на 90%  - от психического.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3048000"/>
            <a:ext cx="85344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/>
            <a:r>
              <a:rPr lang="ru-RU" sz="2800" b="1" dirty="0" smtClean="0"/>
              <a:t>1.Область физического:</a:t>
            </a:r>
            <a:r>
              <a:rPr lang="ru-RU" sz="2800" dirty="0" smtClean="0"/>
              <a:t> то, что на поверхности.</a:t>
            </a:r>
          </a:p>
          <a:p>
            <a:pPr lvl="1" algn="just"/>
            <a:r>
              <a:rPr lang="ru-RU" sz="2800" dirty="0" smtClean="0"/>
              <a:t>2.Область психического:</a:t>
            </a:r>
            <a:r>
              <a:rPr lang="ru-RU" sz="2800" b="1" dirty="0" smtClean="0"/>
              <a:t> то, что скрыто.</a:t>
            </a:r>
            <a:endParaRPr lang="ru-RU" sz="2800" dirty="0" smtClean="0"/>
          </a:p>
          <a:p>
            <a:pPr algn="just"/>
            <a:r>
              <a:rPr lang="ru-RU" sz="2800" dirty="0" smtClean="0"/>
              <a:t>             Физическое и духовное неразделимы, так не бойтесь столкнуться с реальной жизнью, сделайте вашу жизнь по-настоящему реальной.</a:t>
            </a:r>
          </a:p>
          <a:p>
            <a:pPr algn="just"/>
            <a:r>
              <a:rPr lang="ru-RU" sz="2800" b="1" dirty="0" smtClean="0"/>
              <a:t>Разум – это необыкновенная сила в том, кто  умеет им управлять.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30480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ПОГОВОРИМ О ФИЗИЧЕСКОМ ЗДОРОВЬЕ.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1143000"/>
            <a:ext cx="8382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ЛЁГКИЕ. </a:t>
            </a:r>
          </a:p>
          <a:p>
            <a:r>
              <a:rPr lang="ru-RU" sz="2800" dirty="0" smtClean="0"/>
              <a:t>С криком    новорождённого   и   до последнего вдоха каждый   из   нас   осознаёт   необходимость  дышать: дыхание – это жизнь.</a:t>
            </a:r>
            <a:endParaRPr lang="ru-RU" sz="2800" dirty="0"/>
          </a:p>
        </p:txBody>
      </p:sp>
      <p:pic>
        <p:nvPicPr>
          <p:cNvPr id="22530" name="Picture 2" descr="image1"/>
          <p:cNvPicPr>
            <a:picLocks noChangeAspect="1" noChangeArrowheads="1"/>
          </p:cNvPicPr>
          <p:nvPr/>
        </p:nvPicPr>
        <p:blipFill>
          <a:blip r:embed="rId2" cstate="print"/>
          <a:srcRect l="2838" t="25523" r="29886" b="33475"/>
          <a:stretch>
            <a:fillRect/>
          </a:stretch>
        </p:blipFill>
        <p:spPr bwMode="auto">
          <a:xfrm>
            <a:off x="381000" y="3505200"/>
            <a:ext cx="4365625" cy="2522538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4876800" y="3429000"/>
            <a:ext cx="41148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Человек     здоровый,         </a:t>
            </a:r>
          </a:p>
          <a:p>
            <a:r>
              <a:rPr lang="ru-RU" sz="2800" dirty="0" smtClean="0"/>
              <a:t> спокойный     дышит полной     грудью,         и наоборот, беспокойство, тревога мешает дышать.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81001"/>
            <a:ext cx="85344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ПОЗВОНОЧНИК. </a:t>
            </a:r>
          </a:p>
          <a:p>
            <a:pPr algn="just"/>
            <a:r>
              <a:rPr lang="ru-RU" sz="2800" dirty="0" smtClean="0"/>
              <a:t>          Это </a:t>
            </a:r>
            <a:r>
              <a:rPr lang="ru-RU" sz="2800" i="1" dirty="0" smtClean="0"/>
              <a:t>"</a:t>
            </a:r>
            <a:r>
              <a:rPr lang="ru-RU" sz="2800" dirty="0" smtClean="0"/>
              <a:t> Древо жизни </a:t>
            </a:r>
            <a:r>
              <a:rPr lang="ru-RU" sz="2800" i="1" dirty="0" smtClean="0"/>
              <a:t>" , ось, вокруг которой построено ваше тело  (скелет, мышцы, органы)  и в которой циркулирует спинной мозг ("автодорога"), на выходе из позвоночника превращающийся в нервы (шоссе и дороги, которые ведут ко всем вашим  клеткам).Если этой осью пренебречь – под предлогом того, что она находится у вас в спине и её вам не видно, - то вы весьма скоро почувствуете  серьёзные последствия.</a:t>
            </a:r>
          </a:p>
          <a:p>
            <a:pPr algn="just"/>
            <a:r>
              <a:rPr lang="ru-RU" sz="2800" i="1" dirty="0" smtClean="0"/>
              <a:t>         Итак, всё наше тело, от корней (ступней) до самой верхней точки ( макушки), находится в равновесии.</a:t>
            </a: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457200"/>
            <a:ext cx="83820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ПОЗВОНОЧНИК.</a:t>
            </a:r>
            <a:r>
              <a:rPr lang="ru-RU" sz="2800" b="1" i="1" dirty="0" smtClean="0">
                <a:solidFill>
                  <a:srgbClr val="0000FF"/>
                </a:solidFill>
              </a:rPr>
              <a:t> </a:t>
            </a:r>
          </a:p>
          <a:p>
            <a:pPr algn="just"/>
            <a:r>
              <a:rPr lang="ru-RU" sz="2800" i="1" dirty="0" smtClean="0"/>
              <a:t>          Наше физическое состояние  соответствует состоянию нашего духа: человек с поднятой головой, глядящий на окружающих, уверенный в себе физически, более уравновешен, чем тот, который смотрит  себе под ноги, опустив голову, ссутулившись, или тот, кто  считает ворон, или тот, кто вывернул шею и не смотрит , куда идёт. Первый  - уверен в себе и гордится этим. Он сможет действовать так, как захочется и как нужно ему. Остальные , наоборот, заранее проиграли… </a:t>
            </a: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"/>
          <p:cNvPicPr/>
          <p:nvPr/>
        </p:nvPicPr>
        <p:blipFill>
          <a:blip r:embed="rId2" cstate="print"/>
          <a:srcRect r="11552"/>
          <a:stretch>
            <a:fillRect/>
          </a:stretch>
        </p:blipFill>
        <p:spPr>
          <a:xfrm>
            <a:off x="304800" y="457200"/>
            <a:ext cx="1524000" cy="5766619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2286000" y="152400"/>
            <a:ext cx="6629400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ГОЛОВА.</a:t>
            </a:r>
            <a:r>
              <a:rPr lang="ru-RU" dirty="0" smtClean="0"/>
              <a:t> Держите голову по центру туловища. Привычка наклонять голову вперед может привести к хроническому напряжению и болям в мышцах шеи. 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286000" y="1219200"/>
            <a:ext cx="662940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ПЛЕЧИ.</a:t>
            </a:r>
            <a:r>
              <a:rPr lang="ru-RU" dirty="0" smtClean="0"/>
              <a:t> Не сутультесь, держите плечи опущенными и сведёнными назад, сохраняйте расслабленное состояние.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286000" y="1981200"/>
            <a:ext cx="6629400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ТАЗОБЕДРЕННЫЙ СУСТАВ.   </a:t>
            </a:r>
            <a:r>
              <a:rPr lang="ru-RU" dirty="0" smtClean="0"/>
              <a:t>Эта часть тела должна быть также прямой. Наклон таза вперед может сместить давление на диски поясничного отдела и вызвать ишиас или боли в ягодицах и бёдрах.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286000" y="3276600"/>
            <a:ext cx="6629400" cy="14773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КОЛЕНИ.    </a:t>
            </a:r>
            <a:r>
              <a:rPr lang="ru-RU" dirty="0" smtClean="0"/>
              <a:t>Колени должны быть направлены вперед и слегка согнуты, но не соединены вместе. Избегайте напряжения в коленях. В любом положении они должны быть расслаблены. Если есть возможность присесть, никогда не стойте, а если есть возможность прилечь, лягте.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2286000" y="4876800"/>
            <a:ext cx="662940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НОГИ.  </a:t>
            </a:r>
            <a:r>
              <a:rPr lang="ru-RU" dirty="0" smtClean="0"/>
              <a:t>Стопы должны смотреть прямо вперёд.</a:t>
            </a:r>
            <a:endParaRPr lang="ru-RU" dirty="0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rot="5400000" flipH="1" flipV="1">
            <a:off x="1828800" y="2362200"/>
            <a:ext cx="457200" cy="4572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V="1">
            <a:off x="1752600" y="381000"/>
            <a:ext cx="533400" cy="762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V="1">
            <a:off x="1828800" y="1295400"/>
            <a:ext cx="457200" cy="2286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 flipH="1" flipV="1">
            <a:off x="1600200" y="3810000"/>
            <a:ext cx="914400" cy="4572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>
            <a:endCxn id="21" idx="1"/>
          </p:cNvCxnSpPr>
          <p:nvPr/>
        </p:nvCxnSpPr>
        <p:spPr>
          <a:xfrm flipV="1">
            <a:off x="1828800" y="5061466"/>
            <a:ext cx="457200" cy="4393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209800" y="5257800"/>
            <a:ext cx="6781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    </a:t>
            </a:r>
            <a:r>
              <a:rPr lang="ru-RU" sz="2800" dirty="0" smtClean="0">
                <a:solidFill>
                  <a:srgbClr val="C00000"/>
                </a:solidFill>
              </a:rPr>
              <a:t>Старайтесь сохранять в тепле суставы, а   также   затылок,   который   вы   должны беречь и от перегрева на солнце. </a:t>
            </a:r>
          </a:p>
          <a:p>
            <a:pPr algn="just"/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1457</TotalTime>
  <Words>2088</Words>
  <Application>Microsoft Office PowerPoint</Application>
  <PresentationFormat>Экран (4:3)</PresentationFormat>
  <Paragraphs>148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Office Theme</vt:lpstr>
      <vt:lpstr>ГАРМОНИЯ  ТЕЛА  И  ДУХА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Зарядка на ходу</dc:title>
  <cp:lastModifiedBy>Юлька</cp:lastModifiedBy>
  <cp:revision>157</cp:revision>
  <dcterms:modified xsi:type="dcterms:W3CDTF">2019-01-12T16:06:35Z</dcterms:modified>
</cp:coreProperties>
</file>