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56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3" r:id="rId15"/>
    <p:sldId id="269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3305"/>
    <a:srgbClr val="7575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  <a:alpha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rs.mds.yandex.net/get-pdb/1449405/9b43d563-e6e3-4a30-a130-345a8bd99c0a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860220"/>
            <a:ext cx="5796136" cy="5241187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strike="noStrike" normalizeH="0" baseline="0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mbria" pitchFamily="18" charset="0"/>
                <a:cs typeface="Arial" pitchFamily="34" charset="0"/>
              </a:rPr>
              <a:t>Система </a:t>
            </a:r>
            <a:r>
              <a:rPr kumimoji="0" lang="ru-RU" sz="3600" b="1" i="0" strike="noStrike" normalizeH="0" baseline="0" dirty="0" err="1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mbria" pitchFamily="18" charset="0"/>
                <a:cs typeface="Arial" pitchFamily="34" charset="0"/>
              </a:rPr>
              <a:t>двигательно</a:t>
            </a:r>
            <a:r>
              <a:rPr kumimoji="0" lang="ru-RU" sz="3600" b="1" i="0" strike="noStrike" normalizeH="0" baseline="0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ea typeface="Cambria" pitchFamily="18" charset="0"/>
                <a:cs typeface="Arial" pitchFamily="34" charset="0"/>
              </a:rPr>
              <a:t> – моторного тренажа, как один из методов совершенствования исполнительской техники домриста.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3429000"/>
            <a:ext cx="3635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>Прудникова Елена Николаевна</a:t>
            </a:r>
            <a:b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>преподаватель МОУДО </a:t>
            </a:r>
            <a:r>
              <a:rPr lang="en-US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>ДМХШ им. Г. Струве</a:t>
            </a:r>
            <a:r>
              <a:rPr lang="en-US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>г. Железногорск</a:t>
            </a:r>
            <a:b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6B3305"/>
                </a:solidFill>
                <a:latin typeface="Times New Roman" pitchFamily="18" charset="0"/>
                <a:cs typeface="Times New Roman" pitchFamily="18" charset="0"/>
              </a:rPr>
              <a:t>Курская область</a:t>
            </a:r>
            <a:endParaRPr lang="ru-RU" sz="2000" dirty="0">
              <a:solidFill>
                <a:srgbClr val="6B330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5584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9.</a:t>
            </a:r>
            <a:r>
              <a:rPr lang="ru-RU" sz="2400" dirty="0" smtClean="0">
                <a:solidFill>
                  <a:srgbClr val="6B3305"/>
                </a:solidFill>
              </a:rPr>
              <a:t>Разнообразить динамику тетрахордов. </a:t>
            </a:r>
            <a:endParaRPr lang="ru-RU" sz="2400" dirty="0">
              <a:solidFill>
                <a:srgbClr val="6B3305"/>
              </a:solidFill>
            </a:endParaRPr>
          </a:p>
        </p:txBody>
      </p:sp>
      <p:pic>
        <p:nvPicPr>
          <p:cNvPr id="2050" name="Picture 2" descr="C:\Users\HOME\Desktop\MY_MUSIC_006_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764704"/>
            <a:ext cx="8208912" cy="2801462"/>
          </a:xfrm>
          <a:prstGeom prst="rect">
            <a:avLst/>
          </a:prstGeom>
          <a:noFill/>
        </p:spPr>
      </p:pic>
      <p:pic>
        <p:nvPicPr>
          <p:cNvPr id="2051" name="Picture 3" descr="C:\Users\HOME\Desktop\MY_MUSIC_006_001 (1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645024"/>
            <a:ext cx="8208912" cy="3034924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6B3305"/>
                </a:solidFill>
              </a:rPr>
              <a:t>Помимо тетрахордов широко используются довольно распространенные </a:t>
            </a:r>
            <a:r>
              <a:rPr lang="ru-RU" sz="2400" b="1" u="sng" dirty="0" smtClean="0">
                <a:solidFill>
                  <a:srgbClr val="6B3305"/>
                </a:solidFill>
              </a:rPr>
              <a:t>упражнения Г. </a:t>
            </a:r>
            <a:r>
              <a:rPr lang="ru-RU" sz="2400" b="1" u="sng" dirty="0" err="1" smtClean="0">
                <a:solidFill>
                  <a:srgbClr val="6B3305"/>
                </a:solidFill>
              </a:rPr>
              <a:t>Шрадика</a:t>
            </a:r>
            <a:r>
              <a:rPr lang="ru-RU" sz="2400" b="1" u="sng" dirty="0" smtClean="0">
                <a:solidFill>
                  <a:srgbClr val="6B3305"/>
                </a:solidFill>
              </a:rPr>
              <a:t>  </a:t>
            </a:r>
            <a:r>
              <a:rPr lang="ru-RU" sz="2400" dirty="0" smtClean="0">
                <a:solidFill>
                  <a:srgbClr val="6B3305"/>
                </a:solidFill>
              </a:rPr>
              <a:t>Предлагаемая система тренировок заимствована из пособия Г. </a:t>
            </a:r>
            <a:r>
              <a:rPr lang="ru-RU" sz="2400" dirty="0" err="1" smtClean="0">
                <a:solidFill>
                  <a:srgbClr val="6B3305"/>
                </a:solidFill>
              </a:rPr>
              <a:t>Шрадика</a:t>
            </a:r>
            <a:r>
              <a:rPr lang="ru-RU" sz="2400" dirty="0" smtClean="0">
                <a:solidFill>
                  <a:srgbClr val="6B3305"/>
                </a:solidFill>
              </a:rPr>
              <a:t> «Школа скрипичной техники». </a:t>
            </a:r>
            <a:endParaRPr lang="ru-RU" sz="2400" dirty="0">
              <a:solidFill>
                <a:srgbClr val="6B3305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72816"/>
            <a:ext cx="9000000" cy="371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755576" y="5661248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предлагаемые упражнения развивают технику и укрепляют технику левой руки.</a:t>
            </a:r>
            <a:endParaRPr lang="ru-RU" sz="2800" b="1" i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964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6B3305"/>
                </a:solidFill>
              </a:rPr>
              <a:t>Огромное значение в совершенствовании исполнительского мастерства домриста придается смене позиций.</a:t>
            </a:r>
            <a:endParaRPr lang="ru-RU" sz="3600" b="1" i="1" dirty="0">
              <a:solidFill>
                <a:srgbClr val="6B3305"/>
              </a:solidFill>
            </a:endParaRPr>
          </a:p>
        </p:txBody>
      </p:sp>
      <p:pic>
        <p:nvPicPr>
          <p:cNvPr id="4098" name="Picture 2" descr="C:\Users\HOME\Desktop\MY_MUSIC_009_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000" y="2276872"/>
            <a:ext cx="8820000" cy="1470000"/>
          </a:xfrm>
          <a:prstGeom prst="rect">
            <a:avLst/>
          </a:prstGeom>
          <a:noFill/>
        </p:spPr>
      </p:pic>
      <p:pic>
        <p:nvPicPr>
          <p:cNvPr id="4099" name="Picture 3" descr="C:\Users\HOME\Desktop\MY_MUSIC_008_0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33056"/>
            <a:ext cx="8964000" cy="1605520"/>
          </a:xfrm>
          <a:prstGeom prst="rect">
            <a:avLst/>
          </a:prstGeom>
          <a:noFill/>
        </p:spPr>
      </p:pic>
      <p:pic>
        <p:nvPicPr>
          <p:cNvPr id="6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HOME\Desktop\б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005063"/>
            <a:ext cx="8856000" cy="272055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748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Гаммы и арпеджио </a:t>
            </a:r>
            <a:r>
              <a:rPr lang="ru-RU" sz="2800" b="1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 важный и нужный тренировочный материал для формирования </a:t>
            </a:r>
            <a:r>
              <a:rPr lang="ru-RU" sz="2800" b="1" i="1" dirty="0" err="1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двигательно</a:t>
            </a:r>
            <a:r>
              <a:rPr lang="ru-RU" sz="2800" b="1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моторного тренажа домриста.</a:t>
            </a:r>
            <a:endParaRPr lang="ru-RU" sz="2800" b="1" i="1" dirty="0">
              <a:ln w="1905"/>
              <a:solidFill>
                <a:srgbClr val="6B33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2" descr="C:\Users\HOME\Desktop\ю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12776"/>
            <a:ext cx="9180000" cy="25510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д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764" y="476672"/>
            <a:ext cx="8784000" cy="3659054"/>
          </a:xfrm>
          <a:prstGeom prst="rect">
            <a:avLst/>
          </a:prstGeom>
          <a:noFill/>
        </p:spPr>
      </p:pic>
      <p:pic>
        <p:nvPicPr>
          <p:cNvPr id="2051" name="Picture 3" descr="C:\Users\HOME\Desktop\V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149075"/>
            <a:ext cx="8928000" cy="2100710"/>
          </a:xfrm>
          <a:prstGeom prst="rect">
            <a:avLst/>
          </a:prstGeom>
          <a:noFill/>
        </p:spPr>
      </p:pic>
      <p:pic>
        <p:nvPicPr>
          <p:cNvPr id="5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3851920" y="4653136"/>
            <a:ext cx="4680520" cy="1800200"/>
            <a:chOff x="1619672" y="2204864"/>
            <a:chExt cx="5858654" cy="1866747"/>
          </a:xfrm>
        </p:grpSpPr>
        <p:pic>
          <p:nvPicPr>
            <p:cNvPr id="16" name="Picture 7" descr="C:\Users\HOME\Desktop\MY_MUSIC_015_001.pn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67744" y="2204864"/>
              <a:ext cx="5210582" cy="1800200"/>
            </a:xfrm>
            <a:prstGeom prst="rect">
              <a:avLst/>
            </a:prstGeom>
            <a:noFill/>
          </p:spPr>
        </p:pic>
        <p:pic>
          <p:nvPicPr>
            <p:cNvPr id="17" name="Picture 2" descr="C:\Users\HOME\Downloads\4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9672" y="2636912"/>
              <a:ext cx="648000" cy="1434699"/>
            </a:xfrm>
            <a:prstGeom prst="rect">
              <a:avLst/>
            </a:prstGeom>
            <a:noFill/>
          </p:spPr>
        </p:pic>
      </p:grpSp>
      <p:pic>
        <p:nvPicPr>
          <p:cNvPr id="2050" name="Picture 2" descr="C:\Users\HOME\Downloads\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72" y="1196752"/>
            <a:ext cx="8784000" cy="1294257"/>
          </a:xfrm>
          <a:prstGeom prst="rect">
            <a:avLst/>
          </a:prstGeom>
          <a:noFill/>
        </p:spPr>
      </p:pic>
      <p:pic>
        <p:nvPicPr>
          <p:cNvPr id="2051" name="Picture 3" descr="C:\Users\HOME\Desktop\5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496" y="2492896"/>
            <a:ext cx="3960000" cy="1203816"/>
          </a:xfrm>
          <a:prstGeom prst="rect">
            <a:avLst/>
          </a:prstGeom>
          <a:noFill/>
        </p:spPr>
      </p:pic>
      <p:pic>
        <p:nvPicPr>
          <p:cNvPr id="2053" name="Picture 5" descr="C:\Users\HOME\Desktop\8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420888"/>
            <a:ext cx="4644000" cy="1234129"/>
          </a:xfrm>
          <a:prstGeom prst="rect">
            <a:avLst/>
          </a:prstGeom>
          <a:noFill/>
        </p:spPr>
      </p:pic>
      <p:pic>
        <p:nvPicPr>
          <p:cNvPr id="2054" name="Picture 6" descr="C:\Users\HOME\Downloads\9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3717032"/>
            <a:ext cx="6768000" cy="1212196"/>
          </a:xfrm>
          <a:prstGeom prst="rect">
            <a:avLst/>
          </a:prstGeom>
          <a:noFill/>
        </p:spPr>
      </p:pic>
      <p:pic>
        <p:nvPicPr>
          <p:cNvPr id="2055" name="Picture 7" descr="C:\Users\HOME\Desktop\MY_MUSIC_015_001.pn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4870908"/>
            <a:ext cx="3852000" cy="1510420"/>
          </a:xfrm>
          <a:prstGeom prst="rect">
            <a:avLst/>
          </a:prstGeom>
          <a:noFill/>
        </p:spPr>
      </p:pic>
      <p:pic>
        <p:nvPicPr>
          <p:cNvPr id="9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1764" y="188640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6B3305"/>
                </a:solidFill>
              </a:rPr>
              <a:t>В работе над гаммами и арпеджио необходимо отрабатывать четкие и быстрые переходы при смене позиций. </a:t>
            </a:r>
            <a:endParaRPr lang="ru-RU" sz="2400" b="1" i="1" dirty="0">
              <a:solidFill>
                <a:srgbClr val="6B3305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56" y="260648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Оптимальными педагогическими принципами формирования технического  мастерства домриста являются: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060848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6B3305"/>
                </a:solidFill>
              </a:rPr>
              <a:t>-</a:t>
            </a:r>
            <a:r>
              <a:rPr lang="ru-RU" sz="2400" i="1" dirty="0" smtClean="0">
                <a:solidFill>
                  <a:srgbClr val="6B3305"/>
                </a:solidFill>
              </a:rPr>
              <a:t> необходимость добиваться от игровых движений таких качеств, как экономичность, активность и максимальная чувствительность;</a:t>
            </a:r>
            <a:endParaRPr lang="ru-RU" sz="2400" i="1" dirty="0">
              <a:solidFill>
                <a:srgbClr val="6B3305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501008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6B3305"/>
                </a:solidFill>
              </a:rPr>
              <a:t>-</a:t>
            </a:r>
            <a:r>
              <a:rPr lang="ru-RU" sz="2400" i="1" dirty="0" smtClean="0">
                <a:solidFill>
                  <a:srgbClr val="6B3305"/>
                </a:solidFill>
              </a:rPr>
              <a:t> навык самоконтроля, который избавит обучающегося от неконтролируемого напряжения мышц;</a:t>
            </a:r>
            <a:endParaRPr lang="ru-RU" sz="2400" i="1" dirty="0">
              <a:solidFill>
                <a:srgbClr val="6B330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581128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6B3305"/>
                </a:solidFill>
              </a:rPr>
              <a:t>-</a:t>
            </a:r>
            <a:r>
              <a:rPr lang="ru-RU" sz="2400" i="1" dirty="0" smtClean="0">
                <a:solidFill>
                  <a:srgbClr val="6B3305"/>
                </a:solidFill>
              </a:rPr>
              <a:t> развития творческого начала, что придаст ученику уверенность, которая в свою очередь является психологической и физической, способствующей более активному продвижению в освоении технического мастерства.</a:t>
            </a:r>
            <a:endParaRPr lang="ru-RU" sz="2400" i="1" dirty="0">
              <a:solidFill>
                <a:srgbClr val="6B3305"/>
              </a:solidFill>
            </a:endParaRPr>
          </a:p>
        </p:txBody>
      </p:sp>
      <p:pic>
        <p:nvPicPr>
          <p:cNvPr id="6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524" y="2780928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3200" b="1" u="sng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достижения поставленной цели необходимо решить следующие задачи:</a:t>
            </a:r>
          </a:p>
          <a:p>
            <a:r>
              <a:rPr lang="ru-RU" sz="3200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изучить специальную литературу по данной проблеме;</a:t>
            </a:r>
          </a:p>
          <a:p>
            <a:r>
              <a:rPr lang="ru-RU" sz="3200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рассмотреть ряд вопросов по совершенствованию исполнительской техники.</a:t>
            </a:r>
            <a:endParaRPr lang="ru-RU" sz="3200" i="1" dirty="0">
              <a:ln w="1905"/>
              <a:solidFill>
                <a:srgbClr val="6B33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820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/>
              <a:t>  </a:t>
            </a:r>
            <a:r>
              <a:rPr lang="ru-RU" sz="3200" b="1" u="sng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данной работы </a:t>
            </a:r>
            <a:r>
              <a:rPr lang="ru-RU" sz="3200" b="1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  <a:r>
              <a:rPr lang="ru-RU" sz="3200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выявить особенности педагогических технологий направленных на развитие свободы игрового аппарата музыканта исполнителя. </a:t>
            </a:r>
            <a:endParaRPr lang="ru-RU" sz="3200" i="1" dirty="0">
              <a:solidFill>
                <a:srgbClr val="6B3305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260648"/>
            <a:ext cx="7128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выполнении данной работы я использовала следующие методы</a:t>
            </a:r>
            <a:endParaRPr lang="ru-RU" sz="3200" b="1" i="1" dirty="0">
              <a:ln w="1905"/>
              <a:solidFill>
                <a:srgbClr val="6B33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564904"/>
            <a:ext cx="2736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Изучение и анализ специальной литературы</a:t>
            </a:r>
            <a:endParaRPr lang="ru-RU" sz="3200" i="1" dirty="0">
              <a:ln w="1905"/>
              <a:solidFill>
                <a:srgbClr val="6B33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4365104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Анализ личного опыта</a:t>
            </a:r>
            <a:endParaRPr lang="ru-RU" sz="3200" i="1" dirty="0">
              <a:ln w="1905"/>
              <a:solidFill>
                <a:srgbClr val="6B33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2708920"/>
            <a:ext cx="253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 наблюдения</a:t>
            </a:r>
            <a:endParaRPr lang="ru-RU" sz="3200" i="1" dirty="0">
              <a:solidFill>
                <a:srgbClr val="6B3305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499992" y="1988840"/>
            <a:ext cx="216000" cy="158417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B3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 rot="19303301">
            <a:off x="7021274" y="1299305"/>
            <a:ext cx="216000" cy="100811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B3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96489">
            <a:off x="1947273" y="1246347"/>
            <a:ext cx="216000" cy="99625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B33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5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16832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Пример 1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: полтона + тон</a:t>
            </a: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Пример 2: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тон + полтона</a:t>
            </a: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Пример 3: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полтона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полтона</a:t>
            </a:r>
            <a:endParaRPr lang="ru-RU" sz="3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Пример 4: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полтона  + полтора тона</a:t>
            </a: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Пример 5: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тон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тон</a:t>
            </a:r>
            <a:endParaRPr lang="ru-RU" sz="3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Пример 6: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полтора тона + полтона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из трех нот, на основе которых создана целая система треножа</a:t>
            </a:r>
            <a:endParaRPr lang="ru-RU" sz="3600" b="1" i="1" dirty="0">
              <a:ln w="1905"/>
              <a:solidFill>
                <a:srgbClr val="6B330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HOME\Desktop\MY_MUSIC_001_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412776"/>
            <a:ext cx="8820000" cy="2478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11" name="Picture 3" descr="C:\Users\HOME\Desktop\MY_MUSIC_003_001_154877454189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869160"/>
            <a:ext cx="8748464" cy="8910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404664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1.</a:t>
            </a:r>
            <a:r>
              <a:rPr lang="ru-RU" sz="2400" dirty="0" smtClean="0">
                <a:solidFill>
                  <a:srgbClr val="6B3305"/>
                </a:solidFill>
              </a:rPr>
              <a:t> Предложенную в примере 1 последовательность звуков играют вверх и вниз,  причем различными ритмическими фигурациями. </a:t>
            </a:r>
            <a:endParaRPr lang="ru-RU" sz="2400" dirty="0">
              <a:solidFill>
                <a:srgbClr val="6B3305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077072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2. </a:t>
            </a:r>
            <a:r>
              <a:rPr lang="ru-RU" sz="2400" dirty="0" smtClean="0">
                <a:solidFill>
                  <a:srgbClr val="6B3305"/>
                </a:solidFill>
              </a:rPr>
              <a:t>Используют различные аппликатурные варианты. </a:t>
            </a:r>
            <a:endParaRPr lang="ru-RU" sz="2400" dirty="0">
              <a:solidFill>
                <a:srgbClr val="6B3305"/>
              </a:solidFill>
            </a:endParaRPr>
          </a:p>
        </p:txBody>
      </p:sp>
      <p:pic>
        <p:nvPicPr>
          <p:cNvPr id="11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HOME\Desktop\презентация\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1124744"/>
            <a:ext cx="8856000" cy="31075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404664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3. </a:t>
            </a:r>
            <a:r>
              <a:rPr lang="ru-RU" sz="2400" dirty="0" smtClean="0">
                <a:solidFill>
                  <a:srgbClr val="6B3305"/>
                </a:solidFill>
              </a:rPr>
              <a:t>Применяют многочисленные динамические варианты. </a:t>
            </a:r>
            <a:endParaRPr lang="ru-RU" sz="2400" dirty="0">
              <a:solidFill>
                <a:srgbClr val="6B330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65104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4. </a:t>
            </a:r>
            <a:r>
              <a:rPr lang="ru-RU" sz="2400" dirty="0" smtClean="0">
                <a:solidFill>
                  <a:srgbClr val="6B3305"/>
                </a:solidFill>
              </a:rPr>
              <a:t>Исполняют в различных темпах (от медленного до предельно быстрого).</a:t>
            </a:r>
            <a:endParaRPr lang="ru-RU" sz="2400" dirty="0">
              <a:solidFill>
                <a:srgbClr val="6B3305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445224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Каждое упражнение рекомендуется играть от шести до восьми раз. </a:t>
            </a:r>
            <a:endParaRPr lang="ru-RU" sz="3200" b="1" i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1072" y="1628800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 1: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тон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тон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+ полтона</a:t>
            </a: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 2: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тон + полтора + тон</a:t>
            </a: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 3: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полтора + тон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тон</a:t>
            </a:r>
            <a:endParaRPr lang="ru-RU" sz="3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 4: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тон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тон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тон</a:t>
            </a:r>
            <a:endParaRPr lang="ru-RU" sz="3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600" b="1" i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Примен</a:t>
            </a:r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5: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полтона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полтона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+ </a:t>
            </a:r>
            <a:r>
              <a:rPr lang="ru-RU" sz="36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полтона</a:t>
            </a:r>
            <a:endParaRPr lang="ru-RU" sz="3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6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Пример 6:</a:t>
            </a:r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полтона + полтора тона + полтона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3265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Гаммообразные</a:t>
            </a:r>
            <a:r>
              <a:rPr lang="ru-RU" sz="3600" b="1" i="1" dirty="0" smtClean="0">
                <a:ln w="1905"/>
                <a:solidFill>
                  <a:srgbClr val="6B330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последовательности из четырех нот (тетрахорды).</a:t>
            </a:r>
          </a:p>
        </p:txBody>
      </p:sp>
      <p:pic>
        <p:nvPicPr>
          <p:cNvPr id="7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4869160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4. </a:t>
            </a:r>
            <a:r>
              <a:rPr lang="ru-RU" sz="2400" dirty="0" smtClean="0">
                <a:solidFill>
                  <a:srgbClr val="6B3305"/>
                </a:solidFill>
              </a:rPr>
              <a:t>Научиться соединять одноименные тетрахорды в разных позициях, спокойно перенести руку и сыграть этот же тетрахорд в другой позиции. Играть сначала медленно.</a:t>
            </a:r>
          </a:p>
          <a:p>
            <a:r>
              <a:rPr lang="ru-RU" sz="2400" dirty="0" smtClean="0">
                <a:solidFill>
                  <a:srgbClr val="6B3305"/>
                </a:solidFill>
              </a:rPr>
              <a:t> Потом быстро.</a:t>
            </a:r>
            <a:endParaRPr lang="ru-RU" sz="2400" dirty="0">
              <a:solidFill>
                <a:srgbClr val="6B3305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88640"/>
            <a:ext cx="9145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1. </a:t>
            </a:r>
            <a:r>
              <a:rPr lang="ru-RU" sz="2400" dirty="0" smtClean="0">
                <a:solidFill>
                  <a:srgbClr val="6B3305"/>
                </a:solidFill>
              </a:rPr>
              <a:t>Начинать игру можно от любого звука. С той позиции, в которой пальцы свободно и непринужденно располагаются на ладах (4,3 позиции).</a:t>
            </a:r>
            <a:endParaRPr lang="ru-RU" sz="2400" dirty="0">
              <a:solidFill>
                <a:srgbClr val="6B330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708920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2. </a:t>
            </a:r>
            <a:r>
              <a:rPr lang="ru-RU" sz="2400" dirty="0" smtClean="0">
                <a:solidFill>
                  <a:srgbClr val="6B3305"/>
                </a:solidFill>
              </a:rPr>
              <a:t>Необходимо научиться исполнять их непринужденно и быстро, как в восходящем, так и в нисходящем порядке.</a:t>
            </a:r>
            <a:endParaRPr lang="ru-RU" sz="2400" dirty="0">
              <a:solidFill>
                <a:srgbClr val="6B3305"/>
              </a:solidFill>
            </a:endParaRPr>
          </a:p>
        </p:txBody>
      </p:sp>
      <p:pic>
        <p:nvPicPr>
          <p:cNvPr id="4" name="Picture 3" descr="C:\Users\HOME\Desktop\MY_MUSIC_004_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40768"/>
            <a:ext cx="9144000" cy="13257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789040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3.</a:t>
            </a:r>
            <a:r>
              <a:rPr lang="ru-RU" sz="2400" dirty="0" smtClean="0">
                <a:solidFill>
                  <a:srgbClr val="6B3305"/>
                </a:solidFill>
              </a:rPr>
              <a:t>При игре 4 и 6 примеров снизу вверх, пальцы с грифа не снимать.</a:t>
            </a:r>
            <a:endParaRPr lang="ru-RU" sz="2400" dirty="0">
              <a:solidFill>
                <a:srgbClr val="6B3305"/>
              </a:solidFill>
            </a:endParaRPr>
          </a:p>
        </p:txBody>
      </p:sp>
      <p:pic>
        <p:nvPicPr>
          <p:cNvPr id="10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5. </a:t>
            </a:r>
            <a:r>
              <a:rPr lang="ru-RU" sz="2400" dirty="0" smtClean="0">
                <a:solidFill>
                  <a:srgbClr val="6B3305"/>
                </a:solidFill>
              </a:rPr>
              <a:t>Научиться соединять разноименные тетрахорды (сначала в одной, затем различных позициях)</a:t>
            </a:r>
            <a:endParaRPr lang="ru-RU" sz="2400" dirty="0">
              <a:solidFill>
                <a:srgbClr val="6B3305"/>
              </a:solidFill>
            </a:endParaRPr>
          </a:p>
        </p:txBody>
      </p:sp>
      <p:pic>
        <p:nvPicPr>
          <p:cNvPr id="1026" name="Picture 2" descr="C:\Users\HOME\Desktop\MY_MUSIC_005_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00" y="908720"/>
            <a:ext cx="8928000" cy="12528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3691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6. </a:t>
            </a:r>
            <a:r>
              <a:rPr lang="ru-RU" sz="2400" dirty="0" smtClean="0">
                <a:solidFill>
                  <a:srgbClr val="6B3305"/>
                </a:solidFill>
              </a:rPr>
              <a:t>Переход из позиции в позицию, постепенно ускоряя.</a:t>
            </a:r>
            <a:endParaRPr lang="ru-RU" sz="2400" dirty="0">
              <a:solidFill>
                <a:srgbClr val="6B3305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501008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7. </a:t>
            </a:r>
            <a:r>
              <a:rPr lang="ru-RU" sz="2400" dirty="0" smtClean="0">
                <a:solidFill>
                  <a:srgbClr val="6B3305"/>
                </a:solidFill>
              </a:rPr>
              <a:t>Следить за тем, чтобы в местах соединения полутонов пальцы становились плотнее друг к другу.</a:t>
            </a:r>
            <a:endParaRPr lang="ru-RU" sz="2400" dirty="0">
              <a:solidFill>
                <a:srgbClr val="6B3305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653136"/>
            <a:ext cx="8820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B3305"/>
                </a:solidFill>
              </a:rPr>
              <a:t>   8. </a:t>
            </a:r>
            <a:r>
              <a:rPr lang="ru-RU" sz="2400" dirty="0" smtClean="0">
                <a:solidFill>
                  <a:srgbClr val="6B3305"/>
                </a:solidFill>
              </a:rPr>
              <a:t>Научиться соединять тетрахорды на разных струнах. </a:t>
            </a:r>
            <a:endParaRPr lang="ru-RU" sz="2400" dirty="0">
              <a:solidFill>
                <a:srgbClr val="6B3305"/>
              </a:solidFill>
            </a:endParaRPr>
          </a:p>
        </p:txBody>
      </p:sp>
      <p:pic>
        <p:nvPicPr>
          <p:cNvPr id="1027" name="Picture 3" descr="C:\Users\HOME\Desktop\MY_MUSIC_006_0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869160"/>
            <a:ext cx="7632848" cy="1838799"/>
          </a:xfrm>
          <a:prstGeom prst="rect">
            <a:avLst/>
          </a:prstGeom>
          <a:noFill/>
        </p:spPr>
      </p:pic>
      <p:pic>
        <p:nvPicPr>
          <p:cNvPr id="12" name="Picture 2" descr="https://avatars.mds.yandex.net/get-pdb/1269609/c0de4955-fd03-4faf-bee3-94d6a1c120b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000" y="5310000"/>
            <a:ext cx="1548000" cy="154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538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16</cp:revision>
  <dcterms:created xsi:type="dcterms:W3CDTF">2019-01-15T07:02:38Z</dcterms:created>
  <dcterms:modified xsi:type="dcterms:W3CDTF">2019-10-21T07:31:04Z</dcterms:modified>
</cp:coreProperties>
</file>