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2"/>
  </p:sldMasterIdLst>
  <p:notesMasterIdLst>
    <p:notesMasterId r:id="rId27"/>
  </p:notesMasterIdLst>
  <p:handoutMasterIdLst>
    <p:handoutMasterId r:id="rId28"/>
  </p:handoutMasterIdLst>
  <p:sldIdLst>
    <p:sldId id="265" r:id="rId3"/>
    <p:sldId id="283" r:id="rId4"/>
    <p:sldId id="323" r:id="rId5"/>
    <p:sldId id="303" r:id="rId6"/>
    <p:sldId id="329" r:id="rId7"/>
    <p:sldId id="330" r:id="rId8"/>
    <p:sldId id="331" r:id="rId9"/>
    <p:sldId id="306" r:id="rId10"/>
    <p:sldId id="326" r:id="rId11"/>
    <p:sldId id="305" r:id="rId12"/>
    <p:sldId id="307" r:id="rId13"/>
    <p:sldId id="332" r:id="rId14"/>
    <p:sldId id="335" r:id="rId15"/>
    <p:sldId id="298" r:id="rId16"/>
    <p:sldId id="328" r:id="rId17"/>
    <p:sldId id="304" r:id="rId18"/>
    <p:sldId id="309" r:id="rId19"/>
    <p:sldId id="334" r:id="rId20"/>
    <p:sldId id="336" r:id="rId21"/>
    <p:sldId id="308" r:id="rId22"/>
    <p:sldId id="292" r:id="rId23"/>
    <p:sldId id="311" r:id="rId24"/>
    <p:sldId id="312" r:id="rId25"/>
    <p:sldId id="313" r:id="rId26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323"/>
            <p14:sldId id="303"/>
            <p14:sldId id="329"/>
            <p14:sldId id="330"/>
            <p14:sldId id="331"/>
            <p14:sldId id="306"/>
            <p14:sldId id="326"/>
            <p14:sldId id="305"/>
            <p14:sldId id="307"/>
            <p14:sldId id="332"/>
            <p14:sldId id="335"/>
            <p14:sldId id="298"/>
            <p14:sldId id="328"/>
            <p14:sldId id="304"/>
            <p14:sldId id="309"/>
            <p14:sldId id="334"/>
            <p14:sldId id="333"/>
            <p14:sldId id="336"/>
            <p14:sldId id="308"/>
            <p14:sldId id="292"/>
            <p14:sldId id="311"/>
            <p14:sldId id="338"/>
            <p14:sldId id="312"/>
            <p14:sldId id="313"/>
            <p14:sldId id="322"/>
            <p14:sldId id="314"/>
            <p14:sldId id="337"/>
          </p14:sldIdLst>
        </p14:section>
        <p14:section name="Раздел без заголовка" id="{EFDDF50C-AD5A-4B1F-98F3-724910AB5C93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29" autoAdjust="0"/>
  </p:normalViewPr>
  <p:slideViewPr>
    <p:cSldViewPr showGuides="1">
      <p:cViewPr>
        <p:scale>
          <a:sx n="80" d="100"/>
          <a:sy n="80" d="100"/>
        </p:scale>
        <p:origin x="-84" y="-72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21.10.2019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21.10.2019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8191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81912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73150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73150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7589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874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234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21.10.2019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4.jpeg"/><Relationship Id="rId4" Type="http://schemas.microsoft.com/office/2007/relationships/hdphoto" Target="../media/hdphoto3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57908" y="1484784"/>
            <a:ext cx="10153128" cy="2304256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3600" dirty="0" smtClean="0">
                <a:latin typeface="Cambria"/>
              </a:rPr>
              <a:t>Средняя</a:t>
            </a: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 группа </a:t>
            </a:r>
            <a:r>
              <a:rPr lang="ru-RU" sz="3600" dirty="0">
                <a:solidFill>
                  <a:schemeClr val="tx2"/>
                </a:solidFill>
              </a:rPr>
              <a:t>«Солнышко»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r>
              <a:rPr lang="ru-RU" sz="1800" dirty="0" smtClean="0">
                <a:latin typeface="Cambria"/>
              </a:rPr>
              <a:t/>
            </a:r>
            <a:br>
              <a:rPr lang="ru-RU" sz="1800" dirty="0" smtClean="0">
                <a:latin typeface="Cambria"/>
              </a:rPr>
            </a:br>
            <a:r>
              <a:rPr lang="ru-RU" sz="3600" dirty="0"/>
              <a:t>Т</a:t>
            </a:r>
            <a:r>
              <a:rPr lang="ru-RU" sz="3600" dirty="0" smtClean="0"/>
              <a:t>ема образовательного события: </a:t>
            </a:r>
            <a:br>
              <a:rPr lang="ru-RU" sz="3600" dirty="0" smtClean="0"/>
            </a:br>
            <a:r>
              <a:rPr lang="ru-RU" sz="3600" dirty="0" smtClean="0"/>
              <a:t>«Золотая осень»</a:t>
            </a: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150196" y="4365104"/>
            <a:ext cx="7655769" cy="2160240"/>
          </a:xfrm>
        </p:spPr>
        <p:txBody>
          <a:bodyPr>
            <a:normAutofit fontScale="850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algn="r"/>
            <a:r>
              <a:rPr lang="ru-RU" sz="2400" dirty="0" err="1" smtClean="0">
                <a:solidFill>
                  <a:schemeClr val="tx2"/>
                </a:solidFill>
              </a:rPr>
              <a:t>Скрынник</a:t>
            </a:r>
            <a:r>
              <a:rPr lang="ru-RU" sz="2400" dirty="0" smtClean="0">
                <a:solidFill>
                  <a:schemeClr val="tx2"/>
                </a:solidFill>
              </a:rPr>
              <a:t> С. А. </a:t>
            </a:r>
            <a:r>
              <a:rPr lang="ru-RU" sz="2400" smtClean="0">
                <a:solidFill>
                  <a:schemeClr val="tx2"/>
                </a:solidFill>
              </a:rPr>
              <a:t>Старший </a:t>
            </a:r>
            <a:r>
              <a:rPr lang="ru-RU" sz="2400" dirty="0">
                <a:solidFill>
                  <a:schemeClr val="tx2"/>
                </a:solidFill>
              </a:rPr>
              <a:t>в</a:t>
            </a:r>
            <a:r>
              <a:rPr lang="ru-RU" sz="2400" smtClean="0">
                <a:solidFill>
                  <a:schemeClr val="tx2"/>
                </a:solidFill>
              </a:rPr>
              <a:t>оспитатель</a:t>
            </a:r>
            <a:endParaRPr lang="ru-RU" sz="2400" dirty="0">
              <a:solidFill>
                <a:schemeClr val="tx2"/>
              </a:solidFill>
            </a:endParaRPr>
          </a:p>
          <a:p>
            <a:pPr algn="r"/>
            <a:r>
              <a:rPr lang="ru-RU" sz="2400" dirty="0">
                <a:solidFill>
                  <a:schemeClr val="tx2"/>
                </a:solidFill>
              </a:rPr>
              <a:t>КДОУ ВО «Кантемировский ЦППМСП»                                Воронежская обл. </a:t>
            </a:r>
          </a:p>
          <a:p>
            <a:pPr algn="r"/>
            <a:r>
              <a:rPr lang="ru-RU" sz="2400" dirty="0" err="1">
                <a:solidFill>
                  <a:schemeClr val="tx2"/>
                </a:solidFill>
              </a:rPr>
              <a:t>р.п</a:t>
            </a:r>
            <a:r>
              <a:rPr lang="ru-RU" sz="2400" dirty="0">
                <a:solidFill>
                  <a:schemeClr val="tx2"/>
                </a:solidFill>
              </a:rPr>
              <a:t>. Кантемировка.</a:t>
            </a:r>
          </a:p>
          <a:p>
            <a:pPr algn="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b="1" dirty="0"/>
          </a:p>
          <a:p>
            <a:pPr algn="r"/>
            <a:endParaRPr lang="ru-RU" sz="23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u="sng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2019 - 2020</a:t>
            </a: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  учебный год</a:t>
            </a:r>
            <a:endParaRPr lang="ru-RU" sz="3600" b="0" i="0" baseline="0" dirty="0">
              <a:solidFill>
                <a:srgbClr val="1E83DE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8" y="2852936"/>
            <a:ext cx="3312368" cy="3672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2"/>
          <p:cNvSpPr txBox="1">
            <a:spLocks/>
          </p:cNvSpPr>
          <p:nvPr/>
        </p:nvSpPr>
        <p:spPr>
          <a:xfrm>
            <a:off x="5518348" y="3929066"/>
            <a:ext cx="6336704" cy="2740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ru-RU" sz="1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игровой и дидактический материал расположен в доступном для детей месте на открытых полках.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Aft>
                <a:spcPct val="0"/>
              </a:spcAft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«Центре математики»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находится необходимый материал для формирования элементарных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математических представлений, оснащен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разнообразными играми и пособиями на развитие логики, мышления, внимания. </a:t>
            </a:r>
          </a:p>
          <a:p>
            <a:pPr lvl="0" eaLnBrk="0" fontAlgn="base" hangingPunct="0">
              <a:spcAft>
                <a:spcPct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Это: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счетный материал, дидактические игры на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логического мышления, формы, цвета, временных и пространственных отношений. Центр оснащен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разнообразными играми и пособиями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развития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мышления, внимания.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86100" y="44624"/>
            <a:ext cx="60928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1. Рабочий сектор </a:t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1.4. Модуль «Математическое развитие»</a:t>
            </a:r>
            <a:b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ru-RU" sz="2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5780" y="1149963"/>
            <a:ext cx="5112518" cy="4776345"/>
          </a:xfrm>
        </p:spPr>
      </p:pic>
      <p:pic>
        <p:nvPicPr>
          <p:cNvPr id="5" name="Picture 2" descr="D:\ПРЕЗЕНТАЦИЯ для аттестации\IMG_19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7109103" y="581590"/>
            <a:ext cx="3155193" cy="39534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552037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2"/>
          <p:cNvSpPr txBox="1">
            <a:spLocks/>
          </p:cNvSpPr>
          <p:nvPr/>
        </p:nvSpPr>
        <p:spPr>
          <a:xfrm>
            <a:off x="6763534" y="1052736"/>
            <a:ext cx="5040560" cy="44644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Модуль 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хотя и сосредоточен в одном месте и занимает немного пространства, достаточно мобилен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центре находятся вкладыши разной формы, игрушки-шнуровки разного вида, разные виды мозаик, настольные игры, игры с прищепками, пособия сделанные своими руками: «Разноцветные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резиночки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«Бусы»,  «Веселые мячики»</a:t>
            </a:r>
          </a:p>
          <a:p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данном модуле представлены разнообразные материалы для конструирования (с разными механизмами скрепления, из разных материалов)  и развития мелкой моторики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(бизибород, 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пазлы, мозаика,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бусы, шнуровка  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т.д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</a:p>
          <a:p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Модуль дополнен схемами для построек и  мелкими игрушками  для обыгрывания.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86100" y="44624"/>
            <a:ext cx="60928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1. Рабочий сектор </a:t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1.5. </a:t>
            </a:r>
            <a: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Модуль </a:t>
            </a:r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«</a:t>
            </a:r>
            <a:r>
              <a:rPr lang="ru-RU" sz="2000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Сенсорика</a:t>
            </a:r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- конструирование»</a:t>
            </a:r>
            <a: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ru-RU" sz="2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2" y="1052736"/>
            <a:ext cx="6192688" cy="56195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316045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908720"/>
            <a:ext cx="3977640" cy="5638800"/>
          </a:xfr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2996" y="908720"/>
            <a:ext cx="3977640" cy="5638800"/>
          </a:xfrm>
        </p:spPr>
      </p:pic>
      <p:sp>
        <p:nvSpPr>
          <p:cNvPr id="9" name="Прямоугольник 8"/>
          <p:cNvSpPr/>
          <p:nvPr/>
        </p:nvSpPr>
        <p:spPr>
          <a:xfrm>
            <a:off x="8110636" y="771897"/>
            <a:ext cx="40781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Центр дополнен мелкими игрушками для </a:t>
            </a:r>
            <a:r>
              <a:rPr lang="ru-RU" dirty="0" smtClean="0"/>
              <a:t>обыгрывания</a:t>
            </a:r>
          </a:p>
          <a:p>
            <a:r>
              <a:rPr lang="ru-RU" dirty="0" smtClean="0"/>
              <a:t> • </a:t>
            </a:r>
            <a:r>
              <a:rPr lang="ru-RU" dirty="0"/>
              <a:t>конструкторы разного размера</a:t>
            </a:r>
          </a:p>
          <a:p>
            <a:r>
              <a:rPr lang="ru-RU" dirty="0"/>
              <a:t>• мягкие (крупные)поролоновые модули</a:t>
            </a:r>
          </a:p>
          <a:p>
            <a:r>
              <a:rPr lang="ru-RU" dirty="0"/>
              <a:t>• образцы построек различной сложности</a:t>
            </a:r>
          </a:p>
          <a:p>
            <a:r>
              <a:rPr lang="ru-RU" dirty="0"/>
              <a:t>• мелкие игрушки, наборы солдатиков, фигурки домашних и диких </a:t>
            </a:r>
            <a:r>
              <a:rPr lang="ru-RU" dirty="0" smtClean="0"/>
              <a:t>животных</a:t>
            </a:r>
            <a:endParaRPr lang="ru-RU" dirty="0"/>
          </a:p>
          <a:p>
            <a:r>
              <a:rPr lang="ru-RU" dirty="0"/>
              <a:t>• макеты домов</a:t>
            </a:r>
          </a:p>
          <a:p>
            <a:r>
              <a:rPr lang="ru-RU" dirty="0"/>
              <a:t>• настольный конструктор (мелкий)</a:t>
            </a:r>
          </a:p>
          <a:p>
            <a:r>
              <a:rPr lang="ru-RU" dirty="0"/>
              <a:t>• напольный пластмассовый конструктор</a:t>
            </a:r>
          </a:p>
          <a:p>
            <a:r>
              <a:rPr lang="ru-RU" dirty="0" smtClean="0"/>
              <a:t>• </a:t>
            </a:r>
            <a:r>
              <a:rPr lang="ru-RU" dirty="0"/>
              <a:t>разные виды мозаики</a:t>
            </a:r>
          </a:p>
          <a:p>
            <a:r>
              <a:rPr lang="ru-RU" dirty="0"/>
              <a:t>• </a:t>
            </a:r>
            <a:r>
              <a:rPr lang="ru-RU" dirty="0" err="1"/>
              <a:t>лего</a:t>
            </a:r>
            <a:endParaRPr lang="ru-RU" dirty="0"/>
          </a:p>
          <a:p>
            <a:r>
              <a:rPr lang="ru-RU" dirty="0"/>
              <a:t>Данный центр расположен вблизи «Центра игры", что позволяет использовать постройки в играх. Образцы построек сменяются 1-2 раза в месяц.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17948" y="116633"/>
            <a:ext cx="72228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70C0"/>
                </a:solidFill>
              </a:rPr>
              <a:t>1. Рабочий сектор 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1.5. Модуль «</a:t>
            </a:r>
            <a:r>
              <a:rPr lang="ru-RU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Сенсорика</a:t>
            </a: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- конструирование»</a:t>
            </a:r>
            <a:b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7194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17357" y="548799"/>
            <a:ext cx="4180911" cy="5638800"/>
          </a:xfrm>
        </p:spPr>
      </p:pic>
      <p:sp>
        <p:nvSpPr>
          <p:cNvPr id="6" name="Прямоугольник 5"/>
          <p:cNvSpPr/>
          <p:nvPr/>
        </p:nvSpPr>
        <p:spPr>
          <a:xfrm>
            <a:off x="189756" y="6165305"/>
            <a:ext cx="48334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1.6 Рабочий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сектор (Центр патриотического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воспитания «Мы 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россияне»)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06181" y="0"/>
            <a:ext cx="31393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1. Рабочий сектор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62364" y="4221088"/>
            <a:ext cx="54726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 центре содержится материал по ознакомлению с родным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городом,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страной, государственной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символикой. </a:t>
            </a:r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Развивается интерес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русским традициям и промыслам;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своей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Родине;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преданность к своему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Отечеству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00798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82" y="764704"/>
            <a:ext cx="3454600" cy="4824536"/>
          </a:xfr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170284" y="5839716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(демонстрационный центр) 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583971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1.8.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85937" y="5863862"/>
            <a:ext cx="3621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1.9.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(методическая литература педагога)  </a:t>
            </a:r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19" y="625691"/>
            <a:ext cx="3440554" cy="4969787"/>
          </a:xfrm>
        </p:spPr>
      </p:pic>
      <p:pic>
        <p:nvPicPr>
          <p:cNvPr id="10" name=" 10" descr="Umnh2NLS4GU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8326660" y="625691"/>
            <a:ext cx="3686908" cy="49635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</p:pic>
    </p:spTree>
    <p:extLst>
      <p:ext uri="{BB962C8B-B14F-4D97-AF65-F5344CB8AC3E}">
        <p14:creationId xmlns=""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2"/>
          <p:cNvSpPr txBox="1">
            <a:spLocks/>
          </p:cNvSpPr>
          <p:nvPr/>
        </p:nvSpPr>
        <p:spPr>
          <a:xfrm>
            <a:off x="466381" y="5085184"/>
            <a:ext cx="11449272" cy="8640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1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Трансформируемость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РППС 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86100" y="44624"/>
            <a:ext cx="6092825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1. Рабочий сектор </a:t>
            </a:r>
            <a:br>
              <a:rPr lang="ru-RU" sz="2400" dirty="0">
                <a:solidFill>
                  <a:srgbClr val="0070C0"/>
                </a:solidFill>
              </a:rPr>
            </a:br>
            <a:endParaRPr lang="ru-RU" sz="2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492" y="1196752"/>
            <a:ext cx="3888432" cy="3857419"/>
          </a:xfrm>
        </p:spPr>
      </p:pic>
      <p:pic>
        <p:nvPicPr>
          <p:cNvPr id="4" name="Рисунок 3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860" y="1196752"/>
            <a:ext cx="3960441" cy="3864768"/>
          </a:xfrm>
        </p:spPr>
      </p:pic>
    </p:spTree>
    <p:extLst>
      <p:ext uri="{BB962C8B-B14F-4D97-AF65-F5344CB8AC3E}">
        <p14:creationId xmlns="" xmlns:p14="http://schemas.microsoft.com/office/powerpoint/2010/main" val="34082427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4222204" y="7911"/>
            <a:ext cx="3772469" cy="49692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solidFill>
                  <a:srgbClr val="00B050"/>
                </a:solidFill>
              </a:rPr>
              <a:t>2. АКТИВНЫЙ СЕКТОР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7102524" y="1196752"/>
            <a:ext cx="4608512" cy="29523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Активный сектор представлен  модулями:</a:t>
            </a:r>
          </a:p>
          <a:p>
            <a:pPr algn="just"/>
            <a:r>
              <a:rPr lang="ru-RU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   «Сюжетно – ролевые  игры»;</a:t>
            </a:r>
          </a:p>
          <a:p>
            <a:pPr marL="285750" indent="-285750" algn="just">
              <a:buFontTx/>
              <a:buChar char="-"/>
            </a:pPr>
            <a:r>
              <a:rPr lang="ru-RU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«Физкультура и спорт»;</a:t>
            </a:r>
          </a:p>
          <a:p>
            <a:pPr marL="285750" indent="-285750" algn="just">
              <a:buFontTx/>
              <a:buChar char="-"/>
            </a:pPr>
            <a:r>
              <a:rPr lang="ru-RU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«Мир звуков и музыки»;</a:t>
            </a:r>
          </a:p>
          <a:p>
            <a:pPr marL="285750" indent="-285750" algn="just">
              <a:buFontTx/>
              <a:buChar char="-"/>
            </a:pPr>
            <a:r>
              <a:rPr lang="ru-RU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«Театрализованная деятельность». </a:t>
            </a:r>
          </a:p>
          <a:p>
            <a:endParaRPr lang="ru-RU" sz="2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Деление 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игрового оборудования по областям условно, один и тот же материал может находиться в разных областях, тем самым осуществляя интеграцию. </a:t>
            </a:r>
          </a:p>
          <a:p>
            <a:pPr algn="just"/>
            <a:endParaRPr lang="ru-RU" sz="18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8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812" y="692696"/>
            <a:ext cx="5400675" cy="5905500"/>
          </a:xfrm>
        </p:spPr>
      </p:pic>
    </p:spTree>
    <p:extLst>
      <p:ext uri="{BB962C8B-B14F-4D97-AF65-F5344CB8AC3E}">
        <p14:creationId xmlns="" xmlns:p14="http://schemas.microsoft.com/office/powerpoint/2010/main" val="26927449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4078188" y="1"/>
            <a:ext cx="3916485" cy="47667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solidFill>
                  <a:srgbClr val="00B050"/>
                </a:solidFill>
              </a:rPr>
              <a:t>2. АКТИВНЫЙ СЕКТОР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586857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2.1.</a:t>
            </a:r>
            <a:r>
              <a:rPr lang="ru-RU" sz="1800" dirty="0">
                <a:solidFill>
                  <a:srgbClr val="00B050"/>
                </a:solidFill>
              </a:rPr>
              <a:t> Активный сектор</a:t>
            </a:r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«Семья»</a:t>
            </a:r>
            <a:endParaRPr lang="ru-RU" sz="1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438228" y="5589240"/>
            <a:ext cx="7632848" cy="108012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Атрибуты </a:t>
            </a:r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 – ролевым играм </a:t>
            </a:r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подбираются так, чтобы создать условия для реализации интересов детей в разных видах игр. Подобранный игровой материал позволяет комбинировать различные сюжеты, создавать новые игровые образы.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04" y="666014"/>
            <a:ext cx="5110554" cy="477921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9477" y="635625"/>
            <a:ext cx="4896543" cy="48095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8543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58" y="548680"/>
            <a:ext cx="5112568" cy="51461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7748" y="5640778"/>
            <a:ext cx="60486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2.2 </a:t>
            </a:r>
            <a:r>
              <a:rPr lang="ru-RU" sz="1600" dirty="0">
                <a:solidFill>
                  <a:srgbClr val="00B050"/>
                </a:solidFill>
              </a:rPr>
              <a:t>Активный сектор </a:t>
            </a: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(центр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или интегрированное пространство, Сюжетно- ролевая игра  «Кухня» – может быть перемещена по комнате по замыслу ребенка, использована, как в ролевой игре «Семья», так и в ролевой игре «Уличное кафе».)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3150" y="692150"/>
            <a:ext cx="5270500" cy="5002213"/>
          </a:xfrm>
        </p:spPr>
      </p:pic>
      <p:sp>
        <p:nvSpPr>
          <p:cNvPr id="7" name="Прямоугольник 6"/>
          <p:cNvSpPr/>
          <p:nvPr/>
        </p:nvSpPr>
        <p:spPr>
          <a:xfrm>
            <a:off x="6526460" y="5856221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2.3 </a:t>
            </a:r>
            <a:r>
              <a:rPr lang="ru-RU" dirty="0">
                <a:solidFill>
                  <a:srgbClr val="00B050"/>
                </a:solidFill>
              </a:rPr>
              <a:t>Активный сектор (модуль с/ролевая игра «Парикмахерская</a:t>
            </a:r>
            <a:r>
              <a:rPr lang="ru-RU" dirty="0" smtClean="0">
                <a:solidFill>
                  <a:srgbClr val="00B050"/>
                </a:solidFill>
              </a:rPr>
              <a:t>»)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10236" y="0"/>
            <a:ext cx="2853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2. АКТИВНЫЙ СЕКТОР</a:t>
            </a:r>
          </a:p>
        </p:txBody>
      </p:sp>
    </p:spTree>
    <p:extLst>
      <p:ext uri="{BB962C8B-B14F-4D97-AF65-F5344CB8AC3E}">
        <p14:creationId xmlns="" xmlns:p14="http://schemas.microsoft.com/office/powerpoint/2010/main" val="1620889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06380" y="4005064"/>
            <a:ext cx="61206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центре по ПДД и пожарной безопасности находятся необходимые атрибуты к сюжетно-ролевым играм и дидактический материал к занятиям по закреплению правил дорожного движения. 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 необходимости объединяют центр сюжетно-ролевых игр, ПДД и пожарной безопасности</a:t>
            </a:r>
            <a:r>
              <a:rPr lang="ru-RU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406542" y="979966"/>
            <a:ext cx="5327068" cy="475252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</p:pic>
      <p:sp>
        <p:nvSpPr>
          <p:cNvPr id="11" name="Прямоугольник 10"/>
          <p:cNvSpPr/>
          <p:nvPr/>
        </p:nvSpPr>
        <p:spPr>
          <a:xfrm>
            <a:off x="333772" y="6165304"/>
            <a:ext cx="60486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2.6. </a:t>
            </a:r>
            <a:r>
              <a:rPr lang="ru-RU" dirty="0">
                <a:solidFill>
                  <a:srgbClr val="00B050"/>
                </a:solidFill>
              </a:rPr>
              <a:t>Активный сектор «Уголок безопасности дорожного </a:t>
            </a:r>
            <a:r>
              <a:rPr lang="ru-RU" dirty="0" smtClean="0">
                <a:solidFill>
                  <a:srgbClr val="00B050"/>
                </a:solidFill>
              </a:rPr>
              <a:t>движения»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22204" y="0"/>
            <a:ext cx="31419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2. АКТИВНЫЙ СЕКТОР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782" y="764704"/>
            <a:ext cx="5137875" cy="30243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230255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(ранний возраст, младший,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старший, подготовительный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нужное подчеркнуть)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1763" y="233363"/>
            <a:ext cx="3978275" cy="27432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</p:pic>
      <p:pic>
        <p:nvPicPr>
          <p:cNvPr id="15" name="Рисунок 14"/>
          <p:cNvPicPr>
            <a:picLocks noGrp="1" noChangeAspect="1"/>
          </p:cNvPicPr>
          <p:nvPr>
            <p:ph type="pic" idx="12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9818" y="237752"/>
            <a:ext cx="3978275" cy="2743200"/>
          </a:xfrm>
        </p:spPr>
      </p:pic>
      <p:pic>
        <p:nvPicPr>
          <p:cNvPr id="19" name="Рисунок 18"/>
          <p:cNvPicPr>
            <a:picLocks noGrp="1" noChangeAspect="1"/>
          </p:cNvPicPr>
          <p:nvPr>
            <p:ph type="pic" idx="1"/>
          </p:nvPr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66" y="3573016"/>
            <a:ext cx="3978275" cy="2743200"/>
          </a:xfrm>
        </p:spPr>
      </p:pic>
      <p:pic>
        <p:nvPicPr>
          <p:cNvPr id="21" name="Рисунок 20"/>
          <p:cNvPicPr>
            <a:picLocks noGrp="1" noChangeAspect="1"/>
          </p:cNvPicPr>
          <p:nvPr>
            <p:ph type="pic" idx="11"/>
          </p:nvPr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3961" y="3573016"/>
            <a:ext cx="3978275" cy="2743200"/>
          </a:xfrm>
        </p:spPr>
      </p:pic>
    </p:spTree>
    <p:extLst>
      <p:ext uri="{BB962C8B-B14F-4D97-AF65-F5344CB8AC3E}">
        <p14:creationId xmlns=""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051" y="620689"/>
            <a:ext cx="4752528" cy="5476817"/>
          </a:xfrm>
        </p:spPr>
      </p:pic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827686" y="6097506"/>
            <a:ext cx="4330622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77642" y="6156250"/>
            <a:ext cx="430134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2.8.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>
                <a:solidFill>
                  <a:srgbClr val="00B050"/>
                </a:solidFill>
              </a:rPr>
              <a:t>Активный сектор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«МЧС»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38228" y="44624"/>
            <a:ext cx="2539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2. АКТИВНЫЙ СЕКТОР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812" y="620688"/>
            <a:ext cx="4824536" cy="553556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</p:pic>
      <p:sp>
        <p:nvSpPr>
          <p:cNvPr id="2" name="Прямоугольник 1"/>
          <p:cNvSpPr/>
          <p:nvPr/>
        </p:nvSpPr>
        <p:spPr>
          <a:xfrm>
            <a:off x="261764" y="6237312"/>
            <a:ext cx="6408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2.7 </a:t>
            </a:r>
            <a:r>
              <a:rPr lang="ru-RU" dirty="0">
                <a:solidFill>
                  <a:srgbClr val="00B050"/>
                </a:solidFill>
              </a:rPr>
              <a:t>Активный сектор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Сюжетно-ролевая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игра «Больница»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30658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9756" y="6038068"/>
            <a:ext cx="5536016" cy="43406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2.9. </a:t>
            </a:r>
            <a:r>
              <a:rPr lang="ru-RU" sz="1800" dirty="0">
                <a:solidFill>
                  <a:srgbClr val="00B050"/>
                </a:solidFill>
              </a:rPr>
              <a:t>Активный сектор </a:t>
            </a:r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«Физкультура и спорт» </a:t>
            </a:r>
            <a:endParaRPr lang="ru-RU" sz="1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74531" y="6165304"/>
            <a:ext cx="4593413" cy="692696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05" y="748574"/>
            <a:ext cx="5256584" cy="52894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382444" y="2413338"/>
            <a:ext cx="5184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Оборудование спортивного центра способствует развитию у детей разнообразных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умений,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соответствует возрасту и требованиям безопасности.</a:t>
            </a:r>
          </a:p>
          <a:p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Есть нетрадиционное оборудование изготовленное  педагогами и родителями.</a:t>
            </a:r>
          </a:p>
          <a:p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Спортивные достижения воспитанников отражены в фотоотчёте.</a:t>
            </a:r>
            <a:endParaRPr lang="en-US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3812" y="5721336"/>
            <a:ext cx="5544616" cy="64807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2.10. </a:t>
            </a:r>
            <a:r>
              <a:rPr lang="ru-RU" sz="1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Активный сектор </a:t>
            </a:r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Театрализованная деятельность»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12" y="548628"/>
            <a:ext cx="5040560" cy="5172708"/>
          </a:xfrm>
          <a:prstGeom prst="rect">
            <a:avLst/>
          </a:prstGeom>
        </p:spPr>
      </p:pic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8468" y="548628"/>
            <a:ext cx="4752528" cy="51727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30516" y="5877272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2.11.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>
                <a:solidFill>
                  <a:srgbClr val="00B050"/>
                </a:solidFill>
              </a:rPr>
              <a:t>Активный сектор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«Мир звуков и музыки»</a:t>
            </a:r>
          </a:p>
        </p:txBody>
      </p:sp>
    </p:spTree>
    <p:extLst>
      <p:ext uri="{BB962C8B-B14F-4D97-AF65-F5344CB8AC3E}">
        <p14:creationId xmlns="" xmlns:p14="http://schemas.microsoft.com/office/powerpoint/2010/main" val="3479067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693812" y="5980568"/>
            <a:ext cx="5099785" cy="578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837830" y="5949280"/>
            <a:ext cx="4955768" cy="6096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3.2. </a:t>
            </a:r>
            <a:r>
              <a:rPr lang="ru-RU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Спокойный сектор</a:t>
            </a:r>
          </a:p>
          <a:p>
            <a:pPr algn="ctr"/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«Центр искусства и  творчества»</a:t>
            </a:r>
            <a:r>
              <a:rPr lang="ru-RU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8468" y="764704"/>
            <a:ext cx="4752528" cy="505327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</p:pic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4" y="836712"/>
            <a:ext cx="4680519" cy="4975687"/>
          </a:xfrm>
        </p:spPr>
      </p:pic>
      <p:sp>
        <p:nvSpPr>
          <p:cNvPr id="2" name="Прямоугольник 1"/>
          <p:cNvSpPr/>
          <p:nvPr/>
        </p:nvSpPr>
        <p:spPr>
          <a:xfrm>
            <a:off x="6742484" y="5949280"/>
            <a:ext cx="446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3.1. Спокойный сектор</a:t>
            </a:r>
          </a:p>
          <a:p>
            <a:pPr algn="ctr"/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«Место для отдыха и уединения»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514435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070076" y="44624"/>
            <a:ext cx="7632848" cy="4249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C000"/>
                </a:solidFill>
                <a:cs typeface="Tunga" pitchFamily="34" charset="0"/>
              </a:rPr>
              <a:t>4. </a:t>
            </a:r>
            <a:r>
              <a:rPr lang="ru-RU" sz="18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unga" pitchFamily="34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C000"/>
              </a:solidFill>
              <a:cs typeface="Tunga" pitchFamily="34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7894612" y="2204864"/>
            <a:ext cx="3842691" cy="165618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rgbClr val="FFC000"/>
                </a:solidFill>
              </a:rPr>
              <a:t>В данном центре находится три блока: </a:t>
            </a:r>
          </a:p>
          <a:p>
            <a:pPr marL="285750" indent="-285750">
              <a:buFontTx/>
              <a:buChar char="-"/>
            </a:pPr>
            <a:r>
              <a:rPr lang="ru-RU" sz="1800" dirty="0">
                <a:solidFill>
                  <a:srgbClr val="FFC000"/>
                </a:solidFill>
              </a:rPr>
              <a:t>и</a:t>
            </a:r>
            <a:r>
              <a:rPr lang="ru-RU" sz="1800" dirty="0" smtClean="0">
                <a:solidFill>
                  <a:srgbClr val="FFC000"/>
                </a:solidFill>
              </a:rPr>
              <a:t>нформационный блок;</a:t>
            </a:r>
          </a:p>
          <a:p>
            <a:pPr marL="285750" indent="-285750">
              <a:buFontTx/>
              <a:buChar char="-"/>
            </a:pPr>
            <a:r>
              <a:rPr lang="ru-RU" sz="1800" dirty="0" smtClean="0">
                <a:solidFill>
                  <a:srgbClr val="FFC000"/>
                </a:solidFill>
              </a:rPr>
              <a:t>консультационный блок;</a:t>
            </a:r>
          </a:p>
          <a:p>
            <a:pPr marL="285750" indent="-285750">
              <a:buFontTx/>
              <a:buChar char="-"/>
            </a:pPr>
            <a:r>
              <a:rPr lang="ru-RU" sz="1800" dirty="0" smtClean="0">
                <a:solidFill>
                  <a:srgbClr val="FFC000"/>
                </a:solidFill>
              </a:rPr>
              <a:t>практический блок.</a:t>
            </a:r>
            <a:endParaRPr lang="ru-RU" sz="1800" dirty="0">
              <a:solidFill>
                <a:srgbClr val="FFC000"/>
              </a:solidFill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868" y="980728"/>
            <a:ext cx="5472608" cy="5112568"/>
          </a:xfrm>
        </p:spPr>
      </p:pic>
    </p:spTree>
    <p:extLst>
      <p:ext uri="{BB962C8B-B14F-4D97-AF65-F5344CB8AC3E}">
        <p14:creationId xmlns="" xmlns:p14="http://schemas.microsoft.com/office/powerpoint/2010/main" val="24688440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462564" y="764704"/>
            <a:ext cx="4536504" cy="936104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1556792"/>
            <a:ext cx="4536504" cy="403244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FFFF00"/>
                </a:solidFill>
              </a:rPr>
              <a:t>    </a:t>
            </a:r>
            <a:r>
              <a:rPr lang="ru-RU" dirty="0" smtClean="0"/>
              <a:t>Данный сектор представлен модулями: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/>
              <a:t>«Живая природа, неживая природа»;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/>
              <a:t>«Экспериментирование – исследовательская деятельность»;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/>
              <a:t>«Освоение родного языка и литературы»;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/>
              <a:t>«Математическое развитие»;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dirty="0" smtClean="0"/>
              <a:t>«</a:t>
            </a:r>
            <a:r>
              <a:rPr lang="ru-RU" dirty="0" err="1" smtClean="0"/>
              <a:t>Сенсорика</a:t>
            </a:r>
            <a:r>
              <a:rPr lang="ru-RU" dirty="0" smtClean="0"/>
              <a:t> – конструирование».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/>
              <a:t>«Наследие культуры и социокультурные ценности».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 smtClean="0"/>
              <a:t>    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 smtClean="0"/>
              <a:t> Развивающая среда в группе построена таким   образом,  чтобы каждый ребенок имел возможность свободно заниматься любимым делом.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 smtClean="0"/>
              <a:t>Все материалы находятся на уровне глаз детей.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ru-RU" dirty="0">
              <a:solidFill>
                <a:srgbClr val="FFFF00"/>
              </a:solidFill>
            </a:endParaRPr>
          </a:p>
          <a:p>
            <a:pPr marL="342900" indent="-342900">
              <a:buFontTx/>
              <a:buChar char="-"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2" y="1196752"/>
            <a:ext cx="6553200" cy="4752528"/>
          </a:xfrm>
        </p:spPr>
      </p:pic>
    </p:spTree>
    <p:extLst>
      <p:ext uri="{BB962C8B-B14F-4D97-AF65-F5344CB8AC3E}">
        <p14:creationId xmlns="" xmlns:p14="http://schemas.microsoft.com/office/powerpoint/2010/main" val="18535271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45940" y="0"/>
            <a:ext cx="8712968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1. Рабочий сектор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1.1. Модуль «Живая природа, неживая природа»</a:t>
            </a:r>
            <a:r>
              <a:rPr lang="ru-RU" sz="22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accent3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98468" y="1124744"/>
            <a:ext cx="5400600" cy="46805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 smtClean="0"/>
              <a:t>       В </a:t>
            </a:r>
            <a:r>
              <a:rPr lang="ru-RU" dirty="0"/>
              <a:t>данном модуле  </a:t>
            </a:r>
            <a:r>
              <a:rPr lang="ru-RU" dirty="0" smtClean="0"/>
              <a:t>отведено место для наблюдения за живой и </a:t>
            </a:r>
            <a:r>
              <a:rPr lang="ru-RU" dirty="0"/>
              <a:t>неживой </a:t>
            </a:r>
            <a:r>
              <a:rPr lang="ru-RU" dirty="0" smtClean="0"/>
              <a:t>природой.  Имеется оборудование  для ухода за растениями. Природный и бросовый материал  размещается в  контейнерах в достаточном количестве. Представлены </a:t>
            </a:r>
            <a:r>
              <a:rPr lang="ru-RU" dirty="0"/>
              <a:t>коллекции природных </a:t>
            </a:r>
            <a:r>
              <a:rPr lang="ru-RU" dirty="0" smtClean="0"/>
              <a:t>объектов: бабочек, насекомых, птиц, домашних и диких животных, животных теплых стран. Имеются книги, игры, игрушки связанные с природой, календарь природы, дневник наблюдений.</a:t>
            </a:r>
            <a:r>
              <a:rPr lang="ru-RU" dirty="0"/>
              <a:t> </a:t>
            </a:r>
            <a:endParaRPr lang="ru-RU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 smtClean="0"/>
              <a:t>В </a:t>
            </a:r>
            <a:r>
              <a:rPr lang="ru-RU" dirty="0"/>
              <a:t>средней группе уголок пополняется растениями, имеющими разную форму и величину листьев (узорчатые опушенные листья, с зазубринами по краям); различную степень полива.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u-RU" dirty="0">
              <a:solidFill>
                <a:srgbClr val="FFFF00"/>
              </a:solidFill>
            </a:endParaRPr>
          </a:p>
          <a:p>
            <a:pPr marL="342900" indent="-342900">
              <a:buFontTx/>
              <a:buChar char="-"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" y="727843"/>
            <a:ext cx="5544616" cy="55094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22514" y="6282046"/>
            <a:ext cx="88343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Рабочий сектор (Центр познавательного развития «Мы любим природу»)</a:t>
            </a:r>
          </a:p>
        </p:txBody>
      </p:sp>
    </p:spTree>
    <p:extLst>
      <p:ext uri="{BB962C8B-B14F-4D97-AF65-F5344CB8AC3E}">
        <p14:creationId xmlns="" xmlns:p14="http://schemas.microsoft.com/office/powerpoint/2010/main" val="25786979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8" y="476672"/>
            <a:ext cx="4847431" cy="61926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950396" y="980728"/>
            <a:ext cx="55446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Календарь природы </a:t>
            </a:r>
            <a:r>
              <a:rPr lang="ru-RU" b="1" dirty="0" smtClean="0"/>
              <a:t>состоит из </a:t>
            </a:r>
            <a:r>
              <a:rPr lang="ru-RU" b="1" dirty="0"/>
              <a:t>четырёх блоков: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1. Картина сезона, модели года и суток.</a:t>
            </a:r>
          </a:p>
          <a:p>
            <a:r>
              <a:rPr lang="ru-RU" dirty="0"/>
              <a:t>2. Календарь с моделями-значками (ясно, пасмурно, дождливо и т. п.) и указывающей на них передвигающейся стрелкой.</a:t>
            </a:r>
          </a:p>
          <a:p>
            <a:r>
              <a:rPr lang="ru-RU" dirty="0"/>
              <a:t>3. Наглядно-схематическая модель наблюдений за птицами.</a:t>
            </a:r>
          </a:p>
          <a:p>
            <a:r>
              <a:rPr lang="ru-RU" dirty="0"/>
              <a:t>4. </a:t>
            </a:r>
            <a:r>
              <a:rPr lang="ru-RU" dirty="0" smtClean="0"/>
              <a:t>Рисунки </a:t>
            </a:r>
            <a:r>
              <a:rPr lang="ru-RU" dirty="0"/>
              <a:t>детей о природе и поделки из природного материала.</a:t>
            </a:r>
            <a:br>
              <a:rPr lang="ru-RU" dirty="0"/>
            </a:br>
            <a:r>
              <a:rPr lang="ru-RU" dirty="0"/>
              <a:t> </a:t>
            </a:r>
            <a:r>
              <a:rPr lang="ru-RU" dirty="0" smtClean="0"/>
              <a:t>5. Дидактические </a:t>
            </a:r>
            <a:r>
              <a:rPr lang="ru-RU" dirty="0"/>
              <a:t>игры природного содержания </a:t>
            </a:r>
            <a:r>
              <a:rPr lang="ru-RU" i="1" dirty="0"/>
              <a:t>«Кто что ест?»</a:t>
            </a:r>
            <a:r>
              <a:rPr lang="ru-RU" dirty="0"/>
              <a:t>, </a:t>
            </a:r>
            <a:r>
              <a:rPr lang="ru-RU" i="1" dirty="0"/>
              <a:t>«Чей домик?»</a:t>
            </a:r>
            <a:r>
              <a:rPr lang="ru-RU" dirty="0"/>
              <a:t>, </a:t>
            </a:r>
            <a:r>
              <a:rPr lang="ru-RU" i="1" dirty="0"/>
              <a:t>«Чей малыш?»</a:t>
            </a:r>
            <a:r>
              <a:rPr lang="ru-RU" dirty="0"/>
              <a:t> и </a:t>
            </a:r>
            <a:r>
              <a:rPr lang="ru-RU" dirty="0" smtClean="0"/>
              <a:t>другие</a:t>
            </a:r>
          </a:p>
          <a:p>
            <a:r>
              <a:rPr lang="ru-RU" dirty="0"/>
              <a:t> 6</a:t>
            </a:r>
            <a:r>
              <a:rPr lang="ru-RU" dirty="0" smtClean="0"/>
              <a:t>. </a:t>
            </a:r>
            <a:r>
              <a:rPr lang="ru-RU" dirty="0"/>
              <a:t>М</a:t>
            </a:r>
            <a:r>
              <a:rPr lang="ru-RU" dirty="0" smtClean="0"/>
              <a:t>уляжи овощей  </a:t>
            </a:r>
            <a:r>
              <a:rPr lang="ru-RU" dirty="0"/>
              <a:t>и </a:t>
            </a:r>
            <a:r>
              <a:rPr lang="ru-RU" dirty="0" smtClean="0"/>
              <a:t>фруктов. </a:t>
            </a:r>
          </a:p>
          <a:p>
            <a:r>
              <a:rPr lang="ru-RU" dirty="0" smtClean="0"/>
              <a:t> 7.  </a:t>
            </a:r>
            <a:r>
              <a:rPr lang="ru-RU" dirty="0"/>
              <a:t>Наборы картинок с изображением животных, птиц, насекомых и прочее.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2084" y="44059"/>
            <a:ext cx="59987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1.1. Модуль «Живая природа, неживая природа»</a:t>
            </a:r>
            <a:b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883839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804" y="620688"/>
            <a:ext cx="4392488" cy="5638800"/>
          </a:xfrm>
        </p:spPr>
      </p:pic>
      <p:sp>
        <p:nvSpPr>
          <p:cNvPr id="3" name="Прямоугольник 2"/>
          <p:cNvSpPr/>
          <p:nvPr/>
        </p:nvSpPr>
        <p:spPr>
          <a:xfrm>
            <a:off x="5878388" y="1340768"/>
            <a:ext cx="46085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Материал </a:t>
            </a:r>
            <a:r>
              <a:rPr lang="ru-RU" dirty="0"/>
              <a:t>для труда. Фартуки, леечки, лопатки, палочки для рыхления, тряпочки пригодятся для ухода за комнатными растениями. Метёлочки и совочки – для поддержания чистоты в уголке природы и группе.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26060" y="1"/>
            <a:ext cx="62147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1.1. Модуль «Живая природа, неживая природа»</a:t>
            </a:r>
            <a:b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8909681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04" y="692697"/>
            <a:ext cx="4392487" cy="4104456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548" y="569913"/>
            <a:ext cx="3816424" cy="4227512"/>
          </a:xfrm>
        </p:spPr>
      </p:pic>
      <p:sp>
        <p:nvSpPr>
          <p:cNvPr id="6" name="Прямоугольник 5"/>
          <p:cNvSpPr/>
          <p:nvPr/>
        </p:nvSpPr>
        <p:spPr>
          <a:xfrm>
            <a:off x="117748" y="4941168"/>
            <a:ext cx="55446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«Огород на окне»</a:t>
            </a:r>
            <a:endParaRPr lang="ru-RU" sz="1600" dirty="0"/>
          </a:p>
          <a:p>
            <a:r>
              <a:rPr lang="ru-RU" sz="1600" dirty="0"/>
              <a:t>Посадки овощных культур дают возможность детям в течение года наблюдать за ростом растений и получать свежие овощи зимой и ранней весной</a:t>
            </a:r>
            <a:r>
              <a:rPr lang="ru-RU" sz="1600" dirty="0" smtClean="0"/>
              <a:t>.</a:t>
            </a:r>
          </a:p>
          <a:p>
            <a:endParaRPr lang="ru-RU" sz="1600" dirty="0" smtClean="0"/>
          </a:p>
          <a:p>
            <a:r>
              <a:rPr lang="ru-RU" sz="1600" dirty="0" smtClean="0"/>
              <a:t>Уход </a:t>
            </a:r>
            <a:r>
              <a:rPr lang="ru-RU" sz="1600" dirty="0"/>
              <a:t>за посевами заключается в легком рыхлении и умеренном поливе.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34372" y="4941168"/>
            <a:ext cx="62646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Фенологический уголок – </a:t>
            </a:r>
            <a:r>
              <a:rPr lang="ru-RU" sz="1600" dirty="0" smtClean="0"/>
              <a:t> </a:t>
            </a:r>
            <a:r>
              <a:rPr lang="ru-RU" sz="1600" dirty="0"/>
              <a:t>в котором содержатся временные объекты, фиксируется периодическое явление в жизни растений. Особенность фенологического уголка: возможность сравнивать, как одно и то же растение существует в разных условиях.</a:t>
            </a:r>
          </a:p>
          <a:p>
            <a:r>
              <a:rPr lang="ru-RU" sz="1600" dirty="0"/>
              <a:t>Осенью в уголок природы мы помещаем растения из ближайшего окружения: букеты яркоокрашенных листьев, поздноцветущие дикорастущие </a:t>
            </a:r>
            <a:r>
              <a:rPr lang="ru-RU" sz="1600" dirty="0" smtClean="0"/>
              <a:t>растения. По сезону меняем.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33206" y="59377"/>
            <a:ext cx="62076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1.1. Модуль «Живая природа, неживая природа»</a:t>
            </a:r>
            <a:b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0997140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2"/>
          <p:cNvSpPr txBox="1">
            <a:spLocks/>
          </p:cNvSpPr>
          <p:nvPr/>
        </p:nvSpPr>
        <p:spPr>
          <a:xfrm>
            <a:off x="5806380" y="980729"/>
            <a:ext cx="5904656" cy="34563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В данном модуле находится материал, для осуществления экспериментирования: лупы, мензурки, колбы, мерные стаканчики, пипетки, магниты, лейки, весы, коллекция бросового материала, коллекция камней, коллекция ракушек. Все материалы  располагаются в контейнерах  с крышками.  Набор для экспериментирования с водой (плавающие и тонущие игрушки и предметы). Набор для экспериментирования с песком (формочки, совочки, грабельки, песочная мельница, мелкие игрушки  для игрового сюжета).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81844" y="44624"/>
            <a:ext cx="10801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1. Рабочий сектор </a:t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1.2. </a:t>
            </a:r>
            <a: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Модуль </a:t>
            </a:r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«Экспериментирование – исследовательская деятельность»</a:t>
            </a:r>
            <a: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ru-RU" sz="2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64" y="980728"/>
            <a:ext cx="5256584" cy="56886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57805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2"/>
          <p:cNvSpPr txBox="1">
            <a:spLocks/>
          </p:cNvSpPr>
          <p:nvPr/>
        </p:nvSpPr>
        <p:spPr>
          <a:xfrm>
            <a:off x="5030924" y="5445224"/>
            <a:ext cx="6912768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данном модуле представлены книги разнообразные по тематике и жанру, дидактические материалы по развитию речи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буквы для выкладывания слов, 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детские читательские формуляры, 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 детских высказываний  по теме недели, книжки – малышки.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94012" y="116632"/>
            <a:ext cx="73889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1. Рабочий сектор </a:t>
            </a:r>
            <a:r>
              <a:rPr lang="ru-RU" dirty="0"/>
              <a:t/>
            </a:r>
            <a:br>
              <a:rPr lang="ru-RU" dirty="0"/>
            </a:br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1.3. </a:t>
            </a:r>
            <a:r>
              <a:rPr lang="ru-RU" sz="2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Модуль </a:t>
            </a:r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«Освоение родного языка и литературы»</a:t>
            </a:r>
            <a:endParaRPr lang="ru-RU" sz="20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404" y="886073"/>
            <a:ext cx="5079869" cy="4588661"/>
          </a:xfrm>
          <a:prstGeom prst="rect">
            <a:avLst/>
          </a:prstGeom>
        </p:spPr>
      </p:pic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812" y="886544"/>
            <a:ext cx="3977640" cy="5710808"/>
          </a:xfrm>
        </p:spPr>
      </p:pic>
    </p:spTree>
    <p:extLst>
      <p:ext uri="{BB962C8B-B14F-4D97-AF65-F5344CB8AC3E}">
        <p14:creationId xmlns="" xmlns:p14="http://schemas.microsoft.com/office/powerpoint/2010/main" val="4123510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1143</Words>
  <Application>Microsoft Office PowerPoint</Application>
  <PresentationFormat>Произвольный</PresentationFormat>
  <Paragraphs>146</Paragraphs>
  <Slides>24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GraduationAlbum_16x9</vt:lpstr>
      <vt:lpstr>Средняя  группа «Солнышко»  Тема образовательного события:  «Золотая осень»</vt:lpstr>
      <vt:lpstr>Вход в группу, нижняя левая точка</vt:lpstr>
      <vt:lpstr>1. Рабочий сектор  </vt:lpstr>
      <vt:lpstr>1. Рабочий сектор  1.1. Модуль «Живая природа, неживая природа»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2.9. Активный сектор «Физкультура и спорт» </vt:lpstr>
      <vt:lpstr> 2.10. Активный сектор «Театрализованная деятельность»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2018-04-22T15:15:56Z</dcterms:created>
  <dcterms:modified xsi:type="dcterms:W3CDTF">2019-10-21T12:07:21Z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