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73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71" r:id="rId12"/>
    <p:sldId id="272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47" autoAdjust="0"/>
  </p:normalViewPr>
  <p:slideViewPr>
    <p:cSldViewPr>
      <p:cViewPr varScale="1">
        <p:scale>
          <a:sx n="103" d="100"/>
          <a:sy n="103" d="100"/>
        </p:scale>
        <p:origin x="18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вт 26.03.19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79512" y="363084"/>
            <a:ext cx="8784976" cy="604867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географии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5 «а» классе 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Мировой океан и его части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урока: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открытие нового знания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91580" y="-99392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педагогических работников-2019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984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itchFamily="18" charset="0"/>
              </a:rPr>
              <a:t>7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. Первичное закрепление материала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8435280" cy="2880320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формирование навыка работы с картой, </a:t>
            </a:r>
            <a:r>
              <a:rPr lang="ru-RU" dirty="0" smtClean="0"/>
              <a:t>дополнительными источниками информации.</a:t>
            </a:r>
            <a:endParaRPr lang="ru-RU" dirty="0" smtClean="0"/>
          </a:p>
          <a:p>
            <a:r>
              <a:rPr lang="ru-RU" b="1" dirty="0" smtClean="0"/>
              <a:t>Способы достижения: </a:t>
            </a:r>
            <a:r>
              <a:rPr lang="ru-RU" dirty="0" smtClean="0"/>
              <a:t>настенная карта «Мировой океан»</a:t>
            </a:r>
            <a:r>
              <a:rPr lang="ru-RU" dirty="0" smtClean="0"/>
              <a:t>,  атласы 5 класса, кейс-карточки;</a:t>
            </a:r>
          </a:p>
          <a:p>
            <a:r>
              <a:rPr lang="ru-RU" dirty="0" smtClean="0"/>
              <a:t>Осуществляется </a:t>
            </a:r>
            <a:r>
              <a:rPr lang="ru-RU" dirty="0" smtClean="0"/>
              <a:t>взаимопроверка</a:t>
            </a:r>
          </a:p>
          <a:p>
            <a:r>
              <a:rPr lang="ru-RU" dirty="0" smtClean="0"/>
              <a:t>Вывод 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076152"/>
              </p:ext>
            </p:extLst>
          </p:nvPr>
        </p:nvGraphicFramePr>
        <p:xfrm>
          <a:off x="489046" y="4653136"/>
          <a:ext cx="8291263" cy="1472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9763">
                  <a:extLst>
                    <a:ext uri="{9D8B030D-6E8A-4147-A177-3AD203B41FA5}">
                      <a16:colId xmlns:a16="http://schemas.microsoft.com/office/drawing/2014/main" val="667309790"/>
                    </a:ext>
                  </a:extLst>
                </a:gridCol>
                <a:gridCol w="1280001">
                  <a:extLst>
                    <a:ext uri="{9D8B030D-6E8A-4147-A177-3AD203B41FA5}">
                      <a16:colId xmlns:a16="http://schemas.microsoft.com/office/drawing/2014/main" val="341921664"/>
                    </a:ext>
                  </a:extLst>
                </a:gridCol>
                <a:gridCol w="1280001">
                  <a:extLst>
                    <a:ext uri="{9D8B030D-6E8A-4147-A177-3AD203B41FA5}">
                      <a16:colId xmlns:a16="http://schemas.microsoft.com/office/drawing/2014/main" val="1865707722"/>
                    </a:ext>
                  </a:extLst>
                </a:gridCol>
                <a:gridCol w="2011771">
                  <a:extLst>
                    <a:ext uri="{9D8B030D-6E8A-4147-A177-3AD203B41FA5}">
                      <a16:colId xmlns:a16="http://schemas.microsoft.com/office/drawing/2014/main" val="3470679354"/>
                    </a:ext>
                  </a:extLst>
                </a:gridCol>
                <a:gridCol w="1282366">
                  <a:extLst>
                    <a:ext uri="{9D8B030D-6E8A-4147-A177-3AD203B41FA5}">
                      <a16:colId xmlns:a16="http://schemas.microsoft.com/office/drawing/2014/main" val="2267033879"/>
                    </a:ext>
                  </a:extLst>
                </a:gridCol>
                <a:gridCol w="1167361">
                  <a:extLst>
                    <a:ext uri="{9D8B030D-6E8A-4147-A177-3AD203B41FA5}">
                      <a16:colId xmlns:a16="http://schemas.microsoft.com/office/drawing/2014/main" val="992105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Название океана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Площадь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Средняя глубина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Наибольшая глубина в 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Моря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>
                          <a:effectLst/>
                        </a:rPr>
                        <a:t>Заливы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extLst>
                  <a:ext uri="{0D108BD9-81ED-4DB2-BD59-A6C34878D82A}">
                    <a16:rowId xmlns:a16="http://schemas.microsoft.com/office/drawing/2014/main" val="3663767026"/>
                  </a:ext>
                </a:extLst>
              </a:tr>
              <a:tr h="773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70" marR="33970" marT="33970" marB="33970"/>
                </a:tc>
                <a:extLst>
                  <a:ext uri="{0D108BD9-81ED-4DB2-BD59-A6C34878D82A}">
                    <a16:rowId xmlns:a16="http://schemas.microsoft.com/office/drawing/2014/main" val="1849398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7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19256" cy="798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8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itchFamily="18" charset="0"/>
              </a:rPr>
              <a:t>Включение нового знания в систему знаний и повторение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48965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формирование навыка использования нового знания в конкретных </a:t>
            </a:r>
            <a:r>
              <a:rPr lang="ru-RU" dirty="0" smtClean="0"/>
              <a:t>ситуациях.</a:t>
            </a:r>
            <a:endParaRPr lang="ru-RU" dirty="0" smtClean="0"/>
          </a:p>
          <a:p>
            <a:r>
              <a:rPr lang="ru-RU" b="1" dirty="0" smtClean="0"/>
              <a:t>Способы достижения: </a:t>
            </a:r>
            <a:r>
              <a:rPr lang="ru-RU" dirty="0"/>
              <a:t>ц</a:t>
            </a:r>
            <a:r>
              <a:rPr lang="ru-RU" dirty="0" smtClean="0"/>
              <a:t>ифровой диктант</a:t>
            </a:r>
            <a:r>
              <a:rPr lang="ru-RU" dirty="0"/>
              <a:t> </a:t>
            </a:r>
            <a:r>
              <a:rPr lang="ru-RU" dirty="0" smtClean="0"/>
              <a:t>«На слух», в</a:t>
            </a:r>
            <a:r>
              <a:rPr lang="ru-RU" dirty="0" smtClean="0">
                <a:solidFill>
                  <a:schemeClr val="tx1"/>
                </a:solidFill>
              </a:rPr>
              <a:t>заимопроверка</a:t>
            </a:r>
          </a:p>
          <a:p>
            <a:pPr marL="0" indent="0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2-й </a:t>
            </a:r>
            <a:r>
              <a:rPr lang="ru-RU" dirty="0"/>
              <a:t>по величине океан- Индийский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Тихий </a:t>
            </a:r>
            <a:r>
              <a:rPr lang="ru-RU" dirty="0"/>
              <a:t>океан –самый неспокойный и грозный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Самый маленький океан- Южный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/>
              <a:t>Марианский</a:t>
            </a:r>
            <a:r>
              <a:rPr lang="ru-RU" dirty="0"/>
              <a:t> желоб расположен в Тихом океане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Саргассово море это </a:t>
            </a:r>
            <a:r>
              <a:rPr lang="ru-RU" dirty="0"/>
              <a:t>море без берегов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Самый солёный Тихий океан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Узкое водное пространство, ограниченное берегами островов, материков -это залив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Самый широкий в мире пролив-Дрейка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Реки в океане -это течения</a:t>
            </a:r>
          </a:p>
          <a:p>
            <a:pPr marL="0" indent="0" algn="ctr">
              <a:buNone/>
            </a:pPr>
            <a:r>
              <a:rPr lang="ru-RU" b="1" dirty="0"/>
              <a:t>Ответы:0101 100 11</a:t>
            </a: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3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984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9.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Рефлексия деятельности на уроке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0405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организовать самооценку учениками собственной учебной деятельности на уроке. </a:t>
            </a:r>
          </a:p>
          <a:p>
            <a:r>
              <a:rPr lang="ru-RU" b="1" dirty="0" smtClean="0"/>
              <a:t>Способы достижения: </a:t>
            </a:r>
            <a:r>
              <a:rPr lang="ru-RU" b="1" dirty="0" smtClean="0"/>
              <a:t> </a:t>
            </a:r>
          </a:p>
          <a:p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r>
              <a:rPr lang="ru-RU" dirty="0"/>
              <a:t>Какую задачу на уроке мы ставили?</a:t>
            </a:r>
          </a:p>
          <a:p>
            <a:r>
              <a:rPr lang="ru-RU" dirty="0"/>
              <a:t>Удалось ли её решить?</a:t>
            </a:r>
          </a:p>
          <a:p>
            <a:r>
              <a:rPr lang="ru-RU" dirty="0"/>
              <a:t>Как мы оценим работу всего класса.</a:t>
            </a:r>
          </a:p>
          <a:p>
            <a:r>
              <a:rPr lang="ru-RU" dirty="0"/>
              <a:t>Кому на уроке можно поставить «отлично»?</a:t>
            </a:r>
          </a:p>
          <a:p>
            <a:r>
              <a:rPr lang="ru-RU" dirty="0"/>
              <a:t>Какое задание вызвало у вас затруднение?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сегодня </a:t>
            </a:r>
            <a:r>
              <a:rPr lang="ru-RU" dirty="0"/>
              <a:t>я узнал…</a:t>
            </a:r>
          </a:p>
          <a:p>
            <a:r>
              <a:rPr lang="ru-RU" dirty="0"/>
              <a:t>было интересно…</a:t>
            </a:r>
          </a:p>
          <a:p>
            <a:r>
              <a:rPr lang="ru-RU" dirty="0"/>
              <a:t>было трудно…</a:t>
            </a:r>
          </a:p>
          <a:p>
            <a:r>
              <a:rPr lang="ru-RU" dirty="0"/>
              <a:t>я приобрел…</a:t>
            </a:r>
          </a:p>
          <a:p>
            <a:r>
              <a:rPr lang="ru-RU" dirty="0"/>
              <a:t>я научился…</a:t>
            </a:r>
          </a:p>
          <a:p>
            <a:r>
              <a:rPr lang="ru-RU" dirty="0"/>
              <a:t>у меня получилось …</a:t>
            </a:r>
          </a:p>
          <a:p>
            <a:r>
              <a:rPr lang="ru-RU" dirty="0"/>
              <a:t>я попробую…</a:t>
            </a:r>
          </a:p>
          <a:p>
            <a:r>
              <a:rPr lang="ru-RU" dirty="0"/>
              <a:t>меня удивило…</a:t>
            </a:r>
          </a:p>
          <a:p>
            <a:r>
              <a:rPr lang="ru-RU" dirty="0"/>
              <a:t>мне захотелось…</a:t>
            </a:r>
          </a:p>
          <a:p>
            <a:r>
              <a:rPr lang="ru-RU" dirty="0"/>
              <a:t> 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2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271" y="836712"/>
            <a:ext cx="7715200" cy="4514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+mn-lt"/>
              </a:rPr>
              <a:t>10. </a:t>
            </a:r>
            <a:r>
              <a:rPr lang="ru-RU" sz="3100" b="1" dirty="0">
                <a:latin typeface="+mn-lt"/>
              </a:rPr>
              <a:t>Домашнее задание</a:t>
            </a:r>
            <a:r>
              <a:rPr lang="ru-RU" dirty="0"/>
              <a:t/>
            </a:r>
            <a:br>
              <a:rPr lang="ru-RU" dirty="0"/>
            </a:br>
            <a:endParaRPr lang="ru-RU" sz="3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326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повторение и закрепление пройденного материала</a:t>
            </a:r>
          </a:p>
          <a:p>
            <a:pPr marL="0" indent="0">
              <a:buNone/>
            </a:pPr>
            <a:r>
              <a:rPr lang="ru-RU" b="1" dirty="0" smtClean="0"/>
              <a:t>Способы достижения: </a:t>
            </a:r>
            <a:r>
              <a:rPr lang="ru-RU" dirty="0" smtClean="0"/>
              <a:t>учебник, атлас, контурная карта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Параграф </a:t>
            </a:r>
            <a:r>
              <a:rPr lang="ru-RU" dirty="0"/>
              <a:t>19 </a:t>
            </a:r>
            <a:r>
              <a:rPr lang="ru-RU" dirty="0" smtClean="0"/>
              <a:t>(каждому)</a:t>
            </a:r>
            <a:endParaRPr lang="ru-RU" dirty="0"/>
          </a:p>
          <a:p>
            <a:pPr lvl="0"/>
            <a:r>
              <a:rPr lang="ru-RU" dirty="0"/>
              <a:t>На к/к отметить моря, заливы, проливы</a:t>
            </a:r>
          </a:p>
          <a:p>
            <a:r>
              <a:rPr lang="ru-RU" dirty="0"/>
              <a:t>Письменно ответить на вопрос 1-2, стр. 102</a:t>
            </a:r>
          </a:p>
          <a:p>
            <a:pPr marL="0" indent="0">
              <a:buNone/>
            </a:pP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06489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/>
              <a:t>Задачи</a:t>
            </a:r>
            <a:r>
              <a:rPr lang="ru-RU" sz="3200" dirty="0"/>
              <a:t>:</a:t>
            </a:r>
          </a:p>
          <a:p>
            <a:r>
              <a:rPr lang="ru-RU" sz="2000" b="1" dirty="0" smtClean="0"/>
              <a:t>Образовательные</a:t>
            </a:r>
            <a:r>
              <a:rPr lang="ru-RU" sz="2000" b="1" dirty="0"/>
              <a:t>:</a:t>
            </a:r>
            <a:endParaRPr lang="ru-RU" sz="20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Формирование представления о Мировом океане и его частях 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Развивающие</a:t>
            </a:r>
            <a:r>
              <a:rPr lang="ru-RU" sz="2000" b="1" dirty="0"/>
              <a:t>:</a:t>
            </a:r>
            <a:endParaRPr lang="ru-RU" sz="20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развитие памяти, интереса к теме, развитие умений и навыков: сравнивать, сопоставлять, работать с текстом, дополнительными источниками информации;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учить работать в группе, формировать коммуникативные компетенции учащихся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продолжать формирование умений работать с географической картой;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устанавливать причинно-следственные связи, обобщать и делать выводы;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развитие умения четко излагать свои мысли;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Воспитательные</a:t>
            </a:r>
            <a:r>
              <a:rPr lang="ru-RU" sz="2000" b="1" dirty="0"/>
              <a:t>:</a:t>
            </a:r>
            <a:endParaRPr lang="ru-RU" sz="20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000" dirty="0"/>
              <a:t>воспитание сознательного отношения к учебе, коллективизма, воспитание культуры поведения на уроке.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75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к учебной 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знаний и постановка учебной проблемы;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проекта выхода из затруднения;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нового знания;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закрепление материала;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Включения </a:t>
            </a:r>
            <a:r>
              <a:rPr lang="ru-RU" sz="2800" dirty="0">
                <a:solidFill>
                  <a:schemeClr val="tx1"/>
                </a:solidFill>
              </a:rPr>
              <a:t>нового знания в систему знаний и повторение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учебной деятельности на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04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Мотивация к учебной деятельности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1224136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включение учащихся в деятельность на личностно-значимом уровне.</a:t>
            </a:r>
          </a:p>
          <a:p>
            <a:r>
              <a:rPr lang="ru-RU" b="1" dirty="0" smtClean="0"/>
              <a:t>Способ достижения</a:t>
            </a:r>
            <a:r>
              <a:rPr lang="ru-RU" b="1" dirty="0" smtClean="0"/>
              <a:t>: </a:t>
            </a:r>
            <a:r>
              <a:rPr lang="ru-RU" dirty="0" smtClean="0"/>
              <a:t>эмоциональный положительный настрой,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12" y="548680"/>
            <a:ext cx="8686800" cy="7984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Актуализация знаний и постановка учебной проблемы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484784"/>
            <a:ext cx="8676456" cy="5040560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>
                <a:solidFill>
                  <a:schemeClr val="tx1"/>
                </a:solidFill>
              </a:rPr>
              <a:t>Цель: </a:t>
            </a:r>
            <a:r>
              <a:rPr lang="ru-RU" sz="3800" dirty="0" smtClean="0">
                <a:solidFill>
                  <a:schemeClr val="tx1"/>
                </a:solidFill>
              </a:rPr>
              <a:t>повторение учебного материала, необходимого для изучения нового, подготовка мышления для последующей деятельности.</a:t>
            </a:r>
          </a:p>
          <a:p>
            <a:r>
              <a:rPr lang="ru-RU" sz="3800" b="1" dirty="0" smtClean="0">
                <a:solidFill>
                  <a:schemeClr val="tx1"/>
                </a:solidFill>
              </a:rPr>
              <a:t>Способы достижения: </a:t>
            </a:r>
            <a:r>
              <a:rPr lang="ru-RU" sz="3800" dirty="0" smtClean="0">
                <a:solidFill>
                  <a:schemeClr val="tx1"/>
                </a:solidFill>
              </a:rPr>
              <a:t>фронтальный опрос</a:t>
            </a:r>
          </a:p>
          <a:p>
            <a:endParaRPr lang="ru-RU" sz="3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800" dirty="0">
              <a:solidFill>
                <a:schemeClr val="tx1"/>
              </a:solidFill>
            </a:endParaRPr>
          </a:p>
          <a:p>
            <a:r>
              <a:rPr lang="ru-RU" sz="3800" dirty="0">
                <a:solidFill>
                  <a:schemeClr val="tx1"/>
                </a:solidFill>
              </a:rPr>
              <a:t>1. Как и где путешествовали люди в древние времена? </a:t>
            </a:r>
            <a:endParaRPr lang="ru-RU" sz="3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800" b="1" dirty="0">
                <a:solidFill>
                  <a:schemeClr val="tx1"/>
                </a:solidFill>
              </a:rPr>
              <a:t>	</a:t>
            </a:r>
            <a:r>
              <a:rPr lang="ru-RU" sz="3800" b="1" dirty="0" smtClean="0">
                <a:solidFill>
                  <a:schemeClr val="tx1"/>
                </a:solidFill>
              </a:rPr>
              <a:t>(</a:t>
            </a:r>
            <a:r>
              <a:rPr lang="ru-RU" sz="3800" b="1" dirty="0">
                <a:solidFill>
                  <a:schemeClr val="tx1"/>
                </a:solidFill>
              </a:rPr>
              <a:t>по суше, по морю)</a:t>
            </a:r>
            <a:endParaRPr lang="ru-RU" sz="3800" dirty="0">
              <a:solidFill>
                <a:schemeClr val="tx1"/>
              </a:solidFill>
            </a:endParaRPr>
          </a:p>
          <a:p>
            <a:r>
              <a:rPr lang="ru-RU" sz="3800" dirty="0">
                <a:solidFill>
                  <a:schemeClr val="tx1"/>
                </a:solidFill>
              </a:rPr>
              <a:t>2. А почему люди в древности плавали вдоль берегов? </a:t>
            </a:r>
            <a:endParaRPr lang="ru-RU" sz="3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800" b="1" dirty="0">
                <a:solidFill>
                  <a:schemeClr val="tx1"/>
                </a:solidFill>
              </a:rPr>
              <a:t>	</a:t>
            </a:r>
            <a:r>
              <a:rPr lang="ru-RU" sz="3800" b="1" dirty="0" smtClean="0">
                <a:solidFill>
                  <a:schemeClr val="tx1"/>
                </a:solidFill>
              </a:rPr>
              <a:t>(</a:t>
            </a:r>
            <a:r>
              <a:rPr lang="ru-RU" sz="3800" b="1" dirty="0">
                <a:solidFill>
                  <a:schemeClr val="tx1"/>
                </a:solidFill>
              </a:rPr>
              <a:t>мало знали о океанах)</a:t>
            </a:r>
            <a:endParaRPr lang="ru-RU" sz="3800" dirty="0">
              <a:solidFill>
                <a:schemeClr val="tx1"/>
              </a:solidFill>
            </a:endParaRPr>
          </a:p>
          <a:p>
            <a:r>
              <a:rPr lang="ru-RU" sz="3800" dirty="0">
                <a:solidFill>
                  <a:schemeClr val="tx1"/>
                </a:solidFill>
              </a:rPr>
              <a:t>3. Кто первыми отправился в морские путешествия, почему? </a:t>
            </a:r>
            <a:r>
              <a:rPr lang="ru-RU" sz="3800" dirty="0" smtClean="0">
                <a:solidFill>
                  <a:schemeClr val="tx1"/>
                </a:solidFill>
              </a:rPr>
              <a:t>	</a:t>
            </a:r>
            <a:r>
              <a:rPr lang="ru-RU" sz="3800" b="1" dirty="0" smtClean="0">
                <a:solidFill>
                  <a:schemeClr val="tx1"/>
                </a:solidFill>
              </a:rPr>
              <a:t>(</a:t>
            </a:r>
            <a:r>
              <a:rPr lang="ru-RU" sz="3800" b="1" dirty="0">
                <a:solidFill>
                  <a:schemeClr val="tx1"/>
                </a:solidFill>
              </a:rPr>
              <a:t>викинги, финикийцы, искали новые земли)</a:t>
            </a:r>
            <a:endParaRPr lang="ru-RU" sz="3800" dirty="0">
              <a:solidFill>
                <a:schemeClr val="tx1"/>
              </a:solidFill>
            </a:endParaRPr>
          </a:p>
          <a:p>
            <a:r>
              <a:rPr lang="ru-RU" sz="3800" dirty="0">
                <a:solidFill>
                  <a:schemeClr val="tx1"/>
                </a:solidFill>
              </a:rPr>
              <a:t>4. Какие океаны были известны морским народам?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1"/>
                </a:solidFill>
              </a:rPr>
              <a:t>	</a:t>
            </a:r>
            <a:r>
              <a:rPr lang="ru-RU" sz="3800" b="1" dirty="0" smtClean="0">
                <a:solidFill>
                  <a:schemeClr val="tx1"/>
                </a:solidFill>
              </a:rPr>
              <a:t>(Атлантический </a:t>
            </a:r>
            <a:r>
              <a:rPr lang="ru-RU" sz="3800" b="1" dirty="0">
                <a:solidFill>
                  <a:schemeClr val="tx1"/>
                </a:solidFill>
              </a:rPr>
              <a:t>и </a:t>
            </a:r>
            <a:r>
              <a:rPr lang="ru-RU" sz="3800" b="1" dirty="0" smtClean="0">
                <a:solidFill>
                  <a:schemeClr val="tx1"/>
                </a:solidFill>
              </a:rPr>
              <a:t>Индийский</a:t>
            </a:r>
            <a:r>
              <a:rPr lang="ru-RU" sz="3800" b="1" dirty="0">
                <a:solidFill>
                  <a:schemeClr val="tx1"/>
                </a:solidFill>
              </a:rPr>
              <a:t>)</a:t>
            </a:r>
          </a:p>
          <a:p>
            <a:r>
              <a:rPr lang="ru-RU" sz="3800" dirty="0">
                <a:solidFill>
                  <a:schemeClr val="tx1"/>
                </a:solidFill>
              </a:rPr>
              <a:t>5. А какое </a:t>
            </a:r>
            <a:r>
              <a:rPr lang="ru-RU" sz="3800" dirty="0" smtClean="0">
                <a:solidFill>
                  <a:schemeClr val="tx1"/>
                </a:solidFill>
              </a:rPr>
              <a:t>современное </a:t>
            </a:r>
            <a:r>
              <a:rPr lang="ru-RU" sz="3800" dirty="0">
                <a:solidFill>
                  <a:schemeClr val="tx1"/>
                </a:solidFill>
              </a:rPr>
              <a:t>название носит Ледовитое море</a:t>
            </a:r>
            <a:r>
              <a:rPr lang="ru-RU" sz="38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3800" dirty="0">
                <a:solidFill>
                  <a:schemeClr val="tx1"/>
                </a:solidFill>
              </a:rPr>
              <a:t>	</a:t>
            </a:r>
            <a:r>
              <a:rPr lang="ru-RU" sz="3800" dirty="0" smtClean="0">
                <a:solidFill>
                  <a:schemeClr val="tx1"/>
                </a:solidFill>
              </a:rPr>
              <a:t> </a:t>
            </a:r>
            <a:r>
              <a:rPr lang="ru-RU" sz="3800" b="1" dirty="0">
                <a:solidFill>
                  <a:schemeClr val="tx1"/>
                </a:solidFill>
              </a:rPr>
              <a:t>(Северный Ледовитый океан)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63272" cy="9413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Постановка учебной задачи. Выявление места и причины затруднения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8363272" cy="43924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формирования представления детей о том, что нового узнают на уроке, чему </a:t>
            </a:r>
            <a:r>
              <a:rPr lang="ru-RU" dirty="0" smtClean="0">
                <a:solidFill>
                  <a:schemeClr val="tx1"/>
                </a:solidFill>
              </a:rPr>
              <a:t>научатся.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Способы достижения: </a:t>
            </a:r>
            <a:r>
              <a:rPr lang="ru-RU" dirty="0" smtClean="0">
                <a:solidFill>
                  <a:schemeClr val="tx1"/>
                </a:solidFill>
              </a:rPr>
              <a:t>ассоциация с предметами – ракушка, морская звезда, галька и бутылка с запиской.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 </a:t>
            </a:r>
            <a:r>
              <a:rPr lang="ru-RU" dirty="0">
                <a:solidFill>
                  <a:schemeClr val="tx1"/>
                </a:solidFill>
              </a:rPr>
              <a:t>меня в руках несколько предметов: </a:t>
            </a:r>
            <a:r>
              <a:rPr lang="ru-RU" i="1" dirty="0">
                <a:solidFill>
                  <a:schemeClr val="tx1"/>
                </a:solidFill>
              </a:rPr>
              <a:t>ракушка, </a:t>
            </a:r>
            <a:r>
              <a:rPr lang="ru-RU" i="1" dirty="0" smtClean="0">
                <a:solidFill>
                  <a:schemeClr val="tx1"/>
                </a:solidFill>
              </a:rPr>
              <a:t>морская звезда, камень </a:t>
            </a:r>
            <a:r>
              <a:rPr lang="ru-RU" i="1" dirty="0">
                <a:solidFill>
                  <a:schemeClr val="tx1"/>
                </a:solidFill>
              </a:rPr>
              <a:t>галька, бутылка с запиской внутри…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С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чем ассоциируются у вас эти предметы? </a:t>
            </a:r>
            <a:r>
              <a:rPr lang="ru-RU" b="1" dirty="0">
                <a:solidFill>
                  <a:schemeClr val="tx1"/>
                </a:solidFill>
              </a:rPr>
              <a:t>(Море, океан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98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4. Построение проекта выхода из затруднения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35280" cy="482453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организация учащихся по исследованию проблемной </a:t>
            </a:r>
            <a:r>
              <a:rPr lang="ru-RU" dirty="0" smtClean="0"/>
              <a:t>ситуации.</a:t>
            </a:r>
            <a:endParaRPr lang="ru-RU" dirty="0" smtClean="0"/>
          </a:p>
          <a:p>
            <a:r>
              <a:rPr lang="ru-RU" b="1" dirty="0" smtClean="0"/>
              <a:t>Способы достижения: </a:t>
            </a:r>
            <a:r>
              <a:rPr lang="ru-RU" dirty="0" smtClean="0"/>
              <a:t>постановка проблемной ситуации (одноразовый стакан, </a:t>
            </a:r>
            <a:r>
              <a:rPr lang="ru-RU" dirty="0" smtClean="0"/>
              <a:t>вода), настенная карта «Мировой океан»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 </a:t>
            </a:r>
            <a:r>
              <a:rPr lang="ru-RU" b="1" dirty="0">
                <a:solidFill>
                  <a:srgbClr val="C00000"/>
                </a:solidFill>
              </a:rPr>
              <a:t>почему планету Земля называют голубой, ведь вода не имеет цвета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r>
              <a:rPr lang="ru-RU" dirty="0"/>
              <a:t>-Дети, а как вы думаете, а нашей планете «Земля» больше суши или воды? (воды)</a:t>
            </a:r>
          </a:p>
          <a:p>
            <a:r>
              <a:rPr lang="ru-RU" dirty="0"/>
              <a:t>Действительно, большая часть синего цвета, это означает что, воды больше чем суша.</a:t>
            </a:r>
            <a:r>
              <a:rPr lang="ru-RU" i="1" dirty="0"/>
              <a:t> </a:t>
            </a:r>
            <a:r>
              <a:rPr lang="ru-RU" dirty="0"/>
              <a:t> И составляет </a:t>
            </a:r>
            <a:r>
              <a:rPr lang="ru-RU" dirty="0" smtClean="0"/>
              <a:t>¾ планеты.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984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. Открытие нового знания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24536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формирование представления о новом понятии</a:t>
            </a:r>
          </a:p>
          <a:p>
            <a:r>
              <a:rPr lang="ru-RU" b="1" dirty="0" smtClean="0"/>
              <a:t>Способы достижения: </a:t>
            </a:r>
            <a:r>
              <a:rPr lang="ru-RU" dirty="0" smtClean="0"/>
              <a:t>отгадывание загадки</a:t>
            </a:r>
          </a:p>
          <a:p>
            <a:endParaRPr lang="ru-RU" i="1" dirty="0" smtClean="0"/>
          </a:p>
          <a:p>
            <a:r>
              <a:rPr lang="ru-RU" i="1" dirty="0" smtClean="0"/>
              <a:t>В </a:t>
            </a:r>
            <a:r>
              <a:rPr lang="ru-RU" i="1" dirty="0"/>
              <a:t>сто морей тот великан, Он зовётся……..(океан</a:t>
            </a:r>
            <a:r>
              <a:rPr lang="ru-RU" i="1" dirty="0" smtClean="0"/>
              <a:t>)</a:t>
            </a:r>
          </a:p>
          <a:p>
            <a:endParaRPr lang="ru-RU" i="1" dirty="0"/>
          </a:p>
          <a:p>
            <a:r>
              <a:rPr lang="ru-RU" dirty="0"/>
              <a:t>А что же обозначает слово «океан» </a:t>
            </a:r>
            <a:r>
              <a:rPr lang="ru-RU" dirty="0" smtClean="0"/>
              <a:t>? (определение понятия «океан</a:t>
            </a:r>
            <a:r>
              <a:rPr lang="ru-RU" dirty="0" smtClean="0"/>
              <a:t>»);</a:t>
            </a:r>
          </a:p>
          <a:p>
            <a:r>
              <a:rPr lang="ru-RU" dirty="0" smtClean="0"/>
              <a:t>Работа с картой;</a:t>
            </a:r>
          </a:p>
          <a:p>
            <a:r>
              <a:rPr lang="ru-RU" dirty="0" smtClean="0"/>
              <a:t>Спорный вопрос о существовании 5-го Южного океана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5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984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6. Физкультминутка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3960440"/>
          </a:xfrm>
        </p:spPr>
        <p:txBody>
          <a:bodyPr/>
          <a:lstStyle/>
          <a:p>
            <a:r>
              <a:rPr lang="ru-RU" b="1" dirty="0" smtClean="0"/>
              <a:t>Цель: </a:t>
            </a:r>
            <a:r>
              <a:rPr lang="ru-RU" dirty="0" smtClean="0"/>
              <a:t>избежание перегрузки учащихся, формирование навыков ЗОЖ</a:t>
            </a:r>
          </a:p>
          <a:p>
            <a:r>
              <a:rPr lang="ru-RU" b="1" dirty="0" smtClean="0"/>
              <a:t>Способы достижения: </a:t>
            </a:r>
            <a:r>
              <a:rPr lang="ru-RU" dirty="0" smtClean="0"/>
              <a:t>игра «Море волнуется раз…»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45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842</TotalTime>
  <Words>683</Words>
  <Application>Microsoft Office PowerPoint</Application>
  <PresentationFormat>Экран (4:3)</PresentationFormat>
  <Paragraphs>125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Impact</vt:lpstr>
      <vt:lpstr>Symbol</vt:lpstr>
      <vt:lpstr>Times New Roman</vt:lpstr>
      <vt:lpstr>Wingdings</vt:lpstr>
      <vt:lpstr>NewsPrint</vt:lpstr>
      <vt:lpstr>Презентация PowerPoint</vt:lpstr>
      <vt:lpstr>Презентация PowerPoint</vt:lpstr>
      <vt:lpstr>Структура урока </vt:lpstr>
      <vt:lpstr>1. Мотивация к учебной деятельности</vt:lpstr>
      <vt:lpstr>2. Актуализация знаний и постановка учебной проблемы</vt:lpstr>
      <vt:lpstr>3. Постановка учебной задачи. Выявление места и причины затруднения</vt:lpstr>
      <vt:lpstr>4. Построение проекта выхода из затруднения</vt:lpstr>
      <vt:lpstr>5. Открытие нового знания</vt:lpstr>
      <vt:lpstr>6. Физкультминутка </vt:lpstr>
      <vt:lpstr>7. Первичное закрепление материала</vt:lpstr>
      <vt:lpstr>8. Включение нового знания в систему знаний и повторение</vt:lpstr>
      <vt:lpstr>9. Рефлексия деятельности на уроке</vt:lpstr>
      <vt:lpstr>10. Домашнее задание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Вода! Нельзя сказать, что ты необходима для жизни: ты сама жизнь. Антуан де Сент-Экзюпери.  Планета людей.</dc:title>
  <dc:creator>мкоусош66 №5</dc:creator>
  <cp:lastModifiedBy>Пользователь</cp:lastModifiedBy>
  <cp:revision>55</cp:revision>
  <dcterms:created xsi:type="dcterms:W3CDTF">2014-01-18T12:20:09Z</dcterms:created>
  <dcterms:modified xsi:type="dcterms:W3CDTF">2019-03-26T05:20:27Z</dcterms:modified>
</cp:coreProperties>
</file>