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74" r:id="rId6"/>
    <p:sldId id="260" r:id="rId7"/>
    <p:sldId id="268" r:id="rId8"/>
    <p:sldId id="271" r:id="rId9"/>
    <p:sldId id="266" r:id="rId10"/>
    <p:sldId id="270" r:id="rId11"/>
    <p:sldId id="269" r:id="rId12"/>
    <p:sldId id="272" r:id="rId13"/>
    <p:sldId id="273" r:id="rId14"/>
    <p:sldId id="262" r:id="rId15"/>
    <p:sldId id="263" r:id="rId16"/>
    <p:sldId id="264" r:id="rId17"/>
    <p:sldId id="265" r:id="rId18"/>
    <p:sldId id="279" r:id="rId19"/>
    <p:sldId id="280" r:id="rId20"/>
    <p:sldId id="278" r:id="rId21"/>
    <p:sldId id="282" r:id="rId22"/>
    <p:sldId id="281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86D50B-FA49-48E3-A777-81F93FE055D3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EBA4EF-9A79-4E96-BCF0-01E0781AF0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EBA4EF-9A79-4E96-BCF0-01E0781AF022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9CB7-23AE-4560-8F0C-A2DDA4A3140E}" type="slidenum">
              <a:rPr lang="ru-RU" altLang="en-US" smtClean="0"/>
              <a:pPr/>
              <a:t>‹#›</a:t>
            </a:fld>
            <a:endParaRPr lang="ru-RU" altLang="en-US" dirty="0"/>
          </a:p>
        </p:txBody>
      </p:sp>
    </p:spTree>
  </p:cSld>
  <p:clrMapOvr>
    <a:masterClrMapping/>
  </p:clrMapOvr>
  <p:transition spd="slow" advClick="0" advTm="4000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C7BCF-AC28-49C5-BDBF-06072637D19F}" type="slidenum">
              <a:rPr lang="ru-RU" altLang="en-US" smtClean="0"/>
              <a:pPr/>
              <a:t>‹#›</a:t>
            </a:fld>
            <a:endParaRPr lang="ru-RU" altLang="en-US" dirty="0"/>
          </a:p>
        </p:txBody>
      </p:sp>
    </p:spTree>
  </p:cSld>
  <p:clrMapOvr>
    <a:masterClrMapping/>
  </p:clrMapOvr>
  <p:transition spd="slow" advClick="0" advTm="4000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D3B93-AC8C-45C4-BD20-8727E226E6CC}" type="slidenum">
              <a:rPr lang="ru-RU" altLang="en-US" smtClean="0"/>
              <a:pPr/>
              <a:t>‹#›</a:t>
            </a:fld>
            <a:endParaRPr lang="ru-RU" altLang="en-US" dirty="0"/>
          </a:p>
        </p:txBody>
      </p:sp>
    </p:spTree>
  </p:cSld>
  <p:clrMapOvr>
    <a:masterClrMapping/>
  </p:clrMapOvr>
  <p:transition spd="slow" advClick="0" advTm="4000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38BCA-E5BF-46F5-8D30-E86C83B152F5}" type="slidenum">
              <a:rPr lang="ru-RU" altLang="en-US" smtClean="0"/>
              <a:pPr/>
              <a:t>‹#›</a:t>
            </a:fld>
            <a:endParaRPr lang="ru-RU" altLang="en-US" dirty="0"/>
          </a:p>
        </p:txBody>
      </p:sp>
    </p:spTree>
  </p:cSld>
  <p:clrMapOvr>
    <a:masterClrMapping/>
  </p:clrMapOvr>
  <p:transition spd="slow" advClick="0" advTm="4000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84301-0FC0-4D26-AC7A-1282AF50380D}" type="slidenum">
              <a:rPr lang="ru-RU" altLang="en-US" smtClean="0"/>
              <a:pPr/>
              <a:t>‹#›</a:t>
            </a:fld>
            <a:endParaRPr lang="ru-RU" altLang="en-US" dirty="0"/>
          </a:p>
        </p:txBody>
      </p:sp>
    </p:spTree>
  </p:cSld>
  <p:clrMapOvr>
    <a:masterClrMapping/>
  </p:clrMapOvr>
  <p:transition spd="slow" advClick="0" advTm="4000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A523C-4CAD-42F7-A8F6-DCC02627FEC8}" type="slidenum">
              <a:rPr lang="ru-RU" altLang="en-US" smtClean="0"/>
              <a:pPr/>
              <a:t>‹#›</a:t>
            </a:fld>
            <a:endParaRPr lang="ru-RU" altLang="en-US" dirty="0"/>
          </a:p>
        </p:txBody>
      </p:sp>
    </p:spTree>
  </p:cSld>
  <p:clrMapOvr>
    <a:masterClrMapping/>
  </p:clrMapOvr>
  <p:transition spd="slow" advClick="0" advTm="4000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82F8-3C90-4F3B-BD8B-3A3CD4D6F325}" type="slidenum">
              <a:rPr lang="ru-RU" altLang="en-US" smtClean="0"/>
              <a:pPr/>
              <a:t>‹#›</a:t>
            </a:fld>
            <a:endParaRPr lang="ru-RU" altLang="en-US" dirty="0"/>
          </a:p>
        </p:txBody>
      </p:sp>
    </p:spTree>
  </p:cSld>
  <p:clrMapOvr>
    <a:masterClrMapping/>
  </p:clrMapOvr>
  <p:transition spd="slow" advClick="0" advTm="4000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4B761E-D6B2-4A9B-9332-48EC25C68CDD}" type="slidenum">
              <a:rPr lang="ru-RU" altLang="en-US" smtClean="0"/>
              <a:pPr/>
              <a:t>‹#›</a:t>
            </a:fld>
            <a:endParaRPr lang="ru-RU" altLang="en-US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altLang="en-US" dirty="0"/>
          </a:p>
        </p:txBody>
      </p:sp>
    </p:spTree>
  </p:cSld>
  <p:clrMapOvr>
    <a:masterClrMapping/>
  </p:clrMapOvr>
  <p:transition spd="slow" advClick="0" advTm="4000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6701-CA79-45B0-94AE-A0403B8EFFB4}" type="slidenum">
              <a:rPr lang="ru-RU" altLang="en-US" smtClean="0"/>
              <a:pPr/>
              <a:t>‹#›</a:t>
            </a:fld>
            <a:endParaRPr lang="ru-RU" altLang="en-US" dirty="0"/>
          </a:p>
        </p:txBody>
      </p:sp>
    </p:spTree>
  </p:cSld>
  <p:clrMapOvr>
    <a:masterClrMapping/>
  </p:clrMapOvr>
  <p:transition spd="slow" advClick="0" advTm="4000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2251A5A-3948-4FFD-9DBB-4D25F0180B18}" type="slidenum">
              <a:rPr lang="ru-RU" altLang="en-US" smtClean="0"/>
              <a:pPr/>
              <a:t>‹#›</a:t>
            </a:fld>
            <a:endParaRPr lang="ru-RU" altLang="en-US" dirty="0"/>
          </a:p>
        </p:txBody>
      </p:sp>
    </p:spTree>
  </p:cSld>
  <p:clrMapOvr>
    <a:masterClrMapping/>
  </p:clrMapOvr>
  <p:transition spd="slow" advClick="0" advTm="4000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A217-B4AF-471E-9E94-43A4422868A8}" type="slidenum">
              <a:rPr lang="ru-RU" altLang="en-US" smtClean="0"/>
              <a:pPr/>
              <a:t>‹#›</a:t>
            </a:fld>
            <a:endParaRPr lang="ru-RU" altLang="en-US" dirty="0"/>
          </a:p>
        </p:txBody>
      </p:sp>
    </p:spTree>
  </p:cSld>
  <p:clrMapOvr>
    <a:masterClrMapping/>
  </p:clrMapOvr>
  <p:transition spd="slow" advClick="0" advTm="4000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altLang="en-US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alt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97A0D46-8EE7-4607-AEA6-CD429AD98F3D}" type="slidenum">
              <a:rPr lang="ru-RU" altLang="en-US" smtClean="0"/>
              <a:pPr/>
              <a:t>‹#›</a:t>
            </a:fld>
            <a:endParaRPr lang="ru-RU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 spd="slow" advClick="0" advTm="4000">
    <p:wheel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7" Type="http://schemas.openxmlformats.org/officeDocument/2006/relationships/image" Target="../media/image31.wm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wmf"/><Relationship Id="rId5" Type="http://schemas.openxmlformats.org/officeDocument/2006/relationships/image" Target="../media/image29.gif"/><Relationship Id="rId4" Type="http://schemas.openxmlformats.org/officeDocument/2006/relationships/image" Target="../media/image28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miranimashek.ucoz.ru/_ph/87/2/816769814.gif" TargetMode="External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74210s118.edusite.ru/images/schoolboy0.jpg" TargetMode="External"/><Relationship Id="rId4" Type="http://schemas.openxmlformats.org/officeDocument/2006/relationships/hyperlink" Target="http://www.it-n.ru/communities.aspx?cat_no=2168&amp;d_no=197155&amp;ext=Attachment.aspx?Id=82867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55;&#1086;&#1083;&#1100;&#1079;&#1086;&#1074;&#1072;&#1090;&#1077;&#1083;&#1100;\Documents\Work\&#1087;&#1086;&#1088;&#1090;&#1092;&#1086;&#1083;&#1080;&#1086;\&#1050;&#1072;&#1082;&#1086;&#1075;&#1086;%20&#1094;&#1074;&#1077;&#1090;&#1072;%20&#1087;&#1088;&#1086;&#1092;&#1077;&#1089;&#1089;&#1080;&#1103;%20&#1087;&#1077;&#1076;&#1072;&#1075;&#1086;&#1075;%20&#1052;&#1041;&#1054;&#1059;%20&#1042;&#1086;&#1079;&#1076;&#1074;&#1080;&#1078;&#1077;&#1085;&#1089;&#1082;&#1072;&#1103;%20&#1057;&#1054;&#1064;\0216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857232"/>
            <a:ext cx="6480048" cy="3929090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800" u="sng" dirty="0" smtClean="0">
                <a:ln w="5000" cmpd="sng">
                  <a:solidFill>
                    <a:srgbClr val="FFC000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sz="4800" u="sng" dirty="0" smtClean="0">
                <a:ln w="5000" cmpd="sng">
                  <a:solidFill>
                    <a:srgbClr val="FFC000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4800" u="sng" dirty="0" smtClean="0">
                <a:ln w="5000" cmpd="sng">
                  <a:solidFill>
                    <a:srgbClr val="FFC000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«Какого цвета профессия педагог»</a:t>
            </a:r>
            <a:endParaRPr lang="ru-RU" sz="4800" u="sng" dirty="0">
              <a:ln w="5000" cmpd="sng">
                <a:solidFill>
                  <a:srgbClr val="FFC000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43042" y="4929198"/>
            <a:ext cx="7194428" cy="1752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endParaRPr lang="ru-RU" sz="18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Презентацию подготовила</a:t>
            </a:r>
            <a:r>
              <a:rPr lang="ru-RU" sz="1800" dirty="0" smtClean="0">
                <a:solidFill>
                  <a:schemeClr val="accent4">
                    <a:lumMod val="50000"/>
                  </a:schemeClr>
                </a:solidFill>
              </a:rPr>
              <a:t>:</a:t>
            </a:r>
            <a:endParaRPr lang="ru-RU" sz="1800" b="1" i="1" dirty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800" i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ученица 10 </a:t>
            </a:r>
            <a:r>
              <a:rPr lang="ru-RU" sz="1800" i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класса МБОУ Воздвиженская СОШ </a:t>
            </a:r>
            <a:r>
              <a:rPr lang="ru-RU" sz="1800" b="1" i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Мельниченко </a:t>
            </a:r>
            <a:r>
              <a:rPr lang="ru-RU" sz="1800" b="1" i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Юлия</a:t>
            </a:r>
          </a:p>
          <a:p>
            <a:pPr>
              <a:lnSpc>
                <a:spcPct val="90000"/>
              </a:lnSpc>
            </a:pP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Консультант:</a:t>
            </a:r>
          </a:p>
          <a:p>
            <a:pPr>
              <a:lnSpc>
                <a:spcPct val="90000"/>
              </a:lnSpc>
            </a:pPr>
            <a:r>
              <a:rPr lang="ru-RU" sz="1800" i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учитель литературы МБОУ Воздвиженская СОШ</a:t>
            </a:r>
          </a:p>
          <a:p>
            <a:pPr>
              <a:lnSpc>
                <a:spcPct val="90000"/>
              </a:lnSpc>
            </a:pPr>
            <a:r>
              <a:rPr lang="ru-RU" sz="1800" b="1" i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Белышева Г.Н.;</a:t>
            </a:r>
          </a:p>
          <a:p>
            <a:pPr>
              <a:lnSpc>
                <a:spcPct val="90000"/>
              </a:lnSpc>
            </a:pPr>
            <a:endParaRPr lang="ru-RU" sz="1800" b="1" i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010390" y="2843868"/>
            <a:ext cx="838200" cy="3999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4000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800" b="1" dirty="0"/>
              <a:t>Выдающиеся учителя были у всех народов и во все времена.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286248" y="1785926"/>
            <a:ext cx="4400552" cy="4530725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lnSpc>
                <a:spcPct val="90000"/>
              </a:lnSpc>
            </a:pPr>
            <a:endParaRPr lang="ru-RU" sz="2000" dirty="0" smtClean="0"/>
          </a:p>
          <a:p>
            <a:pPr>
              <a:lnSpc>
                <a:spcPct val="90000"/>
              </a:lnSpc>
            </a:pPr>
            <a:r>
              <a:rPr lang="ru-RU" sz="2000" dirty="0" smtClean="0"/>
              <a:t>Великим </a:t>
            </a:r>
            <a:r>
              <a:rPr lang="ru-RU" sz="2000" dirty="0"/>
              <a:t>учителем китайцы называли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Конфуция. </a:t>
            </a:r>
            <a:endParaRPr lang="ru-RU" sz="28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ru-RU" sz="2000" dirty="0" smtClean="0"/>
              <a:t>В </a:t>
            </a:r>
            <a:r>
              <a:rPr lang="ru-RU" sz="2000" dirty="0"/>
              <a:t>одной из легенд об этом мыслителе приводится его разговор с учеником: "Эта страна обширна и густо населена. Что же ей недостает, учитель?" - обращается к нему ученик. "Обогати ее", - отвечает учитель. "Но она и так богата. Чем же ее обогатить?" - спрашивает ученик. "Обучи ее!" - восклицает учитель. 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989138"/>
            <a:ext cx="2592387" cy="32400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836613"/>
            <a:ext cx="5194300" cy="5294312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/>
              <a:t>Человек трудной и завидной судьбы, чешский педагог-гуманист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/>
              <a:t>Ян Амос Коменский</a:t>
            </a:r>
            <a:r>
              <a:rPr lang="ru-RU" sz="2000" dirty="0"/>
              <a:t>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/>
              <a:t>был первым, кто стал разрабатывать педагогику как самостоятельную отрасль теоретического знания. Коменский мечтал дать своему народу собранную воедино мудрость мира. Он написал десятки учебников для школы, свыше 260 педагогических произведений. И сегодня каждый учитель, пользуясь словами "урок", "класс", "каникулы", "обучение" и т.д., не всегда знает, что все они вошли в школу вместе с именем великого чешского педагога. 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285860"/>
            <a:ext cx="3024188" cy="34988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isometricOffAxis2Left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3857620" y="3643314"/>
            <a:ext cx="5286380" cy="257176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3929090" cy="5815012"/>
          </a:xfrm>
          <a:ln/>
          <a:scene3d>
            <a:camera prst="perspectiveRight"/>
            <a:lightRig rig="threePt" dir="t"/>
          </a:scene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400" dirty="0"/>
              <a:t>Великим педагогом России был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Константин </a:t>
            </a:r>
            <a:r>
              <a:rPr lang="ru-RU" sz="2400" b="1" dirty="0"/>
              <a:t>Дмитриевич Ушинский</a:t>
            </a:r>
            <a:r>
              <a:rPr lang="ru-RU" sz="2400" dirty="0"/>
              <a:t> - отец русских учителей. </a:t>
            </a:r>
            <a:br>
              <a:rPr lang="ru-RU" sz="2400" dirty="0"/>
            </a:br>
            <a:r>
              <a:rPr lang="ru-RU" sz="2400" dirty="0"/>
              <a:t>Созданные им учебники выдержали небывалый в истории тираж. Например, "Родное слово" переиздавалось 167 раз. Его наследие составляет 11 томов, а педагогические произведения имеют научную ценность и сегодня.</a:t>
            </a:r>
            <a:endParaRPr lang="ru-RU" sz="3800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357686" y="3714752"/>
            <a:ext cx="4405311" cy="2428893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1500" i="1" dirty="0" smtClean="0">
              <a:latin typeface="Georgia" pitchFamily="18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1500" i="1" dirty="0" smtClean="0">
              <a:latin typeface="Georgia" pitchFamily="18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500" i="1" dirty="0" smtClean="0">
                <a:latin typeface="Georgia" pitchFamily="18" charset="0"/>
              </a:rPr>
              <a:t>"</a:t>
            </a:r>
            <a:r>
              <a:rPr lang="ru-RU" sz="1200" i="1" dirty="0">
                <a:latin typeface="Georgia" pitchFamily="18" charset="0"/>
              </a:rPr>
              <a:t>Воспитатель, стоящий в уровень с современным ходом воспитания, чувствует себя живым, деятельным членом великого организма, борющегося с невежеством и пороками человечества, посредником между всем, что было благородного и высокого в прошедшей истории людей, и поколением новым, хранителем святых заветов людей, боровшихся за истину и за благо", а его дело, "скромное по наружности, - одно из величайших дел истории. На этом деле зиждутся государства и им живут целые поколения". 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42852"/>
            <a:ext cx="2408237" cy="31670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11188" y="476250"/>
            <a:ext cx="7993062" cy="1973263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/>
              <a:t>Поиски российских теоретиков и практиков 20-х гг. XX в. во многом подготовили новаторскую педагогику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/>
              <a:t> </a:t>
            </a:r>
            <a:r>
              <a:rPr lang="ru-RU" sz="2500" b="1" dirty="0"/>
              <a:t>Антона Семеновича Макаренко. </a:t>
            </a:r>
          </a:p>
          <a:p>
            <a:pPr algn="r">
              <a:lnSpc>
                <a:spcPct val="80000"/>
              </a:lnSpc>
              <a:buFont typeface="Wingdings" pitchFamily="2" charset="2"/>
              <a:buNone/>
            </a:pPr>
            <a:r>
              <a:rPr lang="ru-RU" sz="1900" dirty="0"/>
              <a:t> </a:t>
            </a:r>
            <a:endParaRPr lang="ru-RU" sz="2200" dirty="0"/>
          </a:p>
        </p:txBody>
      </p:sp>
      <p:sp>
        <p:nvSpPr>
          <p:cNvPr id="25604" name="Rectangle 4"/>
          <p:cNvSpPr>
            <a:spLocks noGrp="1" noChangeArrowheads="1"/>
          </p:cNvSpPr>
          <p:nvPr>
            <p:ph sz="half" idx="2"/>
          </p:nvPr>
        </p:nvSpPr>
        <p:spPr>
          <a:blipFill>
            <a:blip r:embed="rId2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r">
              <a:lnSpc>
                <a:spcPct val="80000"/>
              </a:lnSpc>
              <a:buFont typeface="Wingdings" pitchFamily="2" charset="2"/>
              <a:buNone/>
            </a:pPr>
            <a:endParaRPr lang="ru-RU" sz="1800" dirty="0" smtClean="0"/>
          </a:p>
          <a:p>
            <a:pPr algn="r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 smtClean="0"/>
              <a:t>Теоретическое </a:t>
            </a:r>
            <a:r>
              <a:rPr lang="ru-RU" sz="1800" dirty="0"/>
              <a:t>наследие и опыт А. С. Макаренко приобрели всемирное признание. Особое значение имеет созданная А. С. Макаренко теория детского коллектива, которая органично включает в себя тонкую по инструментовке и своеобразную по способам и приемам осуществления методику индивидуализации воспитания. Он считал, что работа воспитателя самая трудная, возможно, самая ответственная и требующая от личности не только наибольшего напряжения, но и больших сил, больших способностей.</a:t>
            </a:r>
            <a:r>
              <a:rPr lang="ru-RU" sz="2200" dirty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200" dirty="0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1916113"/>
            <a:ext cx="2735262" cy="3959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600" b="1" dirty="0">
                <a:solidFill>
                  <a:schemeClr val="accent5">
                    <a:lumMod val="75000"/>
                  </a:schemeClr>
                </a:solidFill>
              </a:rPr>
              <a:t>Педагоги - самые уважаемые работники у нас в России. </a:t>
            </a:r>
            <a:r>
              <a:rPr lang="ru-RU" sz="2600" b="1">
                <a:solidFill>
                  <a:schemeClr val="accent5">
                    <a:lumMod val="75000"/>
                  </a:schemeClr>
                </a:solidFill>
              </a:rPr>
              <a:t>Задача </a:t>
            </a:r>
            <a:r>
              <a:rPr lang="ru-RU" sz="2600" b="1" smtClean="0">
                <a:solidFill>
                  <a:schemeClr val="accent5">
                    <a:lumMod val="75000"/>
                  </a:schemeClr>
                </a:solidFill>
              </a:rPr>
              <a:t>педагогов </a:t>
            </a:r>
            <a:r>
              <a:rPr lang="ru-RU" sz="2600" b="1" dirty="0">
                <a:solidFill>
                  <a:schemeClr val="accent5">
                    <a:lumMod val="75000"/>
                  </a:schemeClr>
                </a:solidFill>
              </a:rPr>
              <a:t>самая почетная - создавать кадры для всех отраслей нашей жизни.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357686" y="1571612"/>
            <a:ext cx="4500594" cy="4729183"/>
          </a:xfr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rible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ru-RU" sz="2000" b="1" dirty="0" smtClean="0"/>
              <a:t>     </a:t>
            </a:r>
          </a:p>
          <a:p>
            <a:pPr>
              <a:lnSpc>
                <a:spcPct val="90000"/>
              </a:lnSpc>
              <a:buNone/>
            </a:pPr>
            <a:r>
              <a:rPr lang="ru-RU" sz="2000" b="1" dirty="0" smtClean="0"/>
              <a:t>С</a:t>
            </a:r>
            <a:r>
              <a:rPr lang="ru-RU" sz="2000" b="1" dirty="0"/>
              <a:t>. Михалков</a:t>
            </a:r>
            <a:r>
              <a:rPr lang="ru-RU" sz="2000" dirty="0"/>
              <a:t> писал: </a:t>
            </a:r>
            <a:endParaRPr lang="ru-RU" sz="2000" dirty="0" smtClean="0"/>
          </a:p>
          <a:p>
            <a:pPr>
              <a:lnSpc>
                <a:spcPct val="90000"/>
              </a:lnSpc>
              <a:buNone/>
            </a:pPr>
            <a:r>
              <a:rPr lang="ru-RU" sz="2000" i="1" dirty="0" smtClean="0"/>
              <a:t>     «</a:t>
            </a:r>
            <a:r>
              <a:rPr lang="ru-RU" sz="2000" i="1" dirty="0"/>
              <a:t>Советским учителям есть чем гордиться! Это их ученики трудом, мыслью, вдохновением своим превратили нашу страну в великую, непобедимую державу. Это их ученики... спасли человече­ство от ужасов фашистского порабощения. Это их ученики подняли первую в мире страну социализма к звездам, на немыслимую космическую высоту. Вот какие взошли семена, посеянные советским учительством: Честь и слава такому учительству! ».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928802"/>
            <a:ext cx="2952750" cy="3527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Documents and Settings\Администратор\Мои документы\цветы\dividers_11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6000768"/>
            <a:ext cx="5643570" cy="85723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7813"/>
            <a:ext cx="8642350" cy="6246812"/>
          </a:xfrm>
        </p:spPr>
        <p:txBody>
          <a:bodyPr/>
          <a:lstStyle/>
          <a:p>
            <a:pPr algn="r"/>
            <a:r>
              <a:rPr lang="ru-RU" sz="2200" b="1" i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Каждый день мы ходим в школу, каждый день мы встречаем одних и тех же учителей. Одних из них мы любим, других - не очень, одних уважаем, других - побаиваемся. Но вряд ли кто-нибудь из нас  до</a:t>
            </a:r>
            <a:br>
              <a:rPr lang="ru-RU" sz="2200" b="1" i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 рассказа </a:t>
            </a:r>
            <a:r>
              <a:rPr lang="ru-RU" sz="2200" b="1" dirty="0">
                <a:solidFill>
                  <a:schemeClr val="accent5">
                    <a:lumMod val="50000"/>
                  </a:schemeClr>
                </a:solidFill>
              </a:rPr>
              <a:t>В.Г. Распутина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«Уроки французского, </a:t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повести </a:t>
            </a:r>
            <a:r>
              <a:rPr lang="ru-RU" sz="2200" b="1" dirty="0">
                <a:solidFill>
                  <a:schemeClr val="accent5">
                    <a:lumMod val="50000"/>
                  </a:schemeClr>
                </a:solidFill>
              </a:rPr>
              <a:t>В.Астафьева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</a:rPr>
              <a:t> «</a:t>
            </a:r>
            <a:r>
              <a:rPr lang="ru-RU" sz="2200" dirty="0"/>
              <a:t>Последний поклон», </a:t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>
                <a:solidFill>
                  <a:schemeClr val="accent5">
                    <a:lumMod val="50000"/>
                  </a:schemeClr>
                </a:solidFill>
              </a:rPr>
              <a:t>Чингиза Айтматова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200" dirty="0"/>
              <a:t>«Первый учитель»,</a:t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200" b="1" i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задумывался о влиянии личности определенного учителя на всю нашу дальнейшую жизнь</a:t>
            </a:r>
            <a:endParaRPr lang="ru-RU" sz="3800" b="1" i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2000240"/>
            <a:ext cx="1152525" cy="14398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4071942"/>
            <a:ext cx="1312862" cy="1558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2357430"/>
            <a:ext cx="1169987" cy="1584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C:\Documents and Settings\Администратор\Мои документы\цветы\dividers_111.gif"/>
          <p:cNvPicPr>
            <a:picLocks noChangeAspect="1" noChangeArrowheads="1" noCrop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71472" y="6381750"/>
            <a:ext cx="3810000" cy="476250"/>
          </a:xfrm>
          <a:prstGeom prst="rect">
            <a:avLst/>
          </a:prstGeom>
          <a:noFill/>
        </p:spPr>
      </p:pic>
      <p:pic>
        <p:nvPicPr>
          <p:cNvPr id="2051" name="Picture 3" descr="C:\Documents and Settings\Администратор\Мои документы\цветы\dividers_111.gif"/>
          <p:cNvPicPr>
            <a:picLocks noChangeAspect="1" noChangeArrowheads="1" noCrop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6200000">
            <a:off x="-1881221" y="4024305"/>
            <a:ext cx="4667256" cy="47625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1643050"/>
            <a:ext cx="7467600" cy="24288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  <a:t>Профессия учителя является одной из самых сложных в наши дни. Все мы знаем о том, что немногие решают стать учителем и посвятить себя детям сейчас. Но, к счастью, есть и те, кого не пугают условия работы.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3800" dirty="0"/>
              <a:t/>
            </a:r>
            <a:br>
              <a:rPr lang="ru-RU" sz="3800" dirty="0"/>
            </a:br>
            <a:endParaRPr lang="ru-RU" sz="3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3786190"/>
            <a:ext cx="184731" cy="307777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>
            <a:spAutoFit/>
          </a:bodyPr>
          <a:lstStyle/>
          <a:p>
            <a:endParaRPr lang="ru-RU" sz="1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28992" y="6550223"/>
            <a:ext cx="184731" cy="307777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>
            <a:spAutoFit/>
          </a:bodyPr>
          <a:lstStyle/>
          <a:p>
            <a:endParaRPr lang="ru-RU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929454" y="3857628"/>
            <a:ext cx="1599349" cy="369332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929322" y="6143644"/>
            <a:ext cx="184731" cy="307777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>
            <a:spAutoFit/>
          </a:bodyPr>
          <a:lstStyle/>
          <a:p>
            <a:endParaRPr lang="ru-RU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071670" y="6215082"/>
            <a:ext cx="184731" cy="307777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>
            <a:spAutoFit/>
          </a:bodyPr>
          <a:lstStyle/>
          <a:p>
            <a:endParaRPr lang="ru-RU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" name="Picture 2" descr="C:\Documents and Settings\Администратор\Мои документы\цветы\flowers1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4286256"/>
            <a:ext cx="1690657" cy="2357430"/>
          </a:xfrm>
          <a:prstGeom prst="rect">
            <a:avLst/>
          </a:prstGeom>
          <a:noFill/>
        </p:spPr>
      </p:pic>
      <p:sp>
        <p:nvSpPr>
          <p:cNvPr id="18" name="Содержимое 17"/>
          <p:cNvSpPr>
            <a:spLocks noGrp="1"/>
          </p:cNvSpPr>
          <p:nvPr>
            <p:ph idx="1"/>
          </p:nvPr>
        </p:nvSpPr>
        <p:spPr>
          <a:xfrm>
            <a:off x="457200" y="4357694"/>
            <a:ext cx="2828916" cy="176846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85860"/>
            <a:ext cx="8115328" cy="535785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2100" b="1" i="1" dirty="0" smtClean="0"/>
              <a:t>     </a:t>
            </a:r>
            <a:r>
              <a:rPr lang="ru-RU" sz="2100" i="1" dirty="0" smtClean="0"/>
              <a:t>Быть </a:t>
            </a:r>
            <a:r>
              <a:rPr lang="ru-RU" sz="2100" i="1" dirty="0"/>
              <a:t>учителем очень ответственная задача. Ведь именно от него мы получаем знания, которыми пользуемся в дальнейшем. И знания эти должны быть верными, глубокими и полезными. </a:t>
            </a:r>
            <a:endParaRPr lang="ru-RU" sz="2100" i="1" dirty="0" smtClean="0"/>
          </a:p>
          <a:p>
            <a:pPr algn="ctr">
              <a:lnSpc>
                <a:spcPct val="90000"/>
              </a:lnSpc>
              <a:buNone/>
            </a:pPr>
            <a:r>
              <a:rPr lang="ru-RU" sz="2100" i="1" dirty="0" smtClean="0"/>
              <a:t>   Мне </a:t>
            </a:r>
            <a:r>
              <a:rPr lang="ru-RU" sz="2100" i="1" dirty="0"/>
              <a:t>кажется, что каждый преподаватель хочет, чтобы именно его ученик добился больших успехов в изучении его предмета, во взрослой жизни и даже превзошел своего учителя. </a:t>
            </a:r>
            <a:endParaRPr lang="ru-RU" sz="2100" i="1" dirty="0" smtClean="0"/>
          </a:p>
          <a:p>
            <a:pPr algn="ctr">
              <a:lnSpc>
                <a:spcPct val="90000"/>
              </a:lnSpc>
              <a:buNone/>
            </a:pPr>
            <a:r>
              <a:rPr lang="ru-RU" sz="2100" i="1" dirty="0" smtClean="0"/>
              <a:t>Это </a:t>
            </a:r>
            <a:r>
              <a:rPr lang="ru-RU" sz="2100" i="1" dirty="0"/>
              <a:t>будет означать то, что педагог сумел научить всему, что умеет сам</a:t>
            </a:r>
            <a:r>
              <a:rPr lang="ru-RU" sz="2100" i="1" dirty="0" smtClean="0"/>
              <a:t>.</a:t>
            </a:r>
          </a:p>
          <a:p>
            <a:pPr>
              <a:lnSpc>
                <a:spcPct val="90000"/>
              </a:lnSpc>
              <a:buNone/>
            </a:pPr>
            <a:endParaRPr lang="ru-RU" sz="2100" dirty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100" b="1" dirty="0">
                <a:solidFill>
                  <a:srgbClr val="002060"/>
                </a:solidFill>
              </a:rPr>
              <a:t>Не смейте забывать учителей.</a:t>
            </a:r>
            <a:br>
              <a:rPr lang="ru-RU" sz="2100" b="1" dirty="0">
                <a:solidFill>
                  <a:srgbClr val="002060"/>
                </a:solidFill>
              </a:rPr>
            </a:br>
            <a:r>
              <a:rPr lang="ru-RU" sz="2100" b="1" dirty="0">
                <a:solidFill>
                  <a:srgbClr val="002060"/>
                </a:solidFill>
              </a:rPr>
              <a:t>Пусть будет жизнь достойна их усилий-</a:t>
            </a:r>
            <a:br>
              <a:rPr lang="ru-RU" sz="2100" b="1" dirty="0">
                <a:solidFill>
                  <a:srgbClr val="002060"/>
                </a:solidFill>
              </a:rPr>
            </a:br>
            <a:r>
              <a:rPr lang="ru-RU" sz="2100" b="1" dirty="0">
                <a:solidFill>
                  <a:srgbClr val="002060"/>
                </a:solidFill>
              </a:rPr>
              <a:t>Учителями славится Россия,</a:t>
            </a:r>
            <a:br>
              <a:rPr lang="ru-RU" sz="2100" b="1" dirty="0">
                <a:solidFill>
                  <a:srgbClr val="002060"/>
                </a:solidFill>
              </a:rPr>
            </a:br>
            <a:r>
              <a:rPr lang="ru-RU" sz="2100" b="1" dirty="0">
                <a:solidFill>
                  <a:srgbClr val="002060"/>
                </a:solidFill>
              </a:rPr>
              <a:t>Ученики приносят славу ей.</a:t>
            </a:r>
            <a:br>
              <a:rPr lang="ru-RU" sz="2100" b="1" dirty="0">
                <a:solidFill>
                  <a:srgbClr val="002060"/>
                </a:solidFill>
              </a:rPr>
            </a:br>
            <a:r>
              <a:rPr lang="ru-RU" sz="2100" b="1" dirty="0">
                <a:solidFill>
                  <a:srgbClr val="002060"/>
                </a:solidFill>
              </a:rPr>
              <a:t>Не смейте забывать учителей! </a:t>
            </a:r>
          </a:p>
        </p:txBody>
      </p:sp>
      <p:pic>
        <p:nvPicPr>
          <p:cNvPr id="4098" name="Picture 2" descr="C:\Documents and Settings\Администратор\Мои документы\АНИМАШКИ\Гуля...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1490664" cy="1357322"/>
          </a:xfrm>
          <a:prstGeom prst="rect">
            <a:avLst/>
          </a:prstGeom>
          <a:noFill/>
        </p:spPr>
      </p:pic>
      <p:pic>
        <p:nvPicPr>
          <p:cNvPr id="4099" name="Picture 3" descr="C:\Documents and Settings\Администратор\Мои документы\АНИМАШКИ\Гуля...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214290"/>
            <a:ext cx="1643074" cy="1214446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85728"/>
            <a:ext cx="5786478" cy="6429420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100" i="1" dirty="0" smtClean="0">
                <a:latin typeface="Arno Pro Caption" pitchFamily="18" charset="0"/>
              </a:rPr>
              <a:t/>
            </a:r>
            <a:br>
              <a:rPr lang="ru-RU" sz="3100" i="1" dirty="0" smtClean="0">
                <a:latin typeface="Arno Pro Caption" pitchFamily="18" charset="0"/>
              </a:rPr>
            </a:br>
            <a:r>
              <a:rPr lang="ru-RU" sz="3100" i="1" dirty="0" smtClean="0">
                <a:latin typeface="Arno Pro Caption" pitchFamily="18" charset="0"/>
              </a:rPr>
              <a:t/>
            </a:r>
            <a:br>
              <a:rPr lang="ru-RU" sz="3100" i="1" dirty="0" smtClean="0">
                <a:latin typeface="Arno Pro Caption" pitchFamily="18" charset="0"/>
              </a:rPr>
            </a:br>
            <a:r>
              <a:rPr lang="ru-RU" sz="2700" i="1" dirty="0" smtClean="0">
                <a:latin typeface="Arno Pro Caption" pitchFamily="18" charset="0"/>
              </a:rPr>
              <a:t>Какого цвета профессия педагог. </a:t>
            </a:r>
            <a:br>
              <a:rPr lang="ru-RU" sz="2700" i="1" dirty="0" smtClean="0">
                <a:latin typeface="Arno Pro Caption" pitchFamily="18" charset="0"/>
              </a:rPr>
            </a:br>
            <a:r>
              <a:rPr lang="ru-RU" sz="2700" i="1" dirty="0" smtClean="0">
                <a:latin typeface="Arno Pro Caption" pitchFamily="18" charset="0"/>
              </a:rPr>
              <a:t>А какого цвета </a:t>
            </a:r>
            <a:r>
              <a:rPr lang="ru-RU" sz="2700" b="1" i="1" dirty="0" smtClean="0">
                <a:solidFill>
                  <a:srgbClr val="C00000"/>
                </a:solidFill>
                <a:latin typeface="Arno Pro Caption" pitchFamily="18" charset="0"/>
              </a:rPr>
              <a:t>доброта, </a:t>
            </a:r>
            <a:r>
              <a:rPr lang="ru-RU" sz="2700" b="1" i="1" dirty="0" smtClean="0">
                <a:solidFill>
                  <a:srgbClr val="92D050"/>
                </a:solidFill>
                <a:latin typeface="Arno Pro Caption" pitchFamily="18" charset="0"/>
              </a:rPr>
              <a:t>порядочность,</a:t>
            </a:r>
            <a:r>
              <a:rPr lang="ru-RU" sz="2700" i="1" dirty="0" smtClean="0">
                <a:latin typeface="Arno Pro Caption" pitchFamily="18" charset="0"/>
              </a:rPr>
              <a:t> </a:t>
            </a:r>
            <a:r>
              <a:rPr lang="ru-RU" sz="2700" b="1" i="1" dirty="0" smtClean="0">
                <a:solidFill>
                  <a:srgbClr val="00B0F0"/>
                </a:solidFill>
                <a:latin typeface="Arno Pro Caption" pitchFamily="18" charset="0"/>
              </a:rPr>
              <a:t>профессионализм, </a:t>
            </a:r>
            <a:r>
              <a:rPr lang="ru-RU" sz="2700" b="1" i="1" dirty="0" smtClean="0">
                <a:solidFill>
                  <a:srgbClr val="002060"/>
                </a:solidFill>
                <a:latin typeface="Arno Pro Caption" pitchFamily="18" charset="0"/>
              </a:rPr>
              <a:t>тактичность, </a:t>
            </a:r>
            <a:r>
              <a:rPr lang="ru-RU" sz="2700" b="1" i="1" dirty="0" smtClean="0">
                <a:solidFill>
                  <a:srgbClr val="7030A0"/>
                </a:solidFill>
                <a:latin typeface="Arno Pro Caption" pitchFamily="18" charset="0"/>
              </a:rPr>
              <a:t>компетентность, </a:t>
            </a:r>
            <a:r>
              <a:rPr lang="ru-RU" sz="2700" b="1" i="1" dirty="0" smtClean="0">
                <a:solidFill>
                  <a:srgbClr val="92D050"/>
                </a:solidFill>
                <a:latin typeface="Arno Pro Caption" pitchFamily="18" charset="0"/>
              </a:rPr>
              <a:t>чуткость,</a:t>
            </a:r>
            <a:r>
              <a:rPr lang="ru-RU" sz="2700" i="1" dirty="0" smtClean="0">
                <a:latin typeface="Arno Pro Caption" pitchFamily="18" charset="0"/>
              </a:rPr>
              <a:t> </a:t>
            </a:r>
            <a:r>
              <a:rPr lang="ru-RU" sz="2700" b="1" i="1" dirty="0" smtClean="0">
                <a:solidFill>
                  <a:srgbClr val="FFC000"/>
                </a:solidFill>
                <a:latin typeface="Arno Pro Caption" pitchFamily="18" charset="0"/>
              </a:rPr>
              <a:t>толерантность, </a:t>
            </a:r>
            <a:r>
              <a:rPr lang="ru-RU" sz="2700" b="1" i="1" dirty="0" smtClean="0">
                <a:solidFill>
                  <a:schemeClr val="accent1"/>
                </a:solidFill>
                <a:latin typeface="Arno Pro Caption" pitchFamily="18" charset="0"/>
              </a:rPr>
              <a:t>терпимость, </a:t>
            </a:r>
            <a:r>
              <a:rPr lang="ru-RU" sz="2700" b="1" i="1" dirty="0" smtClean="0">
                <a:solidFill>
                  <a:srgbClr val="FF0000"/>
                </a:solidFill>
                <a:latin typeface="Arno Pro Caption" pitchFamily="18" charset="0"/>
              </a:rPr>
              <a:t>отзывчивость.</a:t>
            </a:r>
            <a:r>
              <a:rPr lang="ru-RU" sz="2700" i="1" dirty="0" smtClean="0">
                <a:latin typeface="Arno Pro Caption" pitchFamily="18" charset="0"/>
              </a:rPr>
              <a:t/>
            </a:r>
            <a:br>
              <a:rPr lang="ru-RU" sz="2700" i="1" dirty="0" smtClean="0">
                <a:latin typeface="Arno Pro Caption" pitchFamily="18" charset="0"/>
              </a:rPr>
            </a:br>
            <a:r>
              <a:rPr lang="ru-RU" sz="2700" i="1" dirty="0" smtClean="0">
                <a:latin typeface="Arno Pro Caption" pitchFamily="18" charset="0"/>
              </a:rPr>
              <a:t>Если мы подберём цвета к этим понятиям и смешаем их, то у нас получится чистый, светлый, тёплый цвет. </a:t>
            </a:r>
            <a:br>
              <a:rPr lang="ru-RU" sz="2700" i="1" dirty="0" smtClean="0">
                <a:latin typeface="Arno Pro Caption" pitchFamily="18" charset="0"/>
              </a:rPr>
            </a:br>
            <a:r>
              <a:rPr lang="ru-RU" sz="2700" i="1" dirty="0" smtClean="0">
                <a:latin typeface="Arno Pro Caption" pitchFamily="18" charset="0"/>
              </a:rPr>
              <a:t>Вот это и есть тот цвет, в который мы стараемся окрасить профессию </a:t>
            </a:r>
            <a:r>
              <a:rPr lang="ru-RU" sz="3100" i="1" dirty="0" smtClean="0">
                <a:latin typeface="Arno Pro Caption" pitchFamily="18" charset="0"/>
              </a:rPr>
              <a:t/>
            </a:r>
            <a:br>
              <a:rPr lang="ru-RU" sz="3100" i="1" dirty="0" smtClean="0">
                <a:latin typeface="Arno Pro Caption" pitchFamily="18" charset="0"/>
              </a:rPr>
            </a:br>
            <a:r>
              <a:rPr lang="ru-RU" sz="6700" b="1" dirty="0" smtClean="0">
                <a:solidFill>
                  <a:srgbClr val="FF0000"/>
                </a:solidFill>
                <a:latin typeface="Arno Pro Caption" pitchFamily="18" charset="0"/>
              </a:rPr>
              <a:t>п</a:t>
            </a:r>
            <a:r>
              <a:rPr lang="ru-RU" sz="6700" b="1" dirty="0" smtClean="0">
                <a:solidFill>
                  <a:srgbClr val="FFFF00"/>
                </a:solidFill>
                <a:latin typeface="Arno Pro Caption" pitchFamily="18" charset="0"/>
              </a:rPr>
              <a:t>е</a:t>
            </a:r>
            <a:r>
              <a:rPr lang="ru-RU" sz="6700" b="1" dirty="0" smtClean="0">
                <a:solidFill>
                  <a:srgbClr val="00B050"/>
                </a:solidFill>
                <a:latin typeface="Arno Pro Caption" pitchFamily="18" charset="0"/>
              </a:rPr>
              <a:t>д</a:t>
            </a:r>
            <a:r>
              <a:rPr lang="ru-RU" sz="6700" b="1" dirty="0" smtClean="0">
                <a:solidFill>
                  <a:srgbClr val="00B0F0"/>
                </a:solidFill>
                <a:latin typeface="Arno Pro Caption" pitchFamily="18" charset="0"/>
              </a:rPr>
              <a:t>а</a:t>
            </a:r>
            <a:r>
              <a:rPr lang="ru-RU" sz="6700" b="1" dirty="0" smtClean="0">
                <a:solidFill>
                  <a:srgbClr val="002060"/>
                </a:solidFill>
                <a:latin typeface="Arno Pro Caption" pitchFamily="18" charset="0"/>
              </a:rPr>
              <a:t>г</a:t>
            </a:r>
            <a:r>
              <a:rPr lang="ru-RU" sz="6700" b="1" dirty="0" smtClean="0">
                <a:solidFill>
                  <a:srgbClr val="7030A0"/>
                </a:solidFill>
                <a:latin typeface="Arno Pro Caption" pitchFamily="18" charset="0"/>
              </a:rPr>
              <a:t>о</a:t>
            </a:r>
            <a:r>
              <a:rPr lang="ru-RU" sz="6700" b="1" dirty="0" smtClean="0">
                <a:solidFill>
                  <a:srgbClr val="FFC000"/>
                </a:solidFill>
                <a:latin typeface="Arno Pro Caption" pitchFamily="18" charset="0"/>
              </a:rPr>
              <a:t>г</a:t>
            </a:r>
            <a:r>
              <a:rPr lang="ru-RU" sz="5300" b="1" dirty="0" smtClean="0">
                <a:latin typeface="Arno Pro Captio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школа\Мои документы\Мои рисунки\анимашки\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357166"/>
            <a:ext cx="1357322" cy="1428760"/>
          </a:xfrm>
          <a:prstGeom prst="rect">
            <a:avLst/>
          </a:prstGeom>
          <a:noFill/>
        </p:spPr>
      </p:pic>
      <p:pic>
        <p:nvPicPr>
          <p:cNvPr id="1027" name="Picture 3" descr="C:\Documents and Settings\школа\Мои документы\Мои рисунки\анимашки\8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357694"/>
            <a:ext cx="1252538" cy="1571628"/>
          </a:xfrm>
          <a:prstGeom prst="rect">
            <a:avLst/>
          </a:prstGeom>
          <a:noFill/>
        </p:spPr>
      </p:pic>
      <p:pic>
        <p:nvPicPr>
          <p:cNvPr id="1028" name="Picture 4" descr="C:\Documents and Settings\школа\Мои документы\Мои рисунки\анимашки\8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214422"/>
            <a:ext cx="1357322" cy="1571636"/>
          </a:xfrm>
          <a:prstGeom prst="rect">
            <a:avLst/>
          </a:prstGeom>
          <a:noFill/>
        </p:spPr>
      </p:pic>
      <p:pic>
        <p:nvPicPr>
          <p:cNvPr id="1029" name="Picture 5" descr="C:\Documents and Settings\школа\Мои документы\Мои рисунки\анимашки\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58" y="3357562"/>
            <a:ext cx="1357314" cy="1709741"/>
          </a:xfrm>
          <a:prstGeom prst="rect">
            <a:avLst/>
          </a:prstGeom>
          <a:noFill/>
        </p:spPr>
      </p:pic>
      <p:pic>
        <p:nvPicPr>
          <p:cNvPr id="1030" name="Picture 6" descr="EN00271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7290" y="5359400"/>
            <a:ext cx="1803400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EN00272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57884" y="5003800"/>
            <a:ext cx="1752600" cy="18542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8072494" cy="164307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Мы любим наших учителей, мы доверяем им, и верим в то, что все учителя, такие же замечательные, как наши!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86248" y="2071678"/>
            <a:ext cx="3571900" cy="384720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6000000" lon="6000000" rev="7800000"/>
            </a:lightRig>
          </a:scene3d>
          <a:sp3d>
            <a:bevelT w="139700" h="1397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latin typeface="Georgia" pitchFamily="18" charset="0"/>
              </a:rPr>
              <a:t>Мы с радостью приходим в нашу школу,</a:t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400" dirty="0" smtClean="0">
                <a:latin typeface="Georgia" pitchFamily="18" charset="0"/>
              </a:rPr>
              <a:t>В которой ждут нас наши старшие друзья.</a:t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400" dirty="0" smtClean="0">
                <a:latin typeface="Georgia" pitchFamily="18" charset="0"/>
              </a:rPr>
              <a:t>Которых любим мы и очень уважаем,</a:t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400" dirty="0" smtClean="0">
                <a:latin typeface="Georgia" pitchFamily="18" charset="0"/>
              </a:rPr>
              <a:t>Которым будем верить мы всегда.</a:t>
            </a:r>
          </a:p>
          <a:p>
            <a:pPr algn="r"/>
            <a:r>
              <a:rPr lang="ru-RU" sz="2800" b="1" i="1" dirty="0" smtClean="0">
                <a:solidFill>
                  <a:schemeClr val="tx1"/>
                </a:solidFill>
                <a:latin typeface="Monotype Corsiva" pitchFamily="66" charset="0"/>
              </a:rPr>
              <a:t>Ученики </a:t>
            </a:r>
            <a:endParaRPr lang="ru-RU" sz="28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5122" name="Picture 2" descr="C:\Documents and Settings\Администратор\Мои документы\цветы\Копия f4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143116"/>
            <a:ext cx="1857388" cy="3786214"/>
          </a:xfrm>
          <a:prstGeom prst="rect">
            <a:avLst/>
          </a:prstGeom>
          <a:noFill/>
        </p:spPr>
      </p:pic>
      <p:pic>
        <p:nvPicPr>
          <p:cNvPr id="5127" name="Picture 7" descr="C:\Documents and Settings\Администратор\Мои документы\цветы\dividers_2000.gif"/>
          <p:cNvPicPr>
            <a:picLocks noChangeAspect="1" noChangeArrowheads="1" noCrop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643042" y="6215082"/>
            <a:ext cx="6072230" cy="466727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857224" y="1571612"/>
            <a:ext cx="7396162" cy="2071702"/>
          </a:xfrm>
          <a:blipFill>
            <a:blip r:embed="rId2" cstate="print"/>
            <a:tile tx="0" ty="0" sx="100000" sy="100000" flip="none" algn="tl"/>
          </a:blip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ctr">
              <a:buFont typeface="Wingdings" pitchFamily="2" charset="2"/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b="1" dirty="0" smtClean="0">
                <a:solidFill>
                  <a:srgbClr val="7030A0"/>
                </a:solidFill>
              </a:rPr>
              <a:t>Сеятели </a:t>
            </a:r>
            <a:r>
              <a:rPr lang="ru-RU" b="1" dirty="0">
                <a:solidFill>
                  <a:srgbClr val="7030A0"/>
                </a:solidFill>
              </a:rPr>
              <a:t>разумного, доброго, вечного - говорят об учителях. </a:t>
            </a:r>
            <a:endParaRPr lang="ru-RU" b="1" dirty="0" smtClean="0">
              <a:solidFill>
                <a:srgbClr val="7030A0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От </a:t>
            </a:r>
            <a:r>
              <a:rPr lang="ru-RU" b="1" dirty="0">
                <a:solidFill>
                  <a:srgbClr val="7030A0"/>
                </a:solidFill>
              </a:rPr>
              <a:t>них - всё лучшее в человеке.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Documents and Settings\Администратор\Мои документы\АНИМАШКИ\Гуля...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214290"/>
            <a:ext cx="1276350" cy="942975"/>
          </a:xfrm>
          <a:prstGeom prst="rect">
            <a:avLst/>
          </a:prstGeom>
          <a:noFill/>
          <a:scene3d>
            <a:camera prst="orthographicFront">
              <a:rot lat="0" lon="8700000" rev="0"/>
            </a:camera>
            <a:lightRig rig="threePt" dir="t"/>
          </a:scene3d>
        </p:spPr>
      </p:pic>
      <p:pic>
        <p:nvPicPr>
          <p:cNvPr id="1027" name="Picture 3" descr="C:\Documents and Settings\Администратор\Мои документы\АНИМАШКИ\Гуля...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14290"/>
            <a:ext cx="1276350" cy="942975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школа\Мои документы\Мои рисунки\Рисунок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446" y="0"/>
            <a:ext cx="9156446" cy="6857999"/>
          </a:xfrm>
          <a:prstGeom prst="rect">
            <a:avLst/>
          </a:prstGeom>
          <a:noFill/>
        </p:spPr>
      </p:pic>
      <p:pic>
        <p:nvPicPr>
          <p:cNvPr id="4105" name="Picture 9" descr="F:\фото\P92900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0" y="1928801"/>
            <a:ext cx="3600215" cy="27000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Прямоугольник 9"/>
          <p:cNvSpPr/>
          <p:nvPr/>
        </p:nvSpPr>
        <p:spPr>
          <a:xfrm>
            <a:off x="571472" y="214290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  <a:t>МБОУ Воздвиженская СОШ</a:t>
            </a:r>
            <a:endParaRPr lang="ru-RU" sz="28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5715016"/>
            <a:ext cx="59293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Мы вместе!</a:t>
            </a:r>
            <a:endParaRPr lang="ru-RU" sz="4800" dirty="0"/>
          </a:p>
        </p:txBody>
      </p:sp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714488"/>
            <a:ext cx="8186766" cy="1939916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7030A0"/>
                </a:solidFill>
                <a:latin typeface="Georgia" pitchFamily="18" charset="0"/>
              </a:rPr>
              <a:t>Спасибо за внимание.</a:t>
            </a:r>
            <a:br>
              <a:rPr lang="ru-RU" sz="4800" b="1" i="1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Georgia" pitchFamily="18" charset="0"/>
              </a:rPr>
              <a:t> </a:t>
            </a:r>
            <a:endParaRPr lang="ru-RU" sz="3600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2071678"/>
            <a:ext cx="3657600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2071678"/>
            <a:ext cx="3657600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 </a:t>
            </a:r>
          </a:p>
        </p:txBody>
      </p:sp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цветы\f10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8572561" cy="62865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401080" cy="4929222"/>
          </a:xfrm>
        </p:spPr>
        <p:txBody>
          <a:bodyPr>
            <a:normAutofit fontScale="90000"/>
          </a:bodyPr>
          <a:lstStyle/>
          <a:p>
            <a:pPr lvl="0"/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>Программное</a:t>
            </a:r>
            <a:r>
              <a:rPr lang="en-US" sz="2700" b="1" i="1" dirty="0" smtClean="0"/>
              <a:t> </a:t>
            </a:r>
            <a:r>
              <a:rPr lang="ru-RU" sz="2700" b="1" i="1" dirty="0" smtClean="0"/>
              <a:t>обеспечение</a:t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en-US" sz="2000" dirty="0" smtClean="0"/>
              <a:t>1</a:t>
            </a:r>
            <a:r>
              <a:rPr lang="ru-RU" sz="2000" dirty="0" smtClean="0"/>
              <a:t>.</a:t>
            </a:r>
            <a:r>
              <a:rPr lang="en-US" sz="2000" dirty="0" smtClean="0"/>
              <a:t>  Microsoft Power Point</a:t>
            </a:r>
            <a:r>
              <a:rPr lang="ru-RU" sz="2000" dirty="0" smtClean="0"/>
              <a:t>,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2. </a:t>
            </a:r>
            <a:r>
              <a:rPr lang="en-US" sz="2000" dirty="0" smtClean="0"/>
              <a:t>Microsoft Word</a:t>
            </a:r>
            <a:r>
              <a:rPr lang="en-US" sz="2000" b="1" dirty="0" smtClean="0"/>
              <a:t>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3. Программы сканирования и обработки изображения</a:t>
            </a:r>
            <a:br>
              <a:rPr lang="ru-RU" sz="2000" dirty="0" smtClean="0"/>
            </a:br>
            <a:r>
              <a:rPr lang="ru-RU" sz="2000" dirty="0" smtClean="0"/>
              <a:t>4. Учебное электронное издание «Фраза»</a:t>
            </a:r>
            <a:br>
              <a:rPr lang="ru-RU" sz="2000" dirty="0" smtClean="0"/>
            </a:br>
            <a:r>
              <a:rPr lang="ru-RU" sz="2000" dirty="0" smtClean="0"/>
              <a:t>5. Большая энциклопедия  Кирилла и </a:t>
            </a:r>
            <a:r>
              <a:rPr lang="ru-RU" sz="2000" dirty="0" err="1" smtClean="0"/>
              <a:t>Мефодия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6. Ресурсы Интернета: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</a:t>
            </a:r>
            <a:r>
              <a:rPr lang="ru-RU" sz="2000" dirty="0" err="1" smtClean="0"/>
              <a:t>Википедия</a:t>
            </a:r>
            <a:r>
              <a:rPr lang="ru-RU" sz="2000" dirty="0" smtClean="0"/>
              <a:t> – свободная энциклопедия.</a:t>
            </a: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-</a:t>
            </a:r>
            <a:r>
              <a:rPr lang="en-US" sz="2000" u="sng" smtClean="0">
                <a:hlinkClick r:id="rId3"/>
              </a:rPr>
              <a:t> http://miranimashek.ucoz.ru/_ph/87/2/816769814.gif</a:t>
            </a:r>
            <a:r>
              <a:rPr lang="ru-RU" sz="2000" smtClean="0"/>
              <a:t>  роза</a:t>
            </a:r>
            <a:br>
              <a:rPr lang="ru-RU" sz="2000" smtClean="0"/>
            </a:br>
            <a:r>
              <a:rPr lang="en-US" sz="2000" u="sng" smtClean="0">
                <a:hlinkClick r:id="rId4"/>
              </a:rPr>
              <a:t>http://www.itn.ru/communities.aspx?cat_no=2168&amp;d_no=197155&amp;ext=Attachment.aspx?Id=82867</a:t>
            </a:r>
            <a:r>
              <a:rPr lang="ru-RU" sz="2000" smtClean="0"/>
              <a:t> – эмблема  </a:t>
            </a:r>
            <a:br>
              <a:rPr lang="ru-RU" sz="2000" smtClean="0"/>
            </a:br>
            <a:r>
              <a:rPr lang="en-US" sz="2000" u="sng" smtClean="0">
                <a:hlinkClick r:id="rId5"/>
              </a:rPr>
              <a:t>http://74210s118.edusite.ru/images/schoolboy0.jpg</a:t>
            </a:r>
            <a:r>
              <a:rPr lang="ru-RU" sz="2000" smtClean="0"/>
              <a:t> ученик за партой</a:t>
            </a:r>
            <a:br>
              <a:rPr lang="ru-RU" sz="2000" smtClean="0"/>
            </a:br>
            <a:r>
              <a:rPr lang="ru-RU" sz="2000" smtClean="0"/>
              <a:t>7. Фото из школьного архива.</a:t>
            </a:r>
            <a:br>
              <a:rPr lang="ru-RU" sz="2000" smtClean="0"/>
            </a:br>
            <a:r>
              <a:rPr lang="ru-RU" sz="2000" smtClean="0"/>
              <a:t> 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> </a:t>
            </a:r>
            <a:br>
              <a:rPr lang="ru-RU" sz="2400" smtClean="0"/>
            </a:br>
            <a:r>
              <a:rPr lang="ru-RU" sz="2700" smtClean="0"/>
              <a:t>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i="1" dirty="0" smtClean="0"/>
              <a:t> 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dirty="0"/>
          </a:p>
        </p:txBody>
      </p:sp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64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286248" y="857232"/>
            <a:ext cx="4471990" cy="5072098"/>
          </a:xfr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algn="ctr">
              <a:buFont typeface="Wingdings" pitchFamily="2" charset="2"/>
              <a:buNone/>
            </a:pPr>
            <a:endParaRPr lang="ru-RU" sz="2600" b="1" i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endParaRPr lang="ru-RU" sz="2600" b="1" i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sz="2600" b="1" i="1" dirty="0" smtClean="0">
                <a:solidFill>
                  <a:schemeClr val="bg1"/>
                </a:solidFill>
              </a:rPr>
              <a:t>Среди </a:t>
            </a:r>
            <a:r>
              <a:rPr lang="ru-RU" sz="2600" b="1" i="1" dirty="0">
                <a:solidFill>
                  <a:schemeClr val="bg1"/>
                </a:solidFill>
              </a:rPr>
              <a:t>многообразия жизни и видов человеческой деятельности роль учителя была заметна во все времена. </a:t>
            </a:r>
          </a:p>
          <a:p>
            <a:pPr algn="ctr">
              <a:buFont typeface="Wingdings" pitchFamily="2" charset="2"/>
              <a:buNone/>
            </a:pPr>
            <a:r>
              <a:rPr lang="ru-RU" sz="2600" b="1" i="1" dirty="0">
                <a:solidFill>
                  <a:schemeClr val="bg1"/>
                </a:solidFill>
              </a:rPr>
              <a:t>Слово «учитель» приобрело в наши дни широкий обобщающий смысл. </a:t>
            </a:r>
          </a:p>
          <a:p>
            <a:pPr algn="ctr">
              <a:buFont typeface="Wingdings" pitchFamily="2" charset="2"/>
              <a:buNone/>
            </a:pPr>
            <a:r>
              <a:rPr lang="ru-RU" sz="2600" b="1" i="1" dirty="0">
                <a:solidFill>
                  <a:schemeClr val="bg1"/>
                </a:solidFill>
              </a:rPr>
              <a:t>Так называют выдающихся мыслителей, оказавших влияние на развитие общества, создавших свои школы, направления во всех областях духовной сферы, имеющих своих учеников, последователей.</a:t>
            </a:r>
          </a:p>
        </p:txBody>
      </p:sp>
      <p:pic>
        <p:nvPicPr>
          <p:cNvPr id="11" name="0216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Click="0" advTm="4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15304" cy="1143000"/>
          </a:xfrm>
        </p:spPr>
        <p:txBody>
          <a:bodyPr>
            <a:normAutofit fontScale="90000"/>
          </a:bodyPr>
          <a:lstStyle/>
          <a:p>
            <a:r>
              <a:rPr lang="ru-RU" sz="3000" i="1" dirty="0">
                <a:solidFill>
                  <a:schemeClr val="accent2">
                    <a:lumMod val="75000"/>
                  </a:schemeClr>
                </a:solidFill>
              </a:rPr>
              <a:t>В России первое упоминание о школе находим в русских летописях 988 г., тысячу лет тому назад.</a:t>
            </a:r>
            <a:r>
              <a:rPr lang="ru-RU" sz="3800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28596" y="1357298"/>
            <a:ext cx="4038600" cy="3643339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600" dirty="0" smtClean="0"/>
              <a:t>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600" dirty="0" smtClean="0"/>
              <a:t>      В </a:t>
            </a:r>
            <a:r>
              <a:rPr lang="ru-RU" sz="1600" dirty="0"/>
              <a:t>«Повести временных лет» читаем: «Послал он (князь Владимир) собирать у лучших людей детей и отда­вать их в обучение» (лето 6496, то есть 988г.). Или запись в Вологодско­-Пермской летописи под тем же 988 Г.: «Князь великий Володимер, собрав детей, 300 отдал, учите грамоте».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600" dirty="0"/>
              <a:t> 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/>
              <a:t>  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714876" y="1357299"/>
            <a:ext cx="3657600" cy="3714776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6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600" dirty="0" smtClean="0"/>
              <a:t>       Из </a:t>
            </a:r>
            <a:r>
              <a:rPr lang="ru-RU" sz="1600" dirty="0"/>
              <a:t>глубокой старины сохранилось уважительное «Слово о том, яко не забывати учителей своих» Кирилла Туровского. Там можно прочесть такое поучение: «Если и научился и от простого человека, не от иерея (священника), то держи в своем сердце и уме память о нем</a:t>
            </a:r>
            <a:br>
              <a:rPr lang="ru-RU" sz="1600" dirty="0"/>
            </a:br>
            <a:r>
              <a:rPr lang="ru-RU" sz="1600" dirty="0"/>
              <a:t>до исхода души своей...».     </a:t>
            </a:r>
          </a:p>
          <a:p>
            <a:pPr>
              <a:lnSpc>
                <a:spcPct val="90000"/>
              </a:lnSpc>
            </a:pPr>
            <a:endParaRPr lang="ru-RU" sz="2400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14818"/>
            <a:ext cx="1428750" cy="22193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4643446"/>
            <a:ext cx="3303587" cy="1562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4143380"/>
            <a:ext cx="1414462" cy="2447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642918"/>
            <a:ext cx="4762500" cy="5773759"/>
          </a:xfrm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endParaRPr lang="ru-RU" sz="1800" i="1" dirty="0" smtClean="0"/>
          </a:p>
          <a:p>
            <a:pPr>
              <a:lnSpc>
                <a:spcPct val="80000"/>
              </a:lnSpc>
              <a:buNone/>
            </a:pPr>
            <a:endParaRPr lang="ru-RU" sz="1800" i="1" dirty="0" smtClean="0"/>
          </a:p>
          <a:p>
            <a:pPr>
              <a:lnSpc>
                <a:spcPct val="80000"/>
              </a:lnSpc>
              <a:buNone/>
            </a:pPr>
            <a:r>
              <a:rPr lang="ru-RU" sz="1800" i="1" dirty="0" smtClean="0"/>
              <a:t>В </a:t>
            </a:r>
            <a:r>
              <a:rPr lang="ru-RU" sz="1800" i="1" dirty="0"/>
              <a:t>Киевской Руси обязанности учителя совпадали с обязанностями родителя и властителя. </a:t>
            </a:r>
            <a:endParaRPr lang="ru-RU" sz="1800" i="1" dirty="0" smtClean="0"/>
          </a:p>
          <a:p>
            <a:pPr>
              <a:lnSpc>
                <a:spcPct val="80000"/>
              </a:lnSpc>
              <a:buNone/>
            </a:pPr>
            <a:r>
              <a:rPr lang="ru-RU" sz="1800" i="1" dirty="0" smtClean="0"/>
              <a:t>В </a:t>
            </a:r>
            <a:r>
              <a:rPr lang="ru-RU" sz="1800" i="1" dirty="0"/>
              <a:t>"Поучении" Мономаха раскрывается основной свод правил жизни, которым следовал сам государь и которым советовал следовать своим детям: любить свою Родину, заботиться о народе, творить добро близким, не грешить, уклоняться от злых дел, быть милостивым. </a:t>
            </a:r>
            <a:endParaRPr lang="ru-RU" sz="1800" i="1" dirty="0" smtClean="0"/>
          </a:p>
          <a:p>
            <a:pPr>
              <a:lnSpc>
                <a:spcPct val="80000"/>
              </a:lnSpc>
              <a:buNone/>
            </a:pPr>
            <a:r>
              <a:rPr lang="ru-RU" sz="1800" i="1" dirty="0" smtClean="0"/>
              <a:t>Он </a:t>
            </a:r>
            <a:r>
              <a:rPr lang="ru-RU" sz="1800" i="1" dirty="0"/>
              <a:t>писал: "Что умеете хорошо, то не забывайте, а чего не умеете, этому учитесь... Леность ведь всему мать: что кто умеет, то забудет, а что не умеет, тому не научится. Добро же творя, не ленись ни на что хорошее...". В Древней Руси учителей называли мастерами, подчеркивая этим уважение к личности наставника подрастающего поколения. </a:t>
            </a:r>
            <a:endParaRPr lang="ru-RU" sz="1800" i="1" dirty="0" smtClean="0"/>
          </a:p>
          <a:p>
            <a:pPr>
              <a:lnSpc>
                <a:spcPct val="80000"/>
              </a:lnSpc>
              <a:buNone/>
            </a:pPr>
            <a:r>
              <a:rPr lang="ru-RU" sz="1800" i="1" dirty="0" smtClean="0"/>
              <a:t>Но </a:t>
            </a:r>
            <a:r>
              <a:rPr lang="ru-RU" sz="1800" i="1" dirty="0"/>
              <a:t>и мастеров-ремесленников, передававших свой опыт, называли и сейчас, как известно, называют уважительно - </a:t>
            </a:r>
            <a:r>
              <a:rPr lang="ru-RU" sz="2200" b="1" i="1" dirty="0">
                <a:solidFill>
                  <a:srgbClr val="7030A0"/>
                </a:solidFill>
              </a:rPr>
              <a:t>Учитель.</a:t>
            </a:r>
            <a:r>
              <a:rPr lang="ru-RU" sz="1800" i="1" dirty="0"/>
              <a:t/>
            </a:r>
            <a:br>
              <a:rPr lang="ru-RU" sz="1800" i="1" dirty="0"/>
            </a:br>
            <a:r>
              <a:rPr lang="ru-RU" sz="1500" dirty="0"/>
              <a:t/>
            </a:r>
            <a:br>
              <a:rPr lang="ru-RU" sz="1500" dirty="0"/>
            </a:br>
            <a:r>
              <a:rPr lang="ru-RU" sz="1500" dirty="0" smtClean="0"/>
              <a:t> </a:t>
            </a:r>
            <a:endParaRPr lang="ru-RU" sz="1500" dirty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1500174"/>
            <a:ext cx="2765565" cy="2446369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428604"/>
            <a:ext cx="4603754" cy="5786478"/>
          </a:xfr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На протяжении веков функция учителя не менялась. </a:t>
            </a:r>
            <a:b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Он был,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как 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это определено у </a:t>
            </a: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</a:rPr>
              <a:t>В.И. Даля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, -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обучатель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, то есть от него требовалось учить, поучать, наставлять.</a:t>
            </a:r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7752" y="1142984"/>
            <a:ext cx="3902073" cy="43577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34727">
            <a:off x="5805482" y="2650021"/>
            <a:ext cx="3059112" cy="22336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467600" cy="114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600" dirty="0"/>
              <a:t>С момента возникновения педагогической профессии за учителями закрепилась прежде всего воспитательная, единая и неделимая, функция.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00034" y="2000240"/>
            <a:ext cx="2714644" cy="381158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1600" dirty="0"/>
              <a:t>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2643174" y="1428736"/>
            <a:ext cx="3357586" cy="542926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i="1" dirty="0">
                <a:latin typeface="Georgia" pitchFamily="18" charset="0"/>
              </a:rPr>
              <a:t>     </a:t>
            </a:r>
            <a:endParaRPr lang="ru-RU" sz="1600" b="1" i="1" dirty="0" smtClean="0">
              <a:latin typeface="Georgia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i="1" dirty="0" smtClean="0">
                <a:latin typeface="Georgia" pitchFamily="18" charset="0"/>
              </a:rPr>
              <a:t>        Учитель </a:t>
            </a:r>
            <a:r>
              <a:rPr lang="ru-RU" sz="1600" b="1" i="1" dirty="0">
                <a:latin typeface="Georgia" pitchFamily="18" charset="0"/>
              </a:rPr>
              <a:t>– это воспитатель, наставник. В этом его гражданское, человеческое предназначение.</a:t>
            </a:r>
            <a:r>
              <a:rPr lang="ru-RU" sz="1600" dirty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6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 smtClean="0"/>
              <a:t>       Именно </a:t>
            </a:r>
            <a:r>
              <a:rPr lang="ru-RU" sz="1600" dirty="0"/>
              <a:t>это имел в виду </a:t>
            </a:r>
            <a:r>
              <a:rPr lang="ru-RU" sz="1600" dirty="0" smtClean="0"/>
              <a:t>    А</a:t>
            </a:r>
            <a:r>
              <a:rPr lang="ru-RU" sz="1600" dirty="0"/>
              <a:t>. С. Пушкин, посвящая своему любимому учителю профессору нравственных наук А. П. </a:t>
            </a:r>
            <a:r>
              <a:rPr lang="ru-RU" sz="1800" dirty="0"/>
              <a:t>Куницыну (Царскосельский лицей) следующие строки</a:t>
            </a:r>
            <a:r>
              <a:rPr lang="ru-RU" sz="1600" dirty="0"/>
              <a:t>: </a:t>
            </a:r>
            <a:endParaRPr lang="ru-RU" sz="16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1600" dirty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i="1" dirty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"Он создал нас, он воспитал наш пламень... Заложен им краеугольный камень, им чистая лампада возжена".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br>
              <a:rPr lang="ru-RU" sz="16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857364"/>
            <a:ext cx="2365221" cy="2681484"/>
          </a:xfrm>
          <a:prstGeom prst="rect">
            <a:avLst/>
          </a:prstGeom>
          <a:ln>
            <a:noFill/>
          </a:ln>
          <a:effectLst>
            <a:reflection blurRad="6350" stA="50000" endA="300" endPos="55500" dist="1016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 prst="cross"/>
          </a:sp3d>
        </p:spPr>
      </p:pic>
      <p:pic>
        <p:nvPicPr>
          <p:cNvPr id="2051" name="Picture 3" descr="C:\Documents and Settings\Администратор\Мои документы\цветы\dividers_11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6143644"/>
            <a:ext cx="4357718" cy="47625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643306" y="357166"/>
            <a:ext cx="5286412" cy="6072230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endParaRPr lang="ru-RU" sz="2100" dirty="0" smtClean="0"/>
          </a:p>
          <a:p>
            <a:pPr>
              <a:lnSpc>
                <a:spcPct val="90000"/>
              </a:lnSpc>
            </a:pPr>
            <a:r>
              <a:rPr lang="ru-RU" sz="2100" dirty="0" smtClean="0"/>
              <a:t>Задачи</a:t>
            </a:r>
            <a:r>
              <a:rPr lang="ru-RU" sz="2100" dirty="0"/>
              <a:t>, встававшие перед школой, существенно менялись на разных этапах развития общества. Этим объясняется периодический перенос акцентов с обучения на воспитание и наоборот. </a:t>
            </a:r>
            <a:endParaRPr lang="ru-RU" sz="2100" dirty="0" smtClean="0"/>
          </a:p>
          <a:p>
            <a:pPr>
              <a:lnSpc>
                <a:spcPct val="90000"/>
              </a:lnSpc>
            </a:pPr>
            <a:r>
              <a:rPr lang="ru-RU" sz="2100" dirty="0" smtClean="0"/>
              <a:t>Однако </a:t>
            </a:r>
            <a:r>
              <a:rPr lang="ru-RU" sz="2100" dirty="0"/>
              <a:t>государственная политика в области образования практически всегда недооценивала диалектическое единство обучения и воспитания, целостность развивающейся личности. Как нельзя обучать, не оказывая воспитательного влияния, так нельзя и решать воспитательные задачи, не вооружив воспитанников довольно сложной системой знаний, умений и навыков. </a:t>
            </a:r>
            <a:endParaRPr lang="ru-RU" sz="2100" dirty="0" smtClean="0"/>
          </a:p>
          <a:p>
            <a:pPr>
              <a:lnSpc>
                <a:spcPct val="90000"/>
              </a:lnSpc>
            </a:pPr>
            <a:r>
              <a:rPr lang="ru-RU" sz="2100" dirty="0" smtClean="0"/>
              <a:t>Передовые </a:t>
            </a:r>
            <a:r>
              <a:rPr lang="ru-RU" sz="2100" dirty="0"/>
              <a:t>мыслители всех времен и народов никогда не противопоставляли обучение и воспитание. Более того, они рассматривали учителя, прежде всего как воспитателя. </a:t>
            </a:r>
          </a:p>
        </p:txBody>
      </p:sp>
      <p:pic>
        <p:nvPicPr>
          <p:cNvPr id="4" name="Picture 2" descr="C:\Documents and Settings\школа\Мои документы\Мои рисунки\анимашки\cvety02-150x15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142984"/>
            <a:ext cx="2928958" cy="4000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34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571604" y="1785926"/>
            <a:ext cx="5143536" cy="364333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ru-RU" sz="2100" b="1" dirty="0"/>
              <a:t>Интересна этимология русского слова "воспитатель". Оно происходит от основы "питать". Не без основания сегодня слова "воспитывать" и "вскармливать" нередко рассматриваются как синонимы. В современных словарях воспитатель определяется как человек, занимающийся воспитанием кого-либо, принимающий на себя ответственность за условия жизни и развитие личности другого человека. Слово "учитель", видимо, появилось позже, когда человечество осознало, что знания есть ценность сама по себе и что нужна специальная организация деятельности детей, направленная на приобретение знаний и умений. Такая деятельность получила название обучения. </a:t>
            </a:r>
          </a:p>
        </p:txBody>
      </p:sp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1260</TotalTime>
  <Words>1333</Words>
  <Application>Microsoft Office PowerPoint</Application>
  <PresentationFormat>Экран (4:3)</PresentationFormat>
  <Paragraphs>100</Paragraphs>
  <Slides>22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Техническая</vt:lpstr>
      <vt:lpstr> «Какого цвета профессия педагог»</vt:lpstr>
      <vt:lpstr>Слайд 2</vt:lpstr>
      <vt:lpstr> </vt:lpstr>
      <vt:lpstr>В России первое упоминание о школе находим в русских летописях 988 г., тысячу лет тому назад. </vt:lpstr>
      <vt:lpstr> </vt:lpstr>
      <vt:lpstr>На протяжении веков функция учителя не менялась.  Он был,  как это определено у В.И. Даля, -  обучатель, то есть от него требовалось учить, поучать, наставлять.</vt:lpstr>
      <vt:lpstr>С момента возникновения педагогической профессии за учителями закрепилась прежде всего воспитательная, единая и неделимая, функция.</vt:lpstr>
      <vt:lpstr> </vt:lpstr>
      <vt:lpstr> </vt:lpstr>
      <vt:lpstr>Выдающиеся учителя были у всех народов и во все времена. </vt:lpstr>
      <vt:lpstr>  </vt:lpstr>
      <vt:lpstr>Великим педагогом России был  Константин Дмитриевич Ушинский - отец русских учителей.  Созданные им учебники выдержали небывалый в истории тираж. Например, "Родное слово" переиздавалось 167 раз. Его наследие составляет 11 томов, а педагогические произведения имеют научную ценность и сегодня.</vt:lpstr>
      <vt:lpstr>  </vt:lpstr>
      <vt:lpstr>Педагоги - самые уважаемые работники у нас в России. Задача педагогов самая почетная - создавать кадры для всех отраслей нашей жизни.</vt:lpstr>
      <vt:lpstr>Каждый день мы ходим в школу, каждый день мы встречаем одних и тех же учителей. Одних из них мы любим, других - не очень, одних уважаем, других - побаиваемся. Но вряд ли кто-нибудь из нас  до   рассказа В.Г. Распутина  «Уроки французского,    повести В.Астафьева «Последний поклон»,    Чингиза Айтматова «Первый учитель»,    задумывался о влиянии личности определенного учителя на всю нашу дальнейшую жизнь</vt:lpstr>
      <vt:lpstr>Профессия учителя является одной из самых сложных в наши дни. Все мы знаем о том, что немногие решают стать учителем и посвятить себя детям сейчас. Но, к счастью, есть и те, кого не пугают условия работы.  </vt:lpstr>
      <vt:lpstr> </vt:lpstr>
      <vt:lpstr>  Какого цвета профессия педагог.  А какого цвета доброта, порядочность, профессионализм, тактичность, компетентность, чуткость, толерантность, терпимость, отзывчивость. Если мы подберём цвета к этим понятиям и смешаем их, то у нас получится чистый, светлый, тёплый цвет.  Вот это и есть тот цвет, в который мы стараемся окрасить профессию  педагог. </vt:lpstr>
      <vt:lpstr>Мы любим наших учителей, мы доверяем им, и верим в то, что все учителя, такие же замечательные, как наши!</vt:lpstr>
      <vt:lpstr>Слайд 20</vt:lpstr>
      <vt:lpstr>Спасибо за внимание.  </vt:lpstr>
      <vt:lpstr>    Программное обеспечение  1.  Microsoft Power Point, 2. Microsoft Word  3. Программы сканирования и обработки изображения 4. Учебное электронное издание «Фраза» 5. Большая энциклопедия  Кирилла и Мефодия. 6. Ресурсы Интернета:   - Википедия – свободная энциклопедия. - http://miranimashek.ucoz.ru/_ph/87/2/816769814.gif  роза http://www.itn.ru/communities.aspx?cat_no=2168&amp;d_no=197155&amp;ext=Attachment.aspx?Id=82867 – эмблема   http://74210s118.edusite.ru/images/schoolboy0.jpg ученик за партой 7. Фото из школьного архива.          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Какого цвета профессия учитель</dc:title>
  <dc:creator>.</dc:creator>
  <cp:lastModifiedBy>Пользователь</cp:lastModifiedBy>
  <cp:revision>123</cp:revision>
  <dcterms:created xsi:type="dcterms:W3CDTF">2010-11-17T11:52:05Z</dcterms:created>
  <dcterms:modified xsi:type="dcterms:W3CDTF">2019-10-25T14:53:48Z</dcterms:modified>
</cp:coreProperties>
</file>