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0" r:id="rId1"/>
  </p:sldMasterIdLst>
  <p:sldIdLst>
    <p:sldId id="260" r:id="rId2"/>
    <p:sldId id="275" r:id="rId3"/>
    <p:sldId id="274" r:id="rId4"/>
    <p:sldId id="263" r:id="rId5"/>
    <p:sldId id="267" r:id="rId6"/>
    <p:sldId id="268" r:id="rId7"/>
    <p:sldId id="269" r:id="rId8"/>
    <p:sldId id="272" r:id="rId9"/>
    <p:sldId id="273" r:id="rId10"/>
  </p:sldIdLst>
  <p:sldSz cx="9144000" cy="6858000" type="screen4x3"/>
  <p:notesSz cx="6858000" cy="9144000"/>
  <p:embeddedFontLst>
    <p:embeddedFont>
      <p:font typeface="Garamond" pitchFamily="18" charset="0"/>
      <p:regular r:id="rId11"/>
      <p:bold r:id="rId12"/>
      <p:italic r:id="rId13"/>
    </p:embeddedFont>
    <p:embeddedFont>
      <p:font typeface="Matilda" charset="0"/>
      <p:regular r:id="rId14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05408"/>
    <a:srgbClr val="6CA62C"/>
    <a:srgbClr val="8E0000"/>
    <a:srgbClr val="5F9127"/>
    <a:srgbClr val="456A1C"/>
    <a:srgbClr val="DEA900"/>
    <a:srgbClr val="E4931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2E1F778-329B-4152-B22E-44C59F8C7F74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344E41E-868A-47FC-BD04-BEBA3F18E7F8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765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2EB54A-36CC-4A27-B3A9-7D99810D6658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401B0-F281-4098-AE84-BD3E560A541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63920B-E5FE-4FA1-8B59-2C56655A9AD0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A482D-744D-4FF0-B58D-726228DB7E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436D04-2211-4BA7-9471-42E2F8FE5262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22480-37D3-4577-A4F7-C051C7F9FAB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07B0A9-EAFD-4A3C-AD49-E8B114D31F43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69D50-D9DD-417C-AA97-19325D2220D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45467F-653F-4048-9AC5-B0F88A9DD14D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9AAE8-6829-4917-8507-CA035F14338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DEC870-AF1B-4DDC-A52D-5606ED377C9A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CDE92-B61E-4FDB-A0BA-64BE4C15F15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CF307C-06A7-4A22-AB1D-665B80166BB9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33411-6171-4A81-B638-60B77689A88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ABA857-6374-4079-82BE-AF62B9D3663E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FDEA3-B2CA-40ED-9C92-57DEEF9BDAB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4840C9-1098-4424-B37C-F4FDA1F7F4A9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45BFA-38EE-4A8A-93BB-5636F637867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56459F-913B-429F-98C7-78972114BCCE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52B58-EB08-4EA7-B26B-E2268BD09B6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932F3664-BB45-4A18-A6AA-FAB41AF8DCC2}" type="datetimeFigureOut">
              <a:rPr lang="ru-RU"/>
              <a:pPr/>
              <a:t>03.02.2009</a:t>
            </a:fld>
            <a:endParaRPr lang="ru-RU" alt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B9CC02A4-E722-4431-B2AF-DD0A1A950CE4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66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750" y="765175"/>
            <a:ext cx="7345363" cy="1800225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 u="sng">
                <a:solidFill>
                  <a:srgbClr val="FF0066"/>
                </a:solidFill>
              </a:rPr>
              <a:t>Тема урока:</a:t>
            </a:r>
          </a:p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>
                <a:solidFill>
                  <a:srgbClr val="FF0066"/>
                </a:solidFill>
              </a:rPr>
              <a:t>«Народы России </a:t>
            </a:r>
            <a:endParaRPr lang="en-US" sz="4000" b="1">
              <a:solidFill>
                <a:srgbClr val="FF0066"/>
              </a:solidFill>
            </a:endParaRPr>
          </a:p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>
                <a:solidFill>
                  <a:srgbClr val="FF0066"/>
                </a:solidFill>
              </a:rPr>
              <a:t>во второй половине XVI в.»</a:t>
            </a:r>
          </a:p>
        </p:txBody>
      </p:sp>
      <p:sp>
        <p:nvSpPr>
          <p:cNvPr id="15364" name="Подзаголовок 2"/>
          <p:cNvSpPr>
            <a:spLocks/>
          </p:cNvSpPr>
          <p:nvPr/>
        </p:nvSpPr>
        <p:spPr bwMode="auto">
          <a:xfrm>
            <a:off x="2124075" y="3716338"/>
            <a:ext cx="6696075" cy="1800225"/>
          </a:xfrm>
          <a:prstGeom prst="roundRect">
            <a:avLst>
              <a:gd name="adj" fmla="val 1782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200" b="1" i="1" u="sng">
                <a:solidFill>
                  <a:srgbClr val="0000FF"/>
                </a:solidFill>
              </a:rPr>
              <a:t>Проблемное задание:</a:t>
            </a:r>
            <a:r>
              <a:rPr lang="ru-RU" sz="3200" b="1" i="1">
                <a:solidFill>
                  <a:srgbClr val="0000FF"/>
                </a:solidFill>
              </a:rPr>
              <a:t> </a:t>
            </a:r>
          </a:p>
          <a:p>
            <a:pPr algn="ctr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200" b="1" i="1">
                <a:solidFill>
                  <a:srgbClr val="0000FF"/>
                </a:solidFill>
              </a:rPr>
              <a:t>можно ли Россию </a:t>
            </a:r>
            <a:r>
              <a:rPr lang="en-US" sz="3200" b="1" i="1">
                <a:solidFill>
                  <a:srgbClr val="0000FF"/>
                </a:solidFill>
              </a:rPr>
              <a:t>XVI</a:t>
            </a:r>
            <a:r>
              <a:rPr lang="ru-RU" sz="3200" b="1" i="1">
                <a:solidFill>
                  <a:srgbClr val="0000FF"/>
                </a:solidFill>
              </a:rPr>
              <a:t> века назвать евразийской державой?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3" descr="Изображение выглядит как текст, карта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/>
          <a:srcRect l="4936" t="13773" r="8638" b="13792"/>
          <a:stretch>
            <a:fillRect/>
          </a:stretch>
        </p:blipFill>
        <p:spPr bwMode="auto">
          <a:xfrm>
            <a:off x="-285784" y="0"/>
            <a:ext cx="96441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971550" y="274638"/>
            <a:ext cx="7921625" cy="561975"/>
          </a:xfrm>
        </p:spPr>
        <p:txBody>
          <a:bodyPr anchor="ctr"/>
          <a:lstStyle/>
          <a:p>
            <a:pPr algn="ctr"/>
            <a:r>
              <a:rPr lang="ru-RU" sz="2900"/>
              <a:t>Народы Западной Сибири и Поволжья</a:t>
            </a:r>
          </a:p>
        </p:txBody>
      </p:sp>
      <p:graphicFrame>
        <p:nvGraphicFramePr>
          <p:cNvPr id="32034" name="Group 290"/>
          <p:cNvGraphicFramePr>
            <a:graphicFrameLocks noGrp="1"/>
          </p:cNvGraphicFramePr>
          <p:nvPr/>
        </p:nvGraphicFramePr>
        <p:xfrm>
          <a:off x="468313" y="908050"/>
          <a:ext cx="8280400" cy="5307649"/>
        </p:xfrm>
        <a:graphic>
          <a:graphicData uri="http://schemas.openxmlformats.org/drawingml/2006/table">
            <a:tbl>
              <a:tblPr/>
              <a:tblGrid>
                <a:gridCol w="1150937"/>
                <a:gridCol w="2376488"/>
                <a:gridCol w="2841625"/>
                <a:gridCol w="1911350"/>
              </a:tblGrid>
              <a:tr h="67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Группы народов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Территория проживания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присоединения новых земель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504D"/>
                    </a:solidFill>
                  </a:tcPr>
                </a:tc>
              </a:tr>
              <a:tr h="7445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Финно-угры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Ханты и манси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Восточно-Европейская равнина, Урал и Сибирь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Конец XVI в.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Марийцы, удмурты, мордва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Правый и левый берега                    р. Волги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1551-1557 гг.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Мордва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Нижнее Поволжье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1556 г.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881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Тюрки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Чуваши, казанские татары, башкиры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Правый и левый берега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р. Волги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1551-1557 гг.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Астраханские татары, ногаи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Нижнее Поволжье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1556 г.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Ногаи, башкиры, канглы, кыпчаки, найманы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Урал, низовья Оби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1557 г.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00113" y="765175"/>
            <a:ext cx="7705725" cy="71913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800" b="1" dirty="0">
                <a:solidFill>
                  <a:srgbClr val="E46C0A"/>
                </a:solidFill>
                <a:latin typeface="Matilda"/>
              </a:rPr>
              <a:t>Какие народы населяли </a:t>
            </a:r>
            <a:r>
              <a:rPr lang="en-US" sz="3800" b="1" dirty="0" smtClean="0">
                <a:solidFill>
                  <a:srgbClr val="E46C0A"/>
                </a:solidFill>
                <a:latin typeface="Matilda"/>
              </a:rPr>
              <a:t/>
            </a:r>
            <a:br>
              <a:rPr lang="en-US" sz="3800" b="1" dirty="0" smtClean="0">
                <a:solidFill>
                  <a:srgbClr val="E46C0A"/>
                </a:solidFill>
                <a:latin typeface="Matilda"/>
              </a:rPr>
            </a:br>
            <a:r>
              <a:rPr lang="ru-RU" sz="3800" b="1" dirty="0" smtClean="0">
                <a:solidFill>
                  <a:srgbClr val="E46C0A"/>
                </a:solidFill>
                <a:latin typeface="Matilda"/>
              </a:rPr>
              <a:t>Западную </a:t>
            </a:r>
            <a:r>
              <a:rPr lang="ru-RU" sz="3800" b="1" dirty="0">
                <a:solidFill>
                  <a:srgbClr val="E46C0A"/>
                </a:solidFill>
                <a:latin typeface="Matilda"/>
              </a:rPr>
              <a:t>Сибирь?</a:t>
            </a:r>
            <a:br>
              <a:rPr lang="ru-RU" sz="3800" b="1" dirty="0">
                <a:solidFill>
                  <a:srgbClr val="E46C0A"/>
                </a:solidFill>
                <a:latin typeface="Matilda"/>
              </a:rPr>
            </a:br>
            <a:endParaRPr lang="ru-RU" sz="3800" b="1" dirty="0">
              <a:solidFill>
                <a:srgbClr val="E46C0A"/>
              </a:solidFill>
              <a:latin typeface="Matilda"/>
            </a:endParaRPr>
          </a:p>
        </p:txBody>
      </p:sp>
      <p:pic>
        <p:nvPicPr>
          <p:cNvPr id="3" name="Объект 2">
            <a:extLst>
              <a:ext uri="{FF2B5EF4-FFF2-40B4-BE49-F238E27FC236}"/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42910" y="2285992"/>
            <a:ext cx="3762375" cy="3810000"/>
          </a:xfrm>
          <a:effectLst>
            <a:softEdge rad="112500"/>
          </a:effectLst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857224" y="1571612"/>
            <a:ext cx="3762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dirty="0">
                <a:latin typeface="Times New Roman" pitchFamily="18" charset="0"/>
              </a:rPr>
              <a:t>Ханты</a:t>
            </a:r>
          </a:p>
        </p:txBody>
      </p:sp>
      <p:pic>
        <p:nvPicPr>
          <p:cNvPr id="8" name="Рисунок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214942" y="2214554"/>
            <a:ext cx="33051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5357818" y="1571612"/>
            <a:ext cx="33051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dirty="0">
                <a:latin typeface="Times New Roman" pitchFamily="18" charset="0"/>
              </a:rPr>
              <a:t>Манси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8313" y="765175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800" b="1">
                <a:solidFill>
                  <a:srgbClr val="E46C0A"/>
                </a:solidFill>
                <a:latin typeface="Matilda"/>
              </a:rPr>
              <a:t>Какие народы населяли Поволжье?</a:t>
            </a:r>
            <a:br>
              <a:rPr lang="ru-RU" sz="3800" b="1">
                <a:solidFill>
                  <a:srgbClr val="E46C0A"/>
                </a:solidFill>
                <a:latin typeface="Matilda"/>
              </a:rPr>
            </a:br>
            <a:endParaRPr lang="ru-RU" sz="3800"/>
          </a:p>
        </p:txBody>
      </p:sp>
      <p:sp>
        <p:nvSpPr>
          <p:cNvPr id="17410" name="Объект 2"/>
          <p:cNvSpPr>
            <a:spLocks noGrp="1"/>
          </p:cNvSpPr>
          <p:nvPr>
            <p:ph idx="4294967295"/>
          </p:nvPr>
        </p:nvSpPr>
        <p:spPr>
          <a:xfrm>
            <a:off x="1187450" y="2133600"/>
            <a:ext cx="3168650" cy="4525963"/>
          </a:xfrm>
        </p:spPr>
        <p:txBody>
          <a:bodyPr/>
          <a:lstStyle/>
          <a:p>
            <a:r>
              <a:rPr lang="ru-RU"/>
              <a:t>чуваши</a:t>
            </a:r>
          </a:p>
          <a:p>
            <a:r>
              <a:rPr lang="ru-RU"/>
              <a:t>казанские, астраханские, сибирские татары</a:t>
            </a:r>
          </a:p>
          <a:p>
            <a:r>
              <a:rPr lang="ru-RU"/>
              <a:t>башкиры</a:t>
            </a:r>
          </a:p>
        </p:txBody>
      </p:sp>
      <p:sp>
        <p:nvSpPr>
          <p:cNvPr id="5" name="Правая фигурная скобка 4">
            <a:extLst>
              <a:ext uri="{FF2B5EF4-FFF2-40B4-BE49-F238E27FC236}"/>
            </a:extLst>
          </p:cNvPr>
          <p:cNvSpPr/>
          <p:nvPr/>
        </p:nvSpPr>
        <p:spPr>
          <a:xfrm>
            <a:off x="4356100" y="2349500"/>
            <a:ext cx="863600" cy="2879725"/>
          </a:xfrm>
          <a:prstGeom prst="rightBrace">
            <a:avLst>
              <a:gd name="adj1" fmla="val 8333"/>
              <a:gd name="adj2" fmla="val 49023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5500694" y="3286124"/>
            <a:ext cx="33385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</a:rPr>
              <a:t>Ясачные (платили ясак)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5" grpId="0" animBg="1"/>
      <p:bldP spid="174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idx="4294967295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ru-RU" sz="4400" b="1" dirty="0">
                <a:solidFill>
                  <a:srgbClr val="E46C0A"/>
                </a:solidFill>
              </a:rPr>
              <a:t>Новая администрация </a:t>
            </a:r>
            <a:r>
              <a:rPr lang="en-US" sz="4400" b="1" dirty="0" smtClean="0">
                <a:solidFill>
                  <a:srgbClr val="E46C0A"/>
                </a:solidFill>
              </a:rPr>
              <a:t/>
            </a:r>
            <a:br>
              <a:rPr lang="en-US" sz="4400" b="1" dirty="0" smtClean="0">
                <a:solidFill>
                  <a:srgbClr val="E46C0A"/>
                </a:solidFill>
              </a:rPr>
            </a:br>
            <a:r>
              <a:rPr lang="ru-RU" sz="4400" b="1" dirty="0" smtClean="0">
                <a:solidFill>
                  <a:srgbClr val="E46C0A"/>
                </a:solidFill>
              </a:rPr>
              <a:t>новых </a:t>
            </a:r>
            <a:r>
              <a:rPr lang="ru-RU" sz="4400" b="1" dirty="0">
                <a:solidFill>
                  <a:srgbClr val="E46C0A"/>
                </a:solidFill>
              </a:rPr>
              <a:t>земель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/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84213" y="1600200"/>
            <a:ext cx="8002587" cy="45307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/>
              <a:t>местная знать</a:t>
            </a:r>
            <a:r>
              <a:rPr lang="ru-RU" i="1" dirty="0"/>
              <a:t> </a:t>
            </a:r>
            <a:r>
              <a:rPr lang="ru-RU" dirty="0"/>
              <a:t>– </a:t>
            </a:r>
            <a:r>
              <a:rPr lang="ru-RU" b="1" dirty="0"/>
              <a:t>князья и мурзы </a:t>
            </a:r>
            <a:r>
              <a:rPr lang="ru-RU" dirty="0"/>
              <a:t>(управляли населением и собирали налоги, охраняли границы, участвовали                в военных походах)</a:t>
            </a:r>
          </a:p>
          <a:p>
            <a:pPr>
              <a:lnSpc>
                <a:spcPct val="90000"/>
              </a:lnSpc>
            </a:pPr>
            <a:r>
              <a:rPr lang="ru-RU" b="1" dirty="0"/>
              <a:t>«служилые татары» </a:t>
            </a:r>
            <a:r>
              <a:rPr lang="ru-RU" dirty="0"/>
              <a:t>– толмачи,                писцы, посланники, несли пограничную             и </a:t>
            </a:r>
            <a:r>
              <a:rPr lang="ru-RU" dirty="0" err="1"/>
              <a:t>городовую</a:t>
            </a:r>
            <a:r>
              <a:rPr lang="ru-RU" dirty="0"/>
              <a:t> службу, получали денежное и хлебное жалованье, имели ряд торговых и ремесленных преимуществ</a:t>
            </a:r>
          </a:p>
          <a:p>
            <a:pPr>
              <a:lnSpc>
                <a:spcPct val="9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42988" y="277813"/>
            <a:ext cx="7643812" cy="1139825"/>
          </a:xfrm>
        </p:spPr>
        <p:txBody>
          <a:bodyPr anchor="ctr">
            <a:normAutofit/>
          </a:bodyPr>
          <a:lstStyle/>
          <a:p>
            <a:pPr algn="ctr"/>
            <a:r>
              <a:rPr lang="ru-RU" sz="4400" b="1" dirty="0">
                <a:solidFill>
                  <a:srgbClr val="E46C0A"/>
                </a:solidFill>
              </a:rPr>
              <a:t>Освоение новых земель</a:t>
            </a:r>
            <a:endParaRPr lang="ru-RU" sz="4400" dirty="0"/>
          </a:p>
        </p:txBody>
      </p:sp>
      <p:sp>
        <p:nvSpPr>
          <p:cNvPr id="19458" name="Объект 2"/>
          <p:cNvSpPr>
            <a:spLocks noGrp="1"/>
          </p:cNvSpPr>
          <p:nvPr>
            <p:ph idx="4294967295"/>
          </p:nvPr>
        </p:nvSpPr>
        <p:spPr>
          <a:xfrm>
            <a:off x="684213" y="1196975"/>
            <a:ext cx="7643812" cy="4530725"/>
          </a:xfrm>
        </p:spPr>
        <p:txBody>
          <a:bodyPr/>
          <a:lstStyle/>
          <a:p>
            <a:r>
              <a:rPr lang="ru-RU" i="1"/>
              <a:t>строительство новых городов                          (как опорных пунктов)</a:t>
            </a:r>
          </a:p>
          <a:p>
            <a:r>
              <a:rPr lang="ru-RU" i="1"/>
              <a:t>строительство засечных черт (укрепленных линий)</a:t>
            </a:r>
          </a:p>
        </p:txBody>
      </p:sp>
      <p:pic>
        <p:nvPicPr>
          <p:cNvPr id="5" name="Рисунок 4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570920" y="3220508"/>
            <a:ext cx="5563686" cy="3408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1116013" y="5084763"/>
            <a:ext cx="23034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</a:rPr>
              <a:t>Реконструкция крепости </a:t>
            </a:r>
            <a:endParaRPr lang="en-US" sz="2000" dirty="0" smtClean="0">
              <a:latin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</a:rPr>
              <a:t>засечной </a:t>
            </a:r>
            <a:r>
              <a:rPr lang="ru-RU" sz="2000" dirty="0">
                <a:latin typeface="Times New Roman" pitchFamily="18" charset="0"/>
              </a:rPr>
              <a:t>линии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750" y="765175"/>
            <a:ext cx="7345363" cy="1800225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 u="sng">
                <a:solidFill>
                  <a:srgbClr val="FF0066"/>
                </a:solidFill>
              </a:rPr>
              <a:t>Тема урока:</a:t>
            </a:r>
          </a:p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>
                <a:solidFill>
                  <a:srgbClr val="FF0066"/>
                </a:solidFill>
              </a:rPr>
              <a:t>«Народы России </a:t>
            </a:r>
            <a:endParaRPr lang="en-US" sz="4000" b="1">
              <a:solidFill>
                <a:srgbClr val="FF0066"/>
              </a:solidFill>
            </a:endParaRPr>
          </a:p>
          <a:p>
            <a:pPr marL="0" indent="0" algn="ctr">
              <a:spcBef>
                <a:spcPct val="0"/>
              </a:spcBef>
              <a:buFont typeface="Wingdings" pitchFamily="2" charset="2"/>
              <a:buNone/>
            </a:pPr>
            <a:r>
              <a:rPr lang="ru-RU" sz="4000" b="1">
                <a:solidFill>
                  <a:srgbClr val="FF0066"/>
                </a:solidFill>
              </a:rPr>
              <a:t>во второй половине XVI в.»</a:t>
            </a:r>
          </a:p>
        </p:txBody>
      </p:sp>
      <p:sp>
        <p:nvSpPr>
          <p:cNvPr id="29699" name="Подзаголовок 2"/>
          <p:cNvSpPr>
            <a:spLocks/>
          </p:cNvSpPr>
          <p:nvPr/>
        </p:nvSpPr>
        <p:spPr bwMode="auto">
          <a:xfrm>
            <a:off x="2124075" y="3716338"/>
            <a:ext cx="6696075" cy="1800225"/>
          </a:xfrm>
          <a:prstGeom prst="roundRect">
            <a:avLst>
              <a:gd name="adj" fmla="val 1782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200" b="1" i="1" u="sng">
                <a:solidFill>
                  <a:srgbClr val="0000FF"/>
                </a:solidFill>
              </a:rPr>
              <a:t>Проблемное задание: </a:t>
            </a:r>
          </a:p>
          <a:p>
            <a:pPr algn="ctr">
              <a:lnSpc>
                <a:spcPct val="80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ru-RU" sz="3200" b="1" i="1">
                <a:solidFill>
                  <a:srgbClr val="0000FF"/>
                </a:solidFill>
              </a:rPr>
              <a:t>можно ли Россию </a:t>
            </a:r>
            <a:r>
              <a:rPr lang="en-US" sz="3200" b="1" i="1">
                <a:solidFill>
                  <a:srgbClr val="0000FF"/>
                </a:solidFill>
              </a:rPr>
              <a:t>XVI</a:t>
            </a:r>
            <a:r>
              <a:rPr lang="ru-RU" sz="3200" b="1" i="1">
                <a:solidFill>
                  <a:srgbClr val="0000FF"/>
                </a:solidFill>
              </a:rPr>
              <a:t> века назвать евразийской державой?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1139825"/>
          </a:xfrm>
        </p:spPr>
        <p:txBody>
          <a:bodyPr/>
          <a:lstStyle/>
          <a:p>
            <a:pPr algn="ctr"/>
            <a:r>
              <a:rPr lang="ru-RU" sz="4400" b="1" dirty="0"/>
              <a:t>Домашнее задание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600" dirty="0"/>
              <a:t>§</a:t>
            </a:r>
            <a:r>
              <a:rPr lang="ru-RU" sz="3600" dirty="0"/>
              <a:t> 9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1978</TotalTime>
  <Words>240</Words>
  <Application>Microsoft Office PowerPoint</Application>
  <PresentationFormat>Экран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Wingdings</vt:lpstr>
      <vt:lpstr>Garamond</vt:lpstr>
      <vt:lpstr>Times New Roman</vt:lpstr>
      <vt:lpstr>Matilda</vt:lpstr>
      <vt:lpstr>Край</vt:lpstr>
      <vt:lpstr>Слайд 1</vt:lpstr>
      <vt:lpstr>Слайд 2</vt:lpstr>
      <vt:lpstr>Народы Западной Сибири и Поволжья</vt:lpstr>
      <vt:lpstr>Какие народы населяли  Западную Сибирь? </vt:lpstr>
      <vt:lpstr>Какие народы населяли Поволжье? </vt:lpstr>
      <vt:lpstr>Новая администрация  новых земель</vt:lpstr>
      <vt:lpstr>Освоение новых земель</vt:lpstr>
      <vt:lpstr>Слайд 8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Гусева</cp:lastModifiedBy>
  <cp:revision>117</cp:revision>
  <dcterms:created xsi:type="dcterms:W3CDTF">2013-08-23T08:38:35Z</dcterms:created>
  <dcterms:modified xsi:type="dcterms:W3CDTF">2009-02-03T05:06:17Z</dcterms:modified>
</cp:coreProperties>
</file>