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aleway"/>
      <p:regular r:id="rId19"/>
      <p:bold r:id="rId20"/>
      <p:italic r:id="rId21"/>
      <p:boldItalic r:id="rId22"/>
    </p:embeddedFont>
    <p:embeddedFont>
      <p:font typeface="La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.fntdata"/><Relationship Id="rId22" Type="http://schemas.openxmlformats.org/officeDocument/2006/relationships/font" Target="fonts/Raleway-boldItalic.fntdata"/><Relationship Id="rId21" Type="http://schemas.openxmlformats.org/officeDocument/2006/relationships/font" Target="fonts/Raleway-italic.fntdata"/><Relationship Id="rId24" Type="http://schemas.openxmlformats.org/officeDocument/2006/relationships/font" Target="fonts/Lato-bold.fntdata"/><Relationship Id="rId23" Type="http://schemas.openxmlformats.org/officeDocument/2006/relationships/font" Target="fonts/La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boldItalic.fntdata"/><Relationship Id="rId25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aleway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57158b26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657158b267_0_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657158b267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657158b267_0_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57158b12a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57158b12a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657158b267_0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g657158b26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Современный ребёнок живёт в мире электронной культуры. Меняется и роль учителя в информационной культуре — он должен стать координатором информационного потока. Следовательно, учителю необходимо владеть современными методиками и новыми образовательными технологиями, чтобы общаться на одном языке с ребёнком.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Бурное развитие новых информационных технологий и их внедрение наложили отпечаток на развитие личности современного ребёнка. Сегодня в традиционную схему «учитель – ученик – учебник» вводится новое звено – компьютер, а в сознание школьника – компьютерное обучение. Одной из основных частей информатизации образования является использование информационных технологий в образовательных дисциплинах.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современных условиях развития общества происходят очевидные изменения, связанные с изменением роли информации в обществе и всех сферах человеческой деятельности. Информационно-коммуникационные технологии выступают ведущим инструментом информационной деятельности человека в условиях информационного общества.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Наиболее эффективными средствами включения ребёнка в процесс творчества на уроке являются: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игровая деятельность;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создание положительных эмоциональных ситуаций;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работа в парах;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проблемное обучение.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начальной школе невозможно провести урок без привлечения средств наглядности. Часто возникают проблемы. Где найти нужный материал и как лучше его продемонстрировать? На помощь пришёл компьютер.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657158b267_0_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657158b267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657158b267_0_1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657158b12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657158b12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57158b12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57158b12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657158b12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657158b12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657158b12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657158b12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57158b12a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657158b12a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</a:rPr>
              <a:t>Использование ИКТ на различных уроках в начальной школе позволяет развивать умение учащихся ориентироваться в информационных потоках окружающего мира; овладевать практическими способами работы с информацией; развивать умения, позволяющие обмениваться информацией с помощью современных технических средств.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</a:rPr>
              <a:t>Уроки с использованием компьютерных технологий позволяют сделать их более интересными, продуманными, мобильными. Используется практически любой материал, нет необходимости готовить к уроку массу энциклопедий, репродукций, аудио-сопровождения – всё это уже заранее готово и содержится на маленьком компакт-диске.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dk1"/>
                </a:solidFill>
              </a:rPr>
              <a:t>Уроки с использованием ИКТ особенно актуальны в начальной школе. Ученики 1-4 классов имеют наглядно-образное мышление, поэтому очень важно строить их обучение, применяя как можно больше качественного иллюстративного материала, вовлекая в процесс восприятия нового не только зрение, но и слух, эмоции, воображение. Здесь, как нельзя кстати, приходится яркость и занимательность компьютерных слайдов, анимации.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57158b12a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657158b12a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57158b267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657158b267_0_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indent="-342900" lvl="1" marL="9144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ctrTitle"/>
          </p:nvPr>
        </p:nvSpPr>
        <p:spPr>
          <a:xfrm>
            <a:off x="729450" y="1322450"/>
            <a:ext cx="7762200" cy="222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600"/>
              <a:t>Использование ИКТ в деятельности </a:t>
            </a:r>
            <a:r>
              <a:rPr b="1" lang="ru" sz="3600"/>
              <a:t>у</a:t>
            </a:r>
            <a:r>
              <a:rPr b="1" lang="ru" sz="3600"/>
              <a:t>чителя начальных классов</a:t>
            </a:r>
            <a:endParaRPr sz="3600"/>
          </a:p>
        </p:txBody>
      </p:sp>
      <p:sp>
        <p:nvSpPr>
          <p:cNvPr id="93" name="Google Shape;93;p14"/>
          <p:cNvSpPr txBox="1"/>
          <p:nvPr>
            <p:ph idx="1" type="subTitle"/>
          </p:nvPr>
        </p:nvSpPr>
        <p:spPr>
          <a:xfrm>
            <a:off x="772377" y="4348375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ГЦИ “Эгида”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"/>
              <a:t>Этапы работы с ИКТ</a:t>
            </a:r>
            <a:endParaRPr/>
          </a:p>
        </p:txBody>
      </p:sp>
      <p:sp>
        <p:nvSpPr>
          <p:cNvPr id="147" name="Google Shape;147;p23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ru" sz="1800">
                <a:latin typeface="Arial"/>
                <a:ea typeface="Arial"/>
                <a:cs typeface="Arial"/>
                <a:sym typeface="Arial"/>
              </a:rPr>
              <a:t>Внедренческий этап: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2540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Проектирование и встраивание презентаций, специальных программ, ЦОР и других ресурсов ИКТ в учебный процесс.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139700" lvl="0" marL="342900" rtl="0" algn="l">
              <a:spcBef>
                <a:spcPts val="640"/>
              </a:spcBef>
              <a:spcAft>
                <a:spcPts val="160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"/>
              <a:t>Этапы работы с ИКТ</a:t>
            </a:r>
            <a:endParaRPr/>
          </a:p>
        </p:txBody>
      </p:sp>
      <p:sp>
        <p:nvSpPr>
          <p:cNvPr id="153" name="Google Shape;153;p24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ru" sz="1800">
                <a:latin typeface="Arial"/>
                <a:ea typeface="Arial"/>
                <a:cs typeface="Arial"/>
                <a:sym typeface="Arial"/>
              </a:rPr>
              <a:t>Аналитический: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2540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Анализ результатов учебной деятельности и достижений учащихся на основе использования ИКТ в образовательном процессе.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2540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Корректировка действий, используемых методик, технологий средств и ресурсов ИКТ, направленных на достижение новых результатов обучения школьников.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139700" lvl="0" marL="342900" rtl="0" algn="l">
              <a:lnSpc>
                <a:spcPct val="90000"/>
              </a:lnSpc>
              <a:spcBef>
                <a:spcPts val="640"/>
              </a:spcBef>
              <a:spcAft>
                <a:spcPts val="160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>
            <p:ph type="title"/>
          </p:nvPr>
        </p:nvSpPr>
        <p:spPr>
          <a:xfrm>
            <a:off x="563800" y="6062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/>
              <a:t>И</a:t>
            </a:r>
            <a:r>
              <a:rPr lang="ru" sz="2400"/>
              <a:t>спользование ИКТ позволяет</a:t>
            </a:r>
            <a:endParaRPr sz="2400"/>
          </a:p>
        </p:txBody>
      </p:sp>
      <p:sp>
        <p:nvSpPr>
          <p:cNvPr id="159" name="Google Shape;159;p25"/>
          <p:cNvSpPr txBox="1"/>
          <p:nvPr>
            <p:ph idx="1" type="body"/>
          </p:nvPr>
        </p:nvSpPr>
        <p:spPr>
          <a:xfrm>
            <a:off x="247600" y="1370900"/>
            <a:ext cx="8614500" cy="35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обеспечить положительную мотивацию обучения;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проводить уроки на высоком эстетическом и эмоциональном уровне (музыка, анимация);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обеспечить высокую степень дифференциации обучения (почти индивидуализацию);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повысить объем выполняемой на уроке работы в 1,5 – 2 раза;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усовершенствовать контроль знаний;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рационально организовать учебный процесс, повысить эффективность урока;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формировать навыки подлинно исследовательской деятельности; 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обеспечить доступ к различным справочным системам, электронным библиотекам, другим информационным ресурсам.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uslide.ru/images/10/16859/960/img1.jpg" id="165" name="Google Shape;165;p26"/>
          <p:cNvPicPr preferRelativeResize="0"/>
          <p:nvPr/>
        </p:nvPicPr>
        <p:blipFill rotWithShape="1">
          <a:blip r:embed="rId3">
            <a:alphaModFix/>
          </a:blip>
          <a:srcRect b="0" l="0" r="57878" t="27588"/>
          <a:stretch/>
        </p:blipFill>
        <p:spPr>
          <a:xfrm>
            <a:off x="562825" y="1962750"/>
            <a:ext cx="2853300" cy="3063900"/>
          </a:xfrm>
          <a:prstGeom prst="snip1Rect">
            <a:avLst>
              <a:gd fmla="val 50000" name="adj"/>
            </a:avLst>
          </a:prstGeom>
          <a:noFill/>
          <a:ln>
            <a:noFill/>
          </a:ln>
        </p:spPr>
      </p:pic>
      <p:sp>
        <p:nvSpPr>
          <p:cNvPr id="166" name="Google Shape;166;p26"/>
          <p:cNvSpPr txBox="1"/>
          <p:nvPr>
            <p:ph idx="1" type="body"/>
          </p:nvPr>
        </p:nvSpPr>
        <p:spPr>
          <a:xfrm>
            <a:off x="2051726" y="465525"/>
            <a:ext cx="6109200" cy="21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" sz="2800">
                <a:latin typeface="Arial"/>
                <a:ea typeface="Arial"/>
                <a:cs typeface="Arial"/>
                <a:sym typeface="Arial"/>
              </a:rPr>
              <a:t>"Скажи мне - и я забуду. </a:t>
            </a:r>
            <a:br>
              <a:rPr lang="ru" sz="2800">
                <a:latin typeface="Arial"/>
                <a:ea typeface="Arial"/>
                <a:cs typeface="Arial"/>
                <a:sym typeface="Arial"/>
              </a:rPr>
            </a:br>
            <a:r>
              <a:rPr lang="ru" sz="2800">
                <a:latin typeface="Arial"/>
                <a:ea typeface="Arial"/>
                <a:cs typeface="Arial"/>
                <a:sym typeface="Arial"/>
              </a:rPr>
              <a:t>Покажи мне - я смогу запомнить. </a:t>
            </a:r>
            <a:br>
              <a:rPr lang="ru" sz="2800">
                <a:latin typeface="Arial"/>
                <a:ea typeface="Arial"/>
                <a:cs typeface="Arial"/>
                <a:sym typeface="Arial"/>
              </a:rPr>
            </a:br>
            <a:r>
              <a:rPr lang="ru" sz="2800">
                <a:latin typeface="Arial"/>
                <a:ea typeface="Arial"/>
                <a:cs typeface="Arial"/>
                <a:sym typeface="Arial"/>
              </a:rPr>
              <a:t>Позволь мне это сделать самому-</a:t>
            </a:r>
            <a:br>
              <a:rPr lang="ru" sz="2800">
                <a:latin typeface="Arial"/>
                <a:ea typeface="Arial"/>
                <a:cs typeface="Arial"/>
                <a:sym typeface="Arial"/>
              </a:rPr>
            </a:br>
            <a:r>
              <a:rPr lang="ru" sz="2800">
                <a:latin typeface="Arial"/>
                <a:ea typeface="Arial"/>
                <a:cs typeface="Arial"/>
                <a:sym typeface="Arial"/>
              </a:rPr>
              <a:t>и это станет моим навсегда". </a:t>
            </a:r>
            <a:br>
              <a:rPr lang="ru" sz="2800">
                <a:latin typeface="Arial"/>
                <a:ea typeface="Arial"/>
                <a:cs typeface="Arial"/>
                <a:sym typeface="Arial"/>
              </a:rPr>
            </a:b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" sz="2800">
                <a:latin typeface="Arial"/>
                <a:ea typeface="Arial"/>
                <a:cs typeface="Arial"/>
                <a:sym typeface="Arial"/>
              </a:rPr>
              <a:t>Древняя мудрость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6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467544" y="195486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ru" sz="2400"/>
              <a:t>Информационно коммуникационные технологии в начальной школе</a:t>
            </a:r>
            <a:endParaRPr sz="2400"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496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ИКТ – инструмент учителя, им надо владеть и широко использовать на своих предметных уроках.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14960" lvl="0" marL="342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Организация учебного процесса в начальной школе должна способствовать активизации познавательной сферы обучающихся, успешному усвоению учебного материала и способствовать психическому развитию ребенка.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14960" lvl="0" marL="342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ИКТ должны выполнять определенную образовательную функцию, помочь ребёнку разобраться в потоке информации, принять её, запомнить, а ни в коем случае не подорвать здоровье.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14960" lvl="0" marL="342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ИКТ должны выступать как вспомогательный элемент учебного процесса, а не основной.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14960" lvl="0" marL="342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Учитывая психологические особенности младшего школьника, работа с использованием ИКТ должна быть чётко продумана.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200660" lvl="0" marL="342900" rtl="0" algn="l">
              <a:lnSpc>
                <a:spcPct val="80000"/>
              </a:lnSpc>
              <a:spcBef>
                <a:spcPts val="448"/>
              </a:spcBef>
              <a:spcAft>
                <a:spcPts val="160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7650" y="327225"/>
            <a:ext cx="7688700" cy="81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3600"/>
              <a:t>Цель применения ИКТ </a:t>
            </a:r>
            <a:endParaRPr sz="3600"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727650" y="1508975"/>
            <a:ext cx="8232600" cy="263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●"/>
            </a:pPr>
            <a:r>
              <a:rPr lang="ru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развитие мышления</a:t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●"/>
            </a:pPr>
            <a:r>
              <a:rPr lang="ru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формирование приёмов мыслительной деятельности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793575" y="386375"/>
            <a:ext cx="7688700" cy="98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3600"/>
              <a:t>Достоинства использования ИКТ</a:t>
            </a:r>
            <a:endParaRPr sz="3600"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263600" y="1369475"/>
            <a:ext cx="8442000" cy="36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1"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Технические достоинства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</a:t>
            </a:r>
            <a:r>
              <a:rPr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ыстрота,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маневренность,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оперативность,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возможность просмотра и прослушивания фрагментов и другие мультимедийные функции.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1"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Дидактические достоинства</a:t>
            </a:r>
            <a:r>
              <a:rPr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эффект присутствия ("Я это видел!"),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ощущение подлинности, реальности событий,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интерес, желание узнать и увидеть больше, участвовать самому.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693850" y="5920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2400"/>
              <a:t>ИКТ в работе учителя начальных классов</a:t>
            </a:r>
            <a:endParaRPr sz="2400"/>
          </a:p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629725" y="1494700"/>
            <a:ext cx="7688700" cy="341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Мультимедийные курсы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Логические игры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Тесты, тренажёры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Ресурсы Интернет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Электронные энциклопедии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Презентация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type="title"/>
          </p:nvPr>
        </p:nvSpPr>
        <p:spPr>
          <a:xfrm>
            <a:off x="729450" y="317300"/>
            <a:ext cx="7688700" cy="7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3600"/>
              <a:t>Возможности ИКТ</a:t>
            </a:r>
            <a:endParaRPr sz="3600"/>
          </a:p>
        </p:txBody>
      </p:sp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178100" y="1441200"/>
            <a:ext cx="8413500" cy="3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Создание и подготовка дидактических материалов (варианты заданий, таблицы, схемы, чертежи, таблицы и т.д.)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Создание мониторингов по отслеживанию результатов обучения и воспитания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Создание текстовых работ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ru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Обобщение методического опыта в электронном виде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>
            <p:ph type="title"/>
          </p:nvPr>
        </p:nvSpPr>
        <p:spPr>
          <a:xfrm>
            <a:off x="727650" y="5207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3000"/>
              <a:t>Использование </a:t>
            </a:r>
            <a:r>
              <a:rPr lang="ru" sz="3000"/>
              <a:t>ИКТ на разных этапах урока:</a:t>
            </a:r>
            <a:endParaRPr sz="3000"/>
          </a:p>
        </p:txBody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498675" y="1893650"/>
            <a:ext cx="8214000" cy="30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Для обозначения темы урока.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В начале урока с помощью вопросов по изучаемой теме, создавая проблемную ситуацию.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Как сопровождение объяснения учителя (презентации, формулы, схемы, рисунки, видеофрагменты и т.д.)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Для контроля учащихся.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727650" y="5777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2400"/>
              <a:t>Применяя ИКТ на уроках, необходимо учитывать </a:t>
            </a:r>
            <a:endParaRPr sz="2400"/>
          </a:p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511175" y="1623775"/>
            <a:ext cx="8520600" cy="28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Методическая цель урока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Тип урока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Гигиенические требования к работе учащихся за компьютером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ru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Уровень подготовки класса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457200" y="205976"/>
            <a:ext cx="82296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ru"/>
              <a:t>Этапы работы с ИКТ</a:t>
            </a:r>
            <a:endParaRPr/>
          </a:p>
        </p:txBody>
      </p:sp>
      <p:sp>
        <p:nvSpPr>
          <p:cNvPr id="141" name="Google Shape;141;p22"/>
          <p:cNvSpPr txBox="1"/>
          <p:nvPr>
            <p:ph idx="1" type="body"/>
          </p:nvPr>
        </p:nvSpPr>
        <p:spPr>
          <a:xfrm>
            <a:off x="496300" y="934375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rPr b="1" lang="ru" sz="1800">
                <a:latin typeface="Arial"/>
                <a:ea typeface="Arial"/>
                <a:cs typeface="Arial"/>
                <a:sym typeface="Arial"/>
              </a:rPr>
              <a:t>Подготовительный: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14960" lvl="0" marL="342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Анализ образовательных возможностей ИКТ и их отбор.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14960" lvl="0" marL="342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Определение возможных направлений и форм использования ИКТ в образовательной деятельности.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14960" lvl="0" marL="342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Ревизия и модернизация материально-технических возможностей школы для использования ИКТ на уроках. Подбор учебной и методической литературы по применению ИКТ в образовательном процессе начальной школы. Формирование банка ЦОРов по предметам.</a:t>
            </a:r>
            <a:r>
              <a:rPr b="1" lang="ru" sz="1800"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14960" lvl="0" marL="342900" rtl="0" algn="l">
              <a:lnSpc>
                <a:spcPct val="80000"/>
              </a:lnSpc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Отбор методик и технологий применения средств ИКТ, проектирование занятий на основе ИКТ, их апробация и анализ эффекта.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14960" lvl="0" marL="342900" rtl="0" algn="l">
              <a:lnSpc>
                <a:spcPct val="80000"/>
              </a:lnSpc>
              <a:spcBef>
                <a:spcPts val="448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ru" sz="1800">
                <a:latin typeface="Arial"/>
                <a:ea typeface="Arial"/>
                <a:cs typeface="Arial"/>
                <a:sym typeface="Arial"/>
              </a:rPr>
              <a:t>Разработка четкого алгоритма и регламента использования средств и ресурсов ИКТ на основе требований СаНПиН и технологий здоровьесбережения.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