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6"/>
  </p:notesMasterIdLst>
  <p:sldIdLst>
    <p:sldId id="256" r:id="rId2"/>
    <p:sldId id="257" r:id="rId3"/>
    <p:sldId id="297" r:id="rId4"/>
    <p:sldId id="296" r:id="rId5"/>
    <p:sldId id="298" r:id="rId6"/>
    <p:sldId id="287" r:id="rId7"/>
    <p:sldId id="272" r:id="rId8"/>
    <p:sldId id="264" r:id="rId9"/>
    <p:sldId id="265" r:id="rId10"/>
    <p:sldId id="283" r:id="rId11"/>
    <p:sldId id="267" r:id="rId12"/>
    <p:sldId id="273" r:id="rId13"/>
    <p:sldId id="281" r:id="rId14"/>
    <p:sldId id="275" r:id="rId15"/>
    <p:sldId id="282" r:id="rId16"/>
    <p:sldId id="261" r:id="rId17"/>
    <p:sldId id="260" r:id="rId18"/>
    <p:sldId id="262" r:id="rId19"/>
    <p:sldId id="285" r:id="rId20"/>
    <p:sldId id="299" r:id="rId21"/>
    <p:sldId id="294" r:id="rId22"/>
    <p:sldId id="258" r:id="rId23"/>
    <p:sldId id="295" r:id="rId24"/>
    <p:sldId id="28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6600"/>
    <a:srgbClr val="993300"/>
    <a:srgbClr val="F70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6" autoAdjust="0"/>
    <p:restoredTop sz="94660"/>
  </p:normalViewPr>
  <p:slideViewPr>
    <p:cSldViewPr>
      <p:cViewPr>
        <p:scale>
          <a:sx n="60" d="100"/>
          <a:sy n="60" d="100"/>
        </p:scale>
        <p:origin x="-90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D4194BE-F290-42F4-83C4-05EB24A14AB5}" type="datetimeFigureOut">
              <a:rPr lang="ru-RU"/>
              <a:pPr>
                <a:defRPr/>
              </a:pPr>
              <a:t>16.11.2019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B8E8B63-02A4-46C0-8731-455AA77825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7221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2050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050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99214-119E-474A-B7A4-9711F558E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FBA3F-7BCE-4787-84E8-95015ED89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CDF80-7A25-4DB8-8465-B262CB334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ACF0D-8D24-4AEA-B19C-11A5C1F66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4EED4-EA53-4A88-B6AD-0A7A600BA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55D66-E186-408A-B39F-2D76F248B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FC169-794D-466A-A1AB-701D60172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5842C-1152-4D05-956E-091795D47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F4EF1-DF56-4121-91E5-EF22B01E9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20F5B-DA5A-4253-BDDB-11B4B29C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10141-6F77-4C59-BC39-3DE8E9920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945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1947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1947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7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8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8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E25A2CED-D21E-49FB-A4FD-CC48BC7E8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6.xml"/><Relationship Id="rId1" Type="http://schemas.openxmlformats.org/officeDocument/2006/relationships/video" Target="NULL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4"/>
          <p:cNvSpPr txBox="1">
            <a:spLocks noChangeArrowheads="1"/>
          </p:cNvSpPr>
          <p:nvPr/>
        </p:nvSpPr>
        <p:spPr bwMode="auto">
          <a:xfrm>
            <a:off x="827088" y="620713"/>
            <a:ext cx="7416800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>
              <a:latin typeface="Arial Black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6000">
                <a:solidFill>
                  <a:schemeClr val="folHlink"/>
                </a:solidFill>
                <a:latin typeface="Arial Black" pitchFamily="34" charset="0"/>
              </a:rPr>
              <a:t>  </a:t>
            </a:r>
            <a:r>
              <a:rPr lang="ru-RU" sz="6000">
                <a:solidFill>
                  <a:srgbClr val="F70314"/>
                </a:solidFill>
                <a:latin typeface="Arial Black" pitchFamily="34" charset="0"/>
              </a:rPr>
              <a:t>4 ноября</a:t>
            </a:r>
          </a:p>
          <a:p>
            <a:pPr algn="ctr">
              <a:spcBef>
                <a:spcPct val="50000"/>
              </a:spcBef>
            </a:pPr>
            <a:r>
              <a:rPr lang="ru-RU" sz="6000">
                <a:solidFill>
                  <a:srgbClr val="F70314"/>
                </a:solidFill>
                <a:latin typeface="Arial Black" pitchFamily="34" charset="0"/>
              </a:rPr>
              <a:t>  </a:t>
            </a:r>
            <a:r>
              <a:rPr lang="ru-RU" sz="6000">
                <a:solidFill>
                  <a:schemeClr val="hlink"/>
                </a:solidFill>
                <a:latin typeface="Arial Black" pitchFamily="34" charset="0"/>
              </a:rPr>
              <a:t>День народного      единства.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проба0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7056437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971550" y="5734050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М. СКОТТИ. МИНИН И ПОЖАРСКИЙ.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проба0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765175"/>
            <a:ext cx="418306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6"/>
          <p:cNvSpPr txBox="1">
            <a:spLocks noChangeArrowheads="1"/>
          </p:cNvSpPr>
          <p:nvPr/>
        </p:nvSpPr>
        <p:spPr bwMode="auto">
          <a:xfrm>
            <a:off x="539750" y="981075"/>
            <a:ext cx="33115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МИНИН И ПОЖАРСКИЙ ВЫСТУПАЮТ В ПОХОД.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проба0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765175"/>
            <a:ext cx="69834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971550" y="5300663"/>
            <a:ext cx="7488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НИЖЕГОРОДСКОЕ ОПОЛЧЕНИЕ ВЫХОДИТ В ПОХОД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проба0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836613"/>
            <a:ext cx="63373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1763713" y="5589588"/>
            <a:ext cx="63357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КУЗЬМА МИНИН В РЕШАЮЩЕЙ АТАКЕ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проба0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92150"/>
            <a:ext cx="6553200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5"/>
          <p:cNvSpPr txBox="1">
            <a:spLocks noChangeArrowheads="1"/>
          </p:cNvSpPr>
          <p:nvPr/>
        </p:nvSpPr>
        <p:spPr bwMode="auto">
          <a:xfrm>
            <a:off x="1258888" y="5445125"/>
            <a:ext cx="6624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ВОЙСКО МИНИНА И ПОЖАРСКОГО У СТЕН КРЕМЛЯ.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проба00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92150"/>
            <a:ext cx="7632700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7"/>
          <p:cNvSpPr txBox="1">
            <a:spLocks noChangeArrowheads="1"/>
          </p:cNvSpPr>
          <p:nvPr/>
        </p:nvSpPr>
        <p:spPr bwMode="auto">
          <a:xfrm>
            <a:off x="827088" y="5445125"/>
            <a:ext cx="8316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ПОЛЯКИ ПОКИДАЮТ КРЕМЛЬ И СДАЮТСЯ МИНИНУ И ПОЖАРСКОМУ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памятник Минину и Пожарском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04813"/>
            <a:ext cx="4591050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проба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04813"/>
            <a:ext cx="38195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84213" y="5157788"/>
            <a:ext cx="7848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ИКОНА КАЗАНСКОЙ БОЖЬЕЙ МАТЕРИ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икона Казанской Божьей Мате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60350"/>
            <a:ext cx="447675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 Box 5"/>
          <p:cNvSpPr txBox="1">
            <a:spLocks noChangeArrowheads="1"/>
          </p:cNvSpPr>
          <p:nvPr/>
        </p:nvSpPr>
        <p:spPr bwMode="auto">
          <a:xfrm>
            <a:off x="1042988" y="61658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1747" name="Rectangle 6"/>
          <p:cNvSpPr>
            <a:spLocks noChangeArrowheads="1"/>
          </p:cNvSpPr>
          <p:nvPr/>
        </p:nvSpPr>
        <p:spPr bwMode="auto">
          <a:xfrm>
            <a:off x="1331913" y="5805488"/>
            <a:ext cx="7264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3300"/>
                </a:solidFill>
              </a:rPr>
              <a:t>ИКОНА КАЗАНСКОЙ БОЖЬЕЙ МАТЕРИ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Казанский собор на Красной п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" y="139700"/>
            <a:ext cx="8890000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     </a:t>
            </a:r>
          </a:p>
        </p:txBody>
      </p:sp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827088" y="549275"/>
            <a:ext cx="7058025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/>
              <a:t>Государственные праздники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Новый год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Рождество Христово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защитников Отечества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Международный женский день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Праздник весны и труда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Победы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России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День народного единства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СОБЕРИ ПОСЛОВИЦЫ.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/>
              <a:t>Родина – мать,</a:t>
            </a:r>
          </a:p>
          <a:p>
            <a:pPr eaLnBrk="1" hangingPunct="1">
              <a:defRPr/>
            </a:pPr>
            <a:r>
              <a:rPr lang="ru-RU" sz="3600"/>
              <a:t>Жить –</a:t>
            </a:r>
          </a:p>
          <a:p>
            <a:pPr eaLnBrk="1" hangingPunct="1">
              <a:defRPr/>
            </a:pPr>
            <a:r>
              <a:rPr lang="ru-RU" sz="3600"/>
              <a:t>Человек без Родины,</a:t>
            </a:r>
          </a:p>
          <a:p>
            <a:pPr eaLnBrk="1" hangingPunct="1">
              <a:defRPr/>
            </a:pPr>
            <a:r>
              <a:rPr lang="ru-RU" sz="3600"/>
              <a:t>Где кто родится,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/>
              <a:t>Родине служить.</a:t>
            </a:r>
          </a:p>
          <a:p>
            <a:pPr eaLnBrk="1" hangingPunct="1">
              <a:defRPr/>
            </a:pPr>
            <a:r>
              <a:rPr lang="ru-RU" sz="3600"/>
              <a:t>умей за нее постоять.</a:t>
            </a:r>
          </a:p>
          <a:p>
            <a:pPr eaLnBrk="1" hangingPunct="1">
              <a:defRPr/>
            </a:pPr>
            <a:r>
              <a:rPr lang="ru-RU" sz="3600"/>
              <a:t>там и пригодится.</a:t>
            </a:r>
          </a:p>
          <a:p>
            <a:pPr eaLnBrk="1" hangingPunct="1">
              <a:defRPr/>
            </a:pPr>
            <a:r>
              <a:rPr lang="ru-RU" sz="3600"/>
              <a:t>что соловей без песни.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  <p:bldP spid="68613" grpId="0" build="p"/>
      <p:bldP spid="6861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флаг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2205038"/>
            <a:ext cx="37338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395288" y="1628775"/>
            <a:ext cx="45720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Представляет прямоугольное полотнище трех равновеликих горизонтальных полос: </a:t>
            </a:r>
            <a:r>
              <a:rPr lang="ru-RU" sz="2400" i="1">
                <a:solidFill>
                  <a:srgbClr val="0033CC"/>
                </a:solidFill>
                <a:latin typeface="Arial" charset="0"/>
              </a:rPr>
              <a:t>верхней 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- белого цвета; </a:t>
            </a:r>
            <a:r>
              <a:rPr lang="ru-RU" sz="2400" i="1">
                <a:solidFill>
                  <a:srgbClr val="0033CC"/>
                </a:solidFill>
                <a:latin typeface="Arial" charset="0"/>
              </a:rPr>
              <a:t>средней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- синего; </a:t>
            </a:r>
            <a:r>
              <a:rPr lang="ru-RU" sz="2400" i="1">
                <a:solidFill>
                  <a:srgbClr val="0033CC"/>
                </a:solidFill>
                <a:latin typeface="Arial" charset="0"/>
              </a:rPr>
              <a:t>нижней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- красного цвета.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Принят Государственной Думой и подписан Президентом России В.В.Путиным </a:t>
            </a:r>
          </a:p>
          <a:p>
            <a:r>
              <a:rPr lang="ru-RU" sz="2400" b="1">
                <a:solidFill>
                  <a:srgbClr val="0033CC"/>
                </a:solidFill>
                <a:latin typeface="Arial" charset="0"/>
              </a:rPr>
              <a:t>25 декабря 2000 года.</a:t>
            </a: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1763713" y="765175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33CC"/>
                </a:solidFill>
                <a:latin typeface="Arial" charset="0"/>
              </a:rPr>
              <a:t>Государственный флаг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8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64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218488" cy="8001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Государственные символы </a:t>
            </a:r>
            <a:br>
              <a:rPr lang="ru-RU" sz="4000"/>
            </a:br>
            <a:r>
              <a:rPr lang="ru-RU" sz="4000"/>
              <a:t>Российской Федерации.</a:t>
            </a:r>
            <a:br>
              <a:rPr lang="ru-RU" sz="4000"/>
            </a:br>
            <a:endParaRPr lang="ru-RU" sz="4000"/>
          </a:p>
        </p:txBody>
      </p:sp>
      <p:pic>
        <p:nvPicPr>
          <p:cNvPr id="22532" name="Picture 4" descr="проб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349500"/>
            <a:ext cx="2808287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проб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2492375"/>
            <a:ext cx="28082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397750" y="54451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600"/>
                            </p:stCondLst>
                            <p:childTnLst>
                              <p:par>
                                <p:cTn id="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7257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225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27828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733800" y="381000"/>
            <a:ext cx="5029200" cy="620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33CC"/>
              </a:solidFill>
              <a:latin typeface="Arial" charset="0"/>
            </a:endParaRP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представляет четырехугольный , 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с закругленными нижними углами, заостренный в оконечности красный </a:t>
            </a:r>
            <a:r>
              <a:rPr lang="ru-RU" sz="2400" b="1">
                <a:solidFill>
                  <a:srgbClr val="0033CC"/>
                </a:solidFill>
                <a:latin typeface="Arial" charset="0"/>
              </a:rPr>
              <a:t>геральдический щит с золотым двуглавым орлом</a:t>
            </a:r>
            <a:r>
              <a:rPr lang="ru-RU" sz="2400">
                <a:solidFill>
                  <a:srgbClr val="0033CC"/>
                </a:solidFill>
                <a:latin typeface="Arial" charset="0"/>
              </a:rPr>
              <a:t>, поднявшим вверх распущенные крылья. 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Орел увенчан двумя малыми коронами и одной большой, соединенными лентой. В правой лапе орла- скипетр, в левой- держава. </a:t>
            </a:r>
          </a:p>
          <a:p>
            <a:r>
              <a:rPr lang="ru-RU" sz="2400">
                <a:solidFill>
                  <a:srgbClr val="0033CC"/>
                </a:solidFill>
                <a:latin typeface="Arial" charset="0"/>
              </a:rPr>
              <a:t>На груди орла на красном щите- серебряный всадник в синем плаще на серебряном коне.</a:t>
            </a:r>
          </a:p>
          <a:p>
            <a:endParaRPr lang="ru-RU" sz="240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051050" y="260350"/>
            <a:ext cx="486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latin typeface="Arial" charset="0"/>
              </a:rPr>
              <a:t>Государственный герб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86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222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4"/>
          <p:cNvSpPr txBox="1">
            <a:spLocks noChangeArrowheads="1"/>
          </p:cNvSpPr>
          <p:nvPr/>
        </p:nvSpPr>
        <p:spPr bwMode="auto">
          <a:xfrm>
            <a:off x="1331913" y="765175"/>
            <a:ext cx="65532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/>
              <a:t>РЕЧЕВКА.</a:t>
            </a:r>
          </a:p>
          <a:p>
            <a:pPr algn="ctr">
              <a:spcBef>
                <a:spcPct val="50000"/>
              </a:spcBef>
            </a:pPr>
            <a:r>
              <a:rPr lang="ru-RU" sz="3200" b="1"/>
              <a:t>ГЛАВНОЕ – ВМЕСТЕ!</a:t>
            </a:r>
          </a:p>
          <a:p>
            <a:pPr algn="ctr">
              <a:spcBef>
                <a:spcPct val="50000"/>
              </a:spcBef>
            </a:pPr>
            <a:r>
              <a:rPr lang="ru-RU" sz="3200" b="1"/>
              <a:t>ГЛАВНОЕ – ДРУЖНО!</a:t>
            </a:r>
          </a:p>
          <a:p>
            <a:pPr algn="ctr">
              <a:spcBef>
                <a:spcPct val="50000"/>
              </a:spcBef>
            </a:pPr>
            <a:r>
              <a:rPr lang="ru-RU" sz="3200" b="1"/>
              <a:t>ГЛАВНОЕ – С СЕРДЦЕМ ГОРЯЩИМ В ГРУДИ!</a:t>
            </a:r>
          </a:p>
          <a:p>
            <a:pPr algn="ctr">
              <a:spcBef>
                <a:spcPct val="50000"/>
              </a:spcBef>
            </a:pPr>
            <a:r>
              <a:rPr lang="ru-RU" sz="3200" b="1"/>
              <a:t>НАМ РАВНОДУШИЕ НЕ НУЖНО!</a:t>
            </a:r>
          </a:p>
          <a:p>
            <a:pPr algn="ctr">
              <a:spcBef>
                <a:spcPct val="50000"/>
              </a:spcBef>
            </a:pPr>
            <a:r>
              <a:rPr lang="ru-RU" sz="3200" b="1"/>
              <a:t>ЗЛОБУ, ОБИДУ ПРОЧЬ ГОНИ!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larg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33375"/>
            <a:ext cx="63373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larg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09575"/>
            <a:ext cx="6624638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larg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42900"/>
            <a:ext cx="6624638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lar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2725" y="1733550"/>
            <a:ext cx="36385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5" descr="larg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333375"/>
            <a:ext cx="6696075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проба0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765175"/>
            <a:ext cx="6335713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1547813" y="5373688"/>
            <a:ext cx="62642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А. КИВШЕНКО.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ВОЗЗВАНИЕ КУЗЬМЫ МИНИНА.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ми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620713"/>
            <a:ext cx="44656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1547813" y="5805488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993300"/>
                </a:solidFill>
              </a:rPr>
              <a:t>КУЗЬМА  МИНИН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пожар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341438"/>
            <a:ext cx="44831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755650" y="476250"/>
            <a:ext cx="7993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993300"/>
                </a:solidFill>
              </a:rPr>
              <a:t>КНЯЗЬ ДМИТРИЙ ПОЖАРСКИЙ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474</TotalTime>
  <Words>259</Words>
  <Application>Microsoft Office PowerPoint</Application>
  <PresentationFormat>Экран (4:3)</PresentationFormat>
  <Paragraphs>51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Клен</vt:lpstr>
      <vt:lpstr>Презентация PowerPoint</vt:lpstr>
      <vt:lpstr>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СОБЕРИ ПОСЛОВИЦЫ.</vt:lpstr>
      <vt:lpstr>Презентация PowerPoint</vt:lpstr>
      <vt:lpstr>Государственные символы  Российской Федерации.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Тун</dc:creator>
  <cp:lastModifiedBy>Тун</cp:lastModifiedBy>
  <cp:revision>24</cp:revision>
  <dcterms:created xsi:type="dcterms:W3CDTF">2008-10-20T09:39:31Z</dcterms:created>
  <dcterms:modified xsi:type="dcterms:W3CDTF">2019-11-16T08:04:35Z</dcterms:modified>
</cp:coreProperties>
</file>