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63" r:id="rId4"/>
    <p:sldId id="283" r:id="rId5"/>
    <p:sldId id="280" r:id="rId6"/>
    <p:sldId id="257" r:id="rId7"/>
    <p:sldId id="271" r:id="rId8"/>
    <p:sldId id="259" r:id="rId9"/>
    <p:sldId id="260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3F3F"/>
    <a:srgbClr val="AD40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344816" cy="165618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entury Schoolbook" pitchFamily="18" charset="0"/>
              </a:rPr>
              <a:t>Реализация принципа индивидуализации обучения в ДОУ</a:t>
            </a:r>
            <a:endParaRPr lang="ru-RU" sz="3600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83568" y="2708920"/>
            <a:ext cx="7148930" cy="32403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Century Schoolbook" pitchFamily="18" charset="0"/>
              </a:rPr>
              <a:t>Как и перед всеми педагогами нашей страны перед нами встали задачи реализации ФГОС  по переходу на новый уровень образования. Мы стараемся идти в ногу со временем, работаем над решением этих задач. </a:t>
            </a:r>
            <a:endParaRPr lang="ru-RU" sz="2400" b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rgbClr val="C00000"/>
                </a:solidFill>
                <a:latin typeface="Century Schoolbook" pitchFamily="18" charset="0"/>
              </a:rPr>
              <a:t>Иррадиирующее</a:t>
            </a:r>
            <a:r>
              <a:rPr lang="ru-RU" sz="3200" b="1" dirty="0" smtClean="0">
                <a:solidFill>
                  <a:srgbClr val="C00000"/>
                </a:solidFill>
                <a:latin typeface="Century Schoolbook" pitchFamily="18" charset="0"/>
              </a:rPr>
              <a:t> обучение</a:t>
            </a:r>
            <a:endParaRPr lang="ru-RU" sz="3200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2" y="1142985"/>
            <a:ext cx="5972188" cy="3726176"/>
          </a:xfrm>
        </p:spPr>
        <p:txBody>
          <a:bodyPr>
            <a:noAutofit/>
          </a:bodyPr>
          <a:lstStyle/>
          <a:p>
            <a:pPr algn="just"/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(от слова «иррадиация» - распространение) как метод индивидуализации обучения основано на признании различий интересов, мотивов и на динамике продвижения.</a:t>
            </a:r>
          </a:p>
          <a:p>
            <a:pPr algn="just"/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Эта тактика состоит из трех действий:</a:t>
            </a:r>
          </a:p>
          <a:p>
            <a:pPr algn="just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1-е: «У нас появилась новая интересная игра. Тот кто хочет научиться играть в нее, может подойти сейчас ко мне ( в центр рисования, в др. центр)</a:t>
            </a:r>
          </a:p>
          <a:p>
            <a:pPr algn="just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2-е: «Ира, Алеша,  вы сегодня узнали что-то новое (научились, увидели, услышали и т.п.), давайте расскажем об этом всем ребятам (родителям, сотрудникам ДОУ…)</a:t>
            </a:r>
          </a:p>
          <a:p>
            <a:pPr algn="just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3-е: «Если вы хотите что—то узнать (сделать, найти и т. п.), можете обратиться к Ире и Алеше…»</a:t>
            </a:r>
          </a:p>
          <a:p>
            <a:pPr algn="just"/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Получая внимание от эмоционально значимого взрослого, приобретая во взаимодействии с другими или в самостоятельной деятельности новый опыт или новое знание, ребенок, как правило, стремится поделиться с детьми, с которыми он дружит (продемонстрировать им приобретенное умение). Если такая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передача опыта культивируется в группе как ценность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, то постепенно новые сведения или новый опыт станут достоянием многих.</a:t>
            </a:r>
          </a:p>
          <a:p>
            <a:endParaRPr lang="ru-RU" sz="1600" dirty="0"/>
          </a:p>
        </p:txBody>
      </p:sp>
      <p:pic>
        <p:nvPicPr>
          <p:cNvPr id="4" name="Содержимое 5" descr="20170405_09150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4941168"/>
            <a:ext cx="2270626" cy="17029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Содержимое 7" descr="20170215_18265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4941168"/>
            <a:ext cx="2227688" cy="16707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20180129_172522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140352" y="5037112"/>
            <a:ext cx="1919680" cy="1439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6696744" cy="2592288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rgbClr val="AD403D"/>
                </a:solidFill>
                <a:latin typeface="Century Schoolbook" pitchFamily="18" charset="0"/>
              </a:rPr>
              <a:t>Индивидуализация дошкольного образования </a:t>
            </a:r>
            <a:r>
              <a:rPr lang="ru-RU" sz="2000" dirty="0" smtClean="0">
                <a:latin typeface="Century Schoolbook" pitchFamily="18" charset="0"/>
              </a:rPr>
              <a:t>- </a:t>
            </a:r>
            <a:r>
              <a:rPr lang="ru-RU" sz="2000" b="1" dirty="0" smtClean="0">
                <a:solidFill>
                  <a:schemeClr val="tx2"/>
                </a:solidFill>
                <a:latin typeface="Century Schoolbook" pitchFamily="18" charset="0"/>
              </a:rPr>
              <a:t>построение образовательной деятельности на основе индивидуальных особенностей каждого ребенка, при котором сам ребенок становится активным в выборе содержания своего образования, становится субъектом образования.</a:t>
            </a:r>
            <a:endParaRPr lang="ru-RU" sz="2000" b="1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83568" y="2708920"/>
            <a:ext cx="7148930" cy="32403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5" name="Picture 2" descr="https://i.mycdn.me/image?t=3&amp;bid=838371613223&amp;id=838371077927&amp;plc=WEB&amp;tkn=*m2HH5q9DW3T5pxQ5-pefZv67KkM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0988"/>
            <a:ext cx="3384376" cy="2538282"/>
          </a:xfrm>
          <a:prstGeom prst="round2DiagRect">
            <a:avLst>
              <a:gd name="adj1" fmla="val 16667"/>
              <a:gd name="adj2" fmla="val 32026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9" descr="2014-10-21 16.26.5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356992"/>
            <a:ext cx="3240360" cy="24302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500042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AB3F3F"/>
                </a:solidFill>
                <a:latin typeface="Century Schoolbook" pitchFamily="18" charset="0"/>
              </a:rPr>
              <a:t>Уровни индивидуализации</a:t>
            </a:r>
            <a:endParaRPr lang="ru-RU" sz="3200" b="1" dirty="0">
              <a:solidFill>
                <a:srgbClr val="AB3F3F"/>
              </a:solidFill>
              <a:latin typeface="Century Schoolbook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696" y="1196753"/>
            <a:ext cx="691276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b="1" dirty="0" smtClean="0">
                <a:solidFill>
                  <a:schemeClr val="tx2"/>
                </a:solidFill>
                <a:latin typeface="Century Schoolbook" pitchFamily="18" charset="0"/>
              </a:rPr>
              <a:t>Группа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b="1" dirty="0" smtClean="0">
                <a:solidFill>
                  <a:schemeClr val="tx2"/>
                </a:solidFill>
                <a:latin typeface="Century Schoolbook" pitchFamily="18" charset="0"/>
              </a:rPr>
              <a:t>Подгруппа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b="1" dirty="0" smtClean="0">
                <a:solidFill>
                  <a:schemeClr val="tx2"/>
                </a:solidFill>
                <a:latin typeface="Century Schoolbook" pitchFamily="18" charset="0"/>
              </a:rPr>
              <a:t>Персональный уровень (ребенка) </a:t>
            </a:r>
          </a:p>
          <a:p>
            <a:endParaRPr lang="ru-RU" sz="2800" dirty="0">
              <a:latin typeface="Century Schoolbook" pitchFamily="18" charset="0"/>
            </a:endParaRPr>
          </a:p>
        </p:txBody>
      </p:sp>
      <p:pic>
        <p:nvPicPr>
          <p:cNvPr id="4" name="Содержимое 7" descr="IMG-262797c62be22900c4d3cf5b913dfecf-V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75656" y="3284984"/>
            <a:ext cx="2186458" cy="1800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284984"/>
            <a:ext cx="2232248" cy="18362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Содержимое 5" descr="2014-09-12 08.20.48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4725144"/>
            <a:ext cx="2160240" cy="16201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7145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65618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entury Schoolbook" pitchFamily="18" charset="0"/>
              </a:rPr>
              <a:t>Методы индивидуализации обучения в ДОУ</a:t>
            </a:r>
            <a:endParaRPr lang="ru-RU" sz="3600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772816"/>
            <a:ext cx="792088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Century Schoolbook" pitchFamily="18" charset="0"/>
                <a:cs typeface="Angsana New" panose="02020603050405020304" pitchFamily="18" charset="-34"/>
              </a:rPr>
              <a:t>М</a:t>
            </a:r>
            <a:r>
              <a:rPr lang="ru-RU" sz="2400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Century Schoolbook" pitchFamily="18" charset="0"/>
                <a:cs typeface="Angsana New" panose="02020603050405020304" pitchFamily="18" charset="-34"/>
              </a:rPr>
              <a:t>етод реагирования</a:t>
            </a:r>
          </a:p>
          <a:p>
            <a:pPr marL="457200" indent="-457200">
              <a:buFont typeface="Arial" pitchFamily="34" charset="0"/>
              <a:buChar char="•"/>
            </a:pPr>
            <a:endParaRPr lang="ru-RU" sz="2400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Century Schoolbook" pitchFamily="18" charset="0"/>
              <a:cs typeface="Angsana New" panose="02020603050405020304" pitchFamily="18" charset="-34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Century Schoolbook" pitchFamily="18" charset="0"/>
                <a:cs typeface="Angsana New" panose="02020603050405020304" pitchFamily="18" charset="-34"/>
              </a:rPr>
              <a:t>Метод обеспечения взрослыми гибкости в инициированной им деятельности</a:t>
            </a:r>
          </a:p>
          <a:p>
            <a:pPr marL="457200" indent="-457200">
              <a:buFont typeface="Arial" pitchFamily="34" charset="0"/>
              <a:buChar char="•"/>
            </a:pPr>
            <a:endParaRPr lang="ru-RU" sz="240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Century Schoolbook" pitchFamily="18" charset="0"/>
              <a:cs typeface="Angsana New" panose="02020603050405020304" pitchFamily="18" charset="-34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Century Schoolbook" pitchFamily="18" charset="0"/>
                <a:cs typeface="Angsana New" panose="02020603050405020304" pitchFamily="18" charset="-34"/>
              </a:rPr>
              <a:t>Т</a:t>
            </a:r>
            <a:r>
              <a:rPr lang="ru-RU" sz="2400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Century Schoolbook" pitchFamily="18" charset="0"/>
                <a:cs typeface="Angsana New" panose="02020603050405020304" pitchFamily="18" charset="-34"/>
              </a:rPr>
              <a:t>щательный отбор материалов</a:t>
            </a:r>
          </a:p>
          <a:p>
            <a:pPr marL="457200" indent="-457200">
              <a:buFont typeface="Arial" pitchFamily="34" charset="0"/>
              <a:buChar char="•"/>
            </a:pPr>
            <a:endParaRPr lang="ru-RU" sz="2400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Century Schoolbook" pitchFamily="18" charset="0"/>
              <a:cs typeface="Angsana New" panose="02020603050405020304" pitchFamily="18" charset="-34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Century Schoolbook" pitchFamily="18" charset="0"/>
                <a:cs typeface="Angsana New" panose="02020603050405020304" pitchFamily="18" charset="-34"/>
              </a:rPr>
              <a:t>Метод «строительных лесов»</a:t>
            </a:r>
          </a:p>
          <a:p>
            <a:pPr marL="457200" indent="-457200">
              <a:buFont typeface="Arial" pitchFamily="34" charset="0"/>
              <a:buChar char="•"/>
            </a:pPr>
            <a:endParaRPr lang="ru-RU" sz="240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Century Schoolbook" pitchFamily="18" charset="0"/>
              <a:cs typeface="Angsana New" panose="02020603050405020304" pitchFamily="18" charset="-34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Century Schoolbook" pitchFamily="18" charset="0"/>
                <a:cs typeface="Angsana New" panose="02020603050405020304" pitchFamily="18" charset="-34"/>
              </a:rPr>
              <a:t>И</a:t>
            </a:r>
            <a:r>
              <a:rPr lang="ru-RU" sz="2400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Century Schoolbook" pitchFamily="18" charset="0"/>
                <a:cs typeface="Angsana New" panose="02020603050405020304" pitchFamily="18" charset="-34"/>
              </a:rPr>
              <a:t>ррадиирующее</a:t>
            </a:r>
            <a:r>
              <a:rPr lang="ru-RU" sz="2400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Century Schoolbook" pitchFamily="18" charset="0"/>
                <a:cs typeface="Angsana New" panose="02020603050405020304" pitchFamily="18" charset="-34"/>
              </a:rPr>
              <a:t> обучение</a:t>
            </a:r>
            <a:endParaRPr lang="ru-RU" sz="2400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Century Schoolbook" pitchFamily="18" charset="0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31971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3373382" cy="20236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645024"/>
            <a:ext cx="3312368" cy="19879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836712"/>
            <a:ext cx="3118081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140968"/>
            <a:ext cx="2728663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15268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entury Schoolbook" pitchFamily="18" charset="0"/>
              </a:rPr>
              <a:t>Метод реагирования</a:t>
            </a:r>
            <a:endParaRPr lang="ru-RU" sz="4000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8926" y="836713"/>
            <a:ext cx="5757874" cy="2952327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1900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Метод </a:t>
            </a:r>
            <a:r>
              <a:rPr lang="ru-RU" sz="1900" b="1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реагирования </a:t>
            </a:r>
            <a:r>
              <a:rPr lang="ru-RU" sz="1900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включает в себя наблюдение за детьми, анализ результатов этих наблюдений, создание условий, которые помогут детям поставить и реализовать их собственные цели, а также наблюдение за влиянием этих условий на достижение поставленных детьми целей.</a:t>
            </a:r>
          </a:p>
          <a:p>
            <a:pPr algn="just"/>
            <a:r>
              <a:rPr lang="ru-RU" sz="1900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Примером обучения на основе метода реагирования является использование модели трех вопросов </a:t>
            </a:r>
            <a:r>
              <a:rPr lang="ru-RU" sz="1900" b="1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(«Что знаете? Что хотите узнать? Как это можно узнать?»)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3789040"/>
            <a:ext cx="1810021" cy="2413362"/>
          </a:xfrm>
          <a:prstGeom prst="round2DiagRect">
            <a:avLst>
              <a:gd name="adj1" fmla="val 16667"/>
              <a:gd name="adj2" fmla="val 24905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Содержимое 5" descr="IMG-740d801f16a306b1bb523b0e78157af5-V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3861048"/>
            <a:ext cx="1454927" cy="2424878"/>
          </a:xfrm>
          <a:prstGeom prst="round2DiagRect">
            <a:avLst>
              <a:gd name="adj1" fmla="val 16667"/>
              <a:gd name="adj2" fmla="val 2348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365104"/>
            <a:ext cx="2179916" cy="2198689"/>
          </a:xfrm>
          <a:prstGeom prst="round2DiagRect">
            <a:avLst>
              <a:gd name="adj1" fmla="val 16667"/>
              <a:gd name="adj2" fmla="val 10109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Century Schoolbook" pitchFamily="18" charset="0"/>
              </a:rPr>
              <a:t>Обеспечение взрослыми гибкости в инициированной им деятельности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8926" y="1340768"/>
            <a:ext cx="5757874" cy="3096343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Вместо того, чтобы прямо указать детям, что и как они должны делать,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педагог помогает им сделать то, что они хотят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. Задача педагога – помочь тем, кому трудно начать или выполнить отдельные операции. Одному он поможет словесными указаниями, другому предложит схему, модель или рисунок, третьего подбодрит, четвертому окажет практическую помощь.</a:t>
            </a:r>
          </a:p>
          <a:p>
            <a:pPr algn="just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В процессе работы воспитатель может задать вопросы разной направленности и сложности, предложить варианты выполнения действий и идеи по использованию готовых форм.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Более способные и активные дети могут справиться с работой самостоятельно, причем уровень сложности они определят сами. Более медлительные или неуверенные могут проявить большую зависимость от помощи взрослого. </a:t>
            </a:r>
          </a:p>
          <a:p>
            <a:endParaRPr lang="ru-RU" dirty="0"/>
          </a:p>
        </p:txBody>
      </p:sp>
      <p:pic>
        <p:nvPicPr>
          <p:cNvPr id="4" name="Содержимое 9" descr="2015-03-31 09.45.2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4725144"/>
            <a:ext cx="2088232" cy="15661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Содержимое 7" descr="IMG-b09007e25e46db111d5176439b655f4d-V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4365104"/>
            <a:ext cx="1296144" cy="21602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entury Schoolbook" pitchFamily="18" charset="0"/>
              </a:rPr>
              <a:t>Тщательный отбор материалов</a:t>
            </a:r>
            <a:endParaRPr lang="ru-RU" sz="3600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1268761"/>
            <a:ext cx="5829312" cy="2808312"/>
          </a:xfrm>
        </p:spPr>
        <p:txBody>
          <a:bodyPr>
            <a:normAutofit fontScale="85000" lnSpcReduction="10000"/>
          </a:bodyPr>
          <a:lstStyle/>
          <a:p>
            <a:pPr marL="114300" indent="0" algn="just">
              <a:buNone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Большинство  игрушек и пособий, используемых при создании развивающей среды, должны быть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гибкими и </a:t>
            </a:r>
            <a:r>
              <a:rPr lang="ru-RU" sz="1800" b="1" dirty="0" err="1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разноуровневыми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по степени сложности. Например, в </a:t>
            </a:r>
            <a:r>
              <a:rPr lang="ru-RU" sz="1800" dirty="0" err="1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пазлах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 ребенок может выбрать сюжет и уровень сложности картинки ( от 6 до 240 элементов), но способ действия будет один – складывание. В то же время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пластилин, песок, вода, строительный набор или конструктор ЛЕГО, бросовый материал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обладают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большей гибкостью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; дети могут использовать их в целом диапазоне уровней сложности. Такая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вариативность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 создает оптимальные возможности для индивидуализации учения, обучения, образования.</a:t>
            </a:r>
            <a:endParaRPr lang="ru-RU" sz="1800" dirty="0">
              <a:solidFill>
                <a:schemeClr val="tx2">
                  <a:lumMod val="75000"/>
                </a:schemeClr>
              </a:solidFill>
              <a:latin typeface="Century Schoolbook" pitchFamily="18" charset="0"/>
            </a:endParaRPr>
          </a:p>
        </p:txBody>
      </p:sp>
      <p:pic>
        <p:nvPicPr>
          <p:cNvPr id="4" name="Содержимое 3" descr="2014-10-21 16.27.4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4293096"/>
            <a:ext cx="2607233" cy="1955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3" descr="2015-11-03 09.31.0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645024"/>
            <a:ext cx="2520280" cy="1890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9" descr="20180129_17165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90156" y="4523212"/>
            <a:ext cx="2416988" cy="1812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entury Schoolbook" pitchFamily="18" charset="0"/>
              </a:rPr>
              <a:t>Метод «строительных лесов»</a:t>
            </a:r>
            <a:endParaRPr lang="ru-RU" sz="3600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1196753"/>
            <a:ext cx="5614998" cy="2592288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Сущность этого метода не в опережающем обучении ребенка тем знаниям и умениям, которые с точки зрения педагогов, должны быть сформированы в соответствии с возрастом, но в том, чтобы, создавая условия, 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помочь ребенку самому сделать следующий самостоятельный шаг.</a:t>
            </a:r>
          </a:p>
          <a:p>
            <a:pPr algn="just"/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В основе метода – идея Л.С. </a:t>
            </a:r>
            <a:r>
              <a:rPr lang="ru-RU" sz="2600" dirty="0" err="1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Выготского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entury Schoolbook" pitchFamily="18" charset="0"/>
              </a:rPr>
              <a:t> о зоне ближайшего развития – границе между тем, что ребенок может сделать самостоятельно, и тем, что он может осуществить только с посторонней помощью.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848422" y="3712417"/>
            <a:ext cx="2604081" cy="2469295"/>
          </a:xfrm>
          <a:prstGeom prst="round2DiagRect">
            <a:avLst>
              <a:gd name="adj1" fmla="val 16667"/>
              <a:gd name="adj2" fmla="val 15344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Содержимое 3" descr="IMG-572ecf45b101f3c1f963a82a0f54d73a-V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00192" y="3645024"/>
            <a:ext cx="2341494" cy="2520280"/>
          </a:xfrm>
          <a:prstGeom prst="round2DiagRect">
            <a:avLst>
              <a:gd name="adj1" fmla="val 16667"/>
              <a:gd name="adj2" fmla="val 16524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658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Реализация принципа индивидуализации обучения в ДОУ</vt:lpstr>
      <vt:lpstr>Индивидуализация дошкольного образования - построение образовательной деятельности на основе индивидуальных особенностей каждого ребенка, при котором сам ребенок становится активным в выборе содержания своего образования, становится субъектом образования.</vt:lpstr>
      <vt:lpstr>Презентация PowerPoint</vt:lpstr>
      <vt:lpstr>Методы индивидуализации обучения в ДОУ</vt:lpstr>
      <vt:lpstr>Презентация PowerPoint</vt:lpstr>
      <vt:lpstr>Метод реагирования</vt:lpstr>
      <vt:lpstr>Обеспечение взрослыми гибкости в инициированной им деятельности</vt:lpstr>
      <vt:lpstr>Тщательный отбор материалов</vt:lpstr>
      <vt:lpstr>Метод «строительных лесов»</vt:lpstr>
      <vt:lpstr>Иррадиирующее обучение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принципа индивидуализации обучения в ДОУ</dc:title>
  <dc:creator>admin</dc:creator>
  <cp:lastModifiedBy>МОУСОШ№6</cp:lastModifiedBy>
  <cp:revision>52</cp:revision>
  <dcterms:created xsi:type="dcterms:W3CDTF">2018-01-29T03:40:21Z</dcterms:created>
  <dcterms:modified xsi:type="dcterms:W3CDTF">2019-11-18T05:13:37Z</dcterms:modified>
</cp:coreProperties>
</file>