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60" r:id="rId6"/>
    <p:sldId id="256" r:id="rId7"/>
    <p:sldId id="262" r:id="rId8"/>
    <p:sldId id="258" r:id="rId9"/>
    <p:sldId id="261" r:id="rId10"/>
    <p:sldId id="296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7" r:id="rId24"/>
    <p:sldId id="298" r:id="rId25"/>
    <p:sldId id="299" r:id="rId26"/>
    <p:sldId id="300" r:id="rId27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574176509" val="960" rev64="64" revOS="4"/>
      <pr:smFileRevision xmlns:pr="smNativeData" dt="1574176509" val="0"/>
      <pr:guideOptions xmlns:pr="smNativeData" dt="1574176509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60" d="100"/>
          <a:sy n="60" d="100"/>
        </p:scale>
        <p:origin x="1403" y="210"/>
      </p:cViewPr>
      <p:guideLst x="0" y="0"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17" d="100"/>
        <a:sy n="17" d="100"/>
      </p:scale>
      <p:origin x="0" y="0"/>
    </p:cViewPr>
  </p:sorterViewPr>
  <p:notesViewPr>
    <p:cSldViewPr>
      <p:cViewPr>
        <p:scale>
          <a:sx n="60" d="100"/>
          <a:sy n="60" d="100"/>
        </p:scale>
        <p:origin x="1403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B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BsNAAAINAAAJhYAABAAAAAmAAAACAAAAAEAAAAAAAAA"/>
              </a:ext>
            </a:extLst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Tk5P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gAAOgXAADQLwAAsCIAABAAAAAmAAAACAAAAAGAAAAAAAAA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lang="ru-ru">
                <a:solidFill>
                  <a:srgbClr val="8C8C8C"/>
                </a:solidFill>
              </a:defRPr>
            </a:lvl1pPr>
            <a:lvl2pPr marL="457200" indent="0" algn="ctr">
              <a:buNone/>
              <a:defRPr lang="ru-ru">
                <a:solidFill>
                  <a:srgbClr val="8C8C8C"/>
                </a:solidFill>
              </a:defRPr>
            </a:lvl2pPr>
            <a:lvl3pPr marL="914400" indent="0" algn="ctr">
              <a:buNone/>
              <a:defRPr lang="ru-ru">
                <a:solidFill>
                  <a:srgbClr val="8C8C8C"/>
                </a:solidFill>
              </a:defRPr>
            </a:lvl3pPr>
            <a:lvl4pPr marL="1371600" indent="0" algn="ctr">
              <a:buNone/>
              <a:defRPr lang="ru-ru">
                <a:solidFill>
                  <a:srgbClr val="8C8C8C"/>
                </a:solidFill>
              </a:defRPr>
            </a:lvl4pPr>
            <a:lvl5pPr marL="1828800" indent="0" algn="ctr">
              <a:buNone/>
              <a:defRPr lang="ru-ru">
                <a:solidFill>
                  <a:srgbClr val="8C8C8C"/>
                </a:solidFill>
              </a:defRPr>
            </a:lvl5pPr>
            <a:lvl6pPr marL="2286000" indent="0" algn="ctr">
              <a:buNone/>
              <a:defRPr lang="ru-ru">
                <a:solidFill>
                  <a:srgbClr val="8C8C8C"/>
                </a:solidFill>
              </a:defRPr>
            </a:lvl6pPr>
            <a:lvl7pPr marL="2743200" indent="0" algn="ctr">
              <a:buNone/>
              <a:defRPr lang="ru-ru">
                <a:solidFill>
                  <a:srgbClr val="8C8C8C"/>
                </a:solidFill>
              </a:defRPr>
            </a:lvl7pPr>
            <a:lvl8pPr marL="3200400" indent="0" algn="ctr">
              <a:buNone/>
              <a:defRPr lang="ru-ru">
                <a:solidFill>
                  <a:srgbClr val="8C8C8C"/>
                </a:solidFill>
              </a:defRPr>
            </a:lvl8pPr>
            <a:lvl9pPr marL="3657600" indent="0" algn="ctr">
              <a:buNone/>
              <a:defRPr lang="ru-ru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3CFA-B4CE-CECA-8023-429F726D7617}" type="datetime1">
              <a:t>06.10.2018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7u7v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1s9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69B7-F9CE-CE9F-8023-0FCA276D765A}" type="slidenum"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C7qA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CS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BwNQAAsCUAABAAAAAmAAAACAAAAAIAAAAAAAAA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7FB7-F9CE-CE89-8023-0FDC316D765A}" type="datetime1">
              <a:t>06.10.2018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6Y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41BE-F0CE-CEB7-8023-06E20F6D7653}" type="slidenum"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CgAALEBAABwNQAAsCUAABAAAAAmAAAACAAAAAMAAAAAAAAA"/>
              </a:ext>
            </a:extLst>
          </p:cNvSpPr>
          <p:nvPr>
            <p:ph type="title"/>
          </p:nvPr>
        </p:nvSpPr>
        <p:spPr>
          <a:xfrm>
            <a:off x="6629400" y="274955"/>
            <a:ext cx="2057400" cy="585152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CV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DYJwAAsCUAABAAAAAmAAAACAAAAAMAAAAAAAAA"/>
              </a:ext>
            </a:extLst>
          </p:cNvSpPr>
          <p:nvPr>
            <p:ph idx="1"/>
          </p:nvPr>
        </p:nvSpPr>
        <p:spPr>
          <a:xfrm>
            <a:off x="457200" y="274955"/>
            <a:ext cx="6019800" cy="585152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1BF5-BBCE-CEED-8023-4DB8556D7618}" type="datetime1">
              <a:t>06.10.2018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Q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741D-53CE-CE82-8023-A5D73A6D76F0}" type="slidenum"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BwcP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BwNQ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LS0v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6DE8-A6CE-CE9B-8023-50CE236D7605}" type="datetime1">
              <a:t>06.10.2018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vjuf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6A9B-D5CE-CE9C-8023-23C9246D7676}" type="slidenum"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Ly8v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gQAABwbAABCNAAAfSMAABAAAAAmAAAACAAAAIGAAAAAAAAA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ru-ru" sz="4000" b="1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/QbUX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gQAAOIRAABCNAAAHBsAABAAAAAmAAAACAAAAIGAAAAAAAAA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000">
                <a:solidFill>
                  <a:srgbClr val="8C8C8C"/>
                </a:solidFill>
              </a:defRPr>
            </a:lvl1pPr>
            <a:lvl2pPr marL="457200" indent="0">
              <a:buNone/>
              <a:defRPr lang="ru-ru" sz="1800">
                <a:solidFill>
                  <a:srgbClr val="8C8C8C"/>
                </a:solidFill>
              </a:defRPr>
            </a:lvl2pPr>
            <a:lvl3pPr marL="914400" indent="0">
              <a:buNone/>
              <a:defRPr lang="ru-ru" sz="1600">
                <a:solidFill>
                  <a:srgbClr val="8C8C8C"/>
                </a:solidFill>
              </a:defRPr>
            </a:lvl3pPr>
            <a:lvl4pPr marL="1371600" indent="0">
              <a:buNone/>
              <a:defRPr lang="ru-ru" sz="1400">
                <a:solidFill>
                  <a:srgbClr val="8C8C8C"/>
                </a:solidFill>
              </a:defRPr>
            </a:lvl4pPr>
            <a:lvl5pPr marL="1828800" indent="0">
              <a:buNone/>
              <a:defRPr lang="ru-ru" sz="1400">
                <a:solidFill>
                  <a:srgbClr val="8C8C8C"/>
                </a:solidFill>
              </a:defRPr>
            </a:lvl5pPr>
            <a:lvl6pPr marL="2286000" indent="0">
              <a:buNone/>
              <a:defRPr lang="ru-ru" sz="1400">
                <a:solidFill>
                  <a:srgbClr val="8C8C8C"/>
                </a:solidFill>
              </a:defRPr>
            </a:lvl6pPr>
            <a:lvl7pPr marL="2743200" indent="0">
              <a:buNone/>
              <a:defRPr lang="ru-ru" sz="1400">
                <a:solidFill>
                  <a:srgbClr val="8C8C8C"/>
                </a:solidFill>
              </a:defRPr>
            </a:lvl7pPr>
            <a:lvl8pPr marL="3200400" indent="0">
              <a:buNone/>
              <a:defRPr lang="ru-ru" sz="1400">
                <a:solidFill>
                  <a:srgbClr val="8C8C8C"/>
                </a:solidFill>
              </a:defRPr>
            </a:lvl8pPr>
            <a:lvl9pPr marL="3657600" indent="0">
              <a:buNone/>
              <a:defRPr lang="ru-ru" sz="1400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5CA2-ECCE-CEAA-8023-1AFF126D764F}" type="datetime1">
              <a:t>06.10.2018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404A-04CE-CEB6-8023-F2E30E6D76A7}" type="slidenum"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UAY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CoGwAAsCUAABAAAAAmAAAACAAAAAGAAAAAAAAA"/>
              </a:ext>
            </a:extLst>
          </p:cNvSpPr>
          <p:nvPr>
            <p:ph idx="1"/>
          </p:nvPr>
        </p:nvSpPr>
        <p:spPr>
          <a:xfrm>
            <a:off x="457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mBwAANgJAABwNQAAsCUAABAAAAAmAAAACAAAAAGAAAAAAAAA"/>
              </a:ext>
            </a:extLst>
          </p:cNvSpPr>
          <p:nvPr>
            <p:ph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122A-64CE-CEE4-8023-92B15C6D76C7}" type="datetime1">
              <a:t>06.10.2018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63B4-FACE-CE95-8023-0CC02D6D7659}" type="slidenum"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/QbUX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HIJAACrGwAAYQ0AABAAAAAmAAAACAAAAIGAAAAAAAAA"/>
              </a:ext>
            </a:extLst>
          </p:cNvSpPr>
          <p:nvPr>
            <p:ph idx="1"/>
          </p:nvPr>
        </p:nvSpPr>
        <p:spPr>
          <a:xfrm>
            <a:off x="457200" y="1535430"/>
            <a:ext cx="404050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GENAACrGwAAsCUAABAAAAAmAAAACAAAAAGAAAAAAAAA"/>
              </a:ext>
            </a:extLst>
          </p:cNvSpPr>
          <p:nvPr>
            <p:ph idx="2"/>
          </p:nvPr>
        </p:nvSpPr>
        <p:spPr>
          <a:xfrm>
            <a:off x="457200" y="2174875"/>
            <a:ext cx="404050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Текст 4"/>
          <p:cNvSpPr>
            <a:spLocks noGrp="1" noChangeArrowheads="1"/>
            <a:extLst>
              <a:ext uri="smNativeData">
                <pr:smNativeData xmlns:pr="smNativeData" val="SMDATA_16_/QbUX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HIJAABwNQAAYQ0AABAAAAAmAAAACAAAAIGAAAAAAAAA"/>
              </a:ext>
            </a:extLst>
          </p:cNvSpPr>
          <p:nvPr>
            <p:ph idx="3"/>
          </p:nvPr>
        </p:nvSpPr>
        <p:spPr>
          <a:xfrm>
            <a:off x="4645025" y="1535430"/>
            <a:ext cx="404177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6" name="Содержимое 5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GENAABwNQAAsCUAABAAAAAmAAAACAAAAAGAAAAAAAAA"/>
              </a:ext>
            </a:extLst>
          </p:cNvSpPr>
          <p:nvPr>
            <p:ph idx="4"/>
          </p:nvPr>
        </p:nvSpPr>
        <p:spPr>
          <a:xfrm>
            <a:off x="4645025" y="2174875"/>
            <a:ext cx="404177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1F6B-25CE-CEE9-8023-D3BC516D7686}" type="datetime1">
              <a:t>06.10.2018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0Ab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0CF3-BDCE-CEFA-8023-4BAF426D761E}" type="slidenum"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QE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1ADE-90CE-CEEC-8023-66B9546D7633}" type="datetime1">
              <a:t>06.10.2018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6jbik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j3p0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4F47-09CE-CEB9-8023-FFEC016D76AA}" type="slidenum"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BmlwI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6C50-1ECE-CE9A-8023-E8CF226D76BD}" type="datetime1">
              <a:t>06.10.2018</a:t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gfwgI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61C3-8DCE-CE97-8023-7BC22F6D762E}" type="slidenum"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BSmg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K4BAABSFQAA1AgAABAAAAAmAAAACAAAAIGAAAAAAAAA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/hUAAK4BAABwNQAAsCUAABAAAAAmAAAACAAAAAGAAAAAAAAA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H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QIAABSFQAAsCUAABAAAAAmAAAACAAAAAGAAAAAAAAA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Cb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28F4-BACE-CEDE-8023-4C8B666D7619}" type="datetime1">
              <a:t>06.10.2018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C+5gM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3656-18CE-CEC0-8023-EE95786D76BB}" type="slidenum"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ib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IgdAADHLAAABSEAABAAAAAmAAAACAAAAIGAAAAAAAAA"/>
              </a:ext>
            </a:extLst>
          </p:cNvSpPr>
          <p:nvPr>
            <p:ph type="title"/>
          </p:nvPr>
        </p:nvSpPr>
        <p:spPr>
          <a:xfrm>
            <a:off x="1792605" y="4800600"/>
            <a:ext cx="5486400" cy="56705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Рисун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MUDAADHLAAAFR0AABAAAAAmAAAACAAAAAGAAAAAAAAA"/>
              </a:ext>
            </a:extLst>
          </p:cNvSpPr>
          <p:nvPr>
            <p:ph type="pic" idx="1"/>
          </p:nvPr>
        </p:nvSpPr>
        <p:spPr>
          <a:xfrm>
            <a:off x="1792605" y="612775"/>
            <a:ext cx="5486400" cy="4114800"/>
          </a:xfrm>
        </p:spPr>
        <p:txBody>
          <a:bodyPr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 lang="ru-ru"/>
            </a:pP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BrJ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AUhAADHLAAA+CUAABAAAAAmAAAACAAAAAGAAAAAAAAA"/>
              </a:ext>
            </a:extLst>
          </p:cNvSpPr>
          <p:nvPr>
            <p:ph idx="2"/>
          </p:nvPr>
        </p:nvSpPr>
        <p:spPr>
          <a:xfrm>
            <a:off x="1792605" y="5367655"/>
            <a:ext cx="5486400" cy="804545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239B5D84-CACE-CEAB-8023-3CFE136D7669}" type="datetime1">
              <a:t>06.10.2018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w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eUF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239B0DD0-9ECE-CEFB-8023-68AE436D763D}" type="slidenum"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LEBAABwNQAAuQgAABAAAAAmAAAACAAAAL8vAAAAAAAA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yMjI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NgJAABwNQAAsCUAABAAAAAmAAAACAAAAD8vAAAAAAAA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VGIv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L+PAAAAAAAA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239B130D-43CE-CEE5-8023-B5B05D6D76E0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BonAAAIJQAAWSkAABAAAAAmAAAACAAAAL+PAAAAAAAA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QzBf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UCgAABonAABwNQAAWSkAABAAAAAmAAAACAAAAL+PAAAAAAAA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239B5CAB-E5CE-CEAA-8023-13FF126D7646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titleStyle>
    <p:bodyStyle>
      <a:lvl1pPr marL="342900" marR="0" indent="-342900" algn="l" defTabSz="914400">
        <a:lnSpc>
          <a:spcPct val="100000"/>
        </a:lnSpc>
        <a:spcBef>
          <a:spcPts val="765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32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Tx/>
        <a:buSzTx/>
        <a:buFont typeface="Arial" pitchFamily="2" charset="0"/>
        <a:buChar char="–"/>
        <a:tabLst/>
        <a:defRPr lang="ru-ru" sz="2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24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0"/>
        <a:buChar char="–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0"/>
        <a:buChar char="»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1.jpe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2.jpeg"/><Relationship Id="rId4" Type="http://schemas.openxmlformats.org/officeDocument/2006/relationships/image" Target="../media/image13.pn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4.jpeg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5.jpeg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6.jpeg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7.jpeg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8.jpeg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9.jpeg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4.gif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5.jpe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6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7.jpe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8.gif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A1R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0C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5"/>
          <p:cNvSpPr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MBQTQ0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S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MBQTQZ/f38A7uzhA8zMzADAwP8Af39/AAAAAAAAAAAAAAAAAAAAAAAAAAAAIQAAABgAAAAUAAAAoggAAM4HAAChKwAALhwAABAAAAAmAAAACAAAAP//////////"/>
              </a:ext>
            </a:extLst>
          </p:cNvSpPr>
          <p:nvPr/>
        </p:nvSpPr>
        <p:spPr>
          <a:xfrm>
            <a:off x="1403350" y="1268730"/>
            <a:ext cx="5688965" cy="33121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60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Методы исследования в биологии</a:t>
            </a:r>
            <a:endParaRPr lang="ru-ru" sz="60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AC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Исторический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4" name="Picture 4" descr="http://img1.liveinternet.ru/images/attach/c/2/71/571/71571518_1299277276_Darvin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OACAAAIBgAAlRgAAGUi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980440"/>
            <a:ext cx="3528695" cy="461073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6" descr="http://vybor.ua/uploadfiles/article/5114c7ab51677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IAAAD///8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AQ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////ACEAAAAYAAAAFAAAAG8CAADpGAAA5RoAADAqAAAQAAAAJgAAAAgAAAD//////////w=="/>
              </a:ext>
            </a:extLst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605" y="4049395"/>
            <a:ext cx="3976370" cy="280860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Скругленный прямоугольник 10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WhoAAOsGAAAlNwAAMCoAABAAAAAmAAAACAAAAP//////////"/>
              </a:ext>
            </a:extLst>
          </p:cNvSpPr>
          <p:nvPr/>
        </p:nvSpPr>
        <p:spPr>
          <a:xfrm>
            <a:off x="4283710" y="1124585"/>
            <a:ext cx="4680585" cy="573341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200">
                <a:latin typeface="Comic Sans MS" pitchFamily="4" charset="-52"/>
                <a:ea typeface="Calibri" pitchFamily="2" charset="-52"/>
                <a:cs typeface="Calibri" pitchFamily="2" charset="-52"/>
              </a:rPr>
              <a:t>Установление взаимосвязей между фактами, процессами, явлениями, происходящими на протяжении исторически длительного времени (несколько миллиардов лет).</a:t>
            </a:r>
            <a:endParaRPr lang="ru-ru" sz="32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Палеонтологический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Скругленный прямоугольник 10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WhoAAOsGAAAlNwAAMCoAABAAAAAmAAAACAAAAP//////////"/>
              </a:ext>
            </a:extLst>
          </p:cNvSpPr>
          <p:nvPr/>
        </p:nvSpPr>
        <p:spPr>
          <a:xfrm>
            <a:off x="4283710" y="1124585"/>
            <a:ext cx="4680585" cy="573341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Позволяет выяснить родство между древними организмами, останки которых находятся в земной коре, в разных геологических слоях.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5" name="AutoShape 2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E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6" name="AutoShape 4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K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pic>
        <p:nvPicPr>
          <p:cNvPr id="7" name="Picture 6" descr="Похожее изображение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G8CAAC3CQAAlRgAAEEn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" y="1579245"/>
            <a:ext cx="3600450" cy="48018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AD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Палеонтологический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AutoShape 2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AD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5" name="AutoShape 4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gD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pic>
        <p:nvPicPr>
          <p:cNvPr id="6" name="Picture 2" descr="Картинки по запросу палеонтологический метод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P0BAAB6BgAAox4AAGwW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1052830"/>
            <a:ext cx="4657090" cy="25920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4" descr="Похожее изображение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YZAABhFwAAQDgAADAq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067810" y="3800475"/>
            <a:ext cx="5076190" cy="30575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  <p:extLst>
      <p:ext uri="smNativeData">
        <pr:smNativeData xmlns:pr="smNativeData" val="/QbUXQEAAAAFAAAA/////wEAAAAXAAAAEAIAAAAAAAAAAAAAAAAAAA=="/>
      </p:ext>
    </p:extLst>
  </p:timing>
</p:sld>
</file>

<file path=ppt/slides/slide1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AD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Центрифугирование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AutoShape 2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A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5" name="AutoShape 4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g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6" name="Скругленный прямоугольник 7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g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AAAAAAgGAADLHAAAMCoAABAAAAAmAAAACAAAAP//////////"/>
              </a:ext>
            </a:extLst>
          </p:cNvSpPr>
          <p:nvPr/>
        </p:nvSpPr>
        <p:spPr>
          <a:xfrm>
            <a:off x="0" y="980440"/>
            <a:ext cx="4680585" cy="58775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200">
                <a:latin typeface="Comic Sans MS" pitchFamily="4" charset="-52"/>
                <a:ea typeface="Calibri" pitchFamily="2" charset="-52"/>
                <a:cs typeface="Calibri" pitchFamily="2" charset="-52"/>
              </a:rPr>
              <a:t>Разделение смесей на составные части под действием центробежной силы. Применяется при разделении органоидов клетки, легких и тяжелых фракций органических веществ.</a:t>
            </a:r>
            <a:endParaRPr lang="ru-ru" sz="32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7" name="Picture 2" descr="Картинки по запросу центрифугирование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xxFr8SkAxj8AAAAAAADgPwAAAAAAAOA/AAAAAAAA4D8AAAAAAADgPwAAAAAAAOA/AAAAAAAA4D8AAAAAAADgPwAAAAAAAOA/AAAAAAAA4D8CAAAAjAAAAAEAAAAAAAAA7u7u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UAAAAXAAAAFAAAAAAAAAAAAAAA/38AAP9/AAAAAAAACQAAAAQAAAAAAAAADAAAABAAAAAAAAAAAAAAAAAAAAAAAAAAHgAAAGgAAAAAAAAAAAAAAAAAAAAAAAAAAAAAABAnAAAQJwAAAAAAAAAAAAAAAAAAAAAAAAAAAAAAAAAAAAAAAAAAAAAUAAAAAAAAAMDA/wABAAAAHAAAAD4AAAAIAAAAZAAAAAAAAAB/f38ACgAAACIAAAAYAAAAAAAAAAAAAAAAAAAAAAAAAAAAAAAAAAAAJAAAACQAAAAAAAAABwAAAAAAAAAAAAAAAAAAAAAAAAAAAAAAAAAAAH9/fwAlAAAAWAAAAAAAAAAAAAAAAAAAAAAAAAAAAAAAAAAAAAAAAAAAAAAAAAAAAAAAAAAAAAAAPwAAAAAAAACghgEAAAAAAAAAAAAAAAAADAAAAAEAAAAAAAAAAAAAAAAAAAAfAAAAVAAAAO7u7gD///8BAAAAAAAAAAAAAAAAAAAAAAAAAAAAAAAAAAAAAAAAAAAAAAACf39/AO7s4QPMzMwAwMD/AH9/fwAAAAAAAAAAAAAAAAD///8AAAAAACEAAAAYAAAAFAAAAOYdAACtDAAA4TYAAJk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860290" y="2060575"/>
            <a:ext cx="4060825" cy="3888740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  <a:effectLst>
            <a:reflection stA="38000" endPos="28000" dist="5080" dir="5400000" sy="-100000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A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bwIAACkBAAC0NgAA6wYAABAAAAAmAAAACAAAAP//////////"/>
              </a:ext>
            </a:extLst>
          </p:cNvSpPr>
          <p:nvPr/>
        </p:nvSpPr>
        <p:spPr>
          <a:xfrm>
            <a:off x="395605" y="188595"/>
            <a:ext cx="8496935" cy="93599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Центрифугирование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4" name="Picture 2" descr="http://www.neolab.de/images/online/e0/b7/e0b7b643be15815eaa87e48eee1598db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GsGAAB6BgAAIzEAAOAj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43305" y="1052830"/>
            <a:ext cx="6944360" cy="477901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Скругленный прямоугольник 8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/x1I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hQkAAEUjAAAwKwAAwSgAABAAAAAmAAAACAAAAP//////////"/>
              </a:ext>
            </a:extLst>
          </p:cNvSpPr>
          <p:nvPr/>
        </p:nvSpPr>
        <p:spPr>
          <a:xfrm>
            <a:off x="1547495" y="5733415"/>
            <a:ext cx="5473065" cy="8915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2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Ультрацентрифугирование </a:t>
            </a:r>
            <a:endParaRPr lang="ru-ru" sz="2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Q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m8lt0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Цитологический или цитогенетический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AutoShape 2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AXGgc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5" name="AutoShape 4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6" name="Скругленный прямоугольник 7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AAAAAM4HAADLHAAAMCoAABAAAAAmAAAACAAAAP//////////"/>
              </a:ext>
            </a:extLst>
          </p:cNvSpPr>
          <p:nvPr/>
        </p:nvSpPr>
        <p:spPr>
          <a:xfrm>
            <a:off x="0" y="1268730"/>
            <a:ext cx="4680585" cy="558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Исследование строения клетки, ее структур с помощью различных микроскопов.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7" name="AutoShape 4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8" name="AutoShape 6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9" name="AutoShape 8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0" name="AutoShape 10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1" name="AutoShape 12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2" name="AutoShape 14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3" name="AutoShape 16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4" name="AutoShape 18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pic>
        <p:nvPicPr>
          <p:cNvPr id="15" name="Picture 20" descr="Картинки по запросу Цитологический или цитогенетический метод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xxFr8SkAxj8AAAAAAADgPwAAAAAAAOA/AAAAAAAA4D8AAAAAAADgPwAAAAAAAOA/AAAAAAAA4D8AAAAAAADgPwAAAAAAAOA/AAAAAAAA4D8CAAAAjAAAAAEAAAAAAAAA7u7u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UAAAAXAAAAFAAAAAAAAAAAAAAA/38AAP9/AAAAAAAACQAAAAQAAAAAAAAADAAAABAAAAAAAAAAAAAAAAAAAAAAAAAAHgAAAGgAAAAAAAAAAAAAAAAAAAAAAAAAAAAAABAnAAAQJwAAAAAAAAAAAAAAAAAAAAAAAAAAAAAAAAAAAAAAAAAAAAAUAAAAAAAAAMDA/wABAAAAHAAAAD4AAAAIAAAAZAAAAAAAAAB/f38ACgAAACIAAAAYAAAAAAAAAAAAAAAAAAAAAAAAAAAAAAAAAAAAJAAAACQAAAAAAAAABwAAAAAAAAAAAAAAAAAAAAAAAAAAAAAAAAAAAH9/fwAlAAAAWAAAAAAAAAAAAAAAAAAAAAAAAAAAAAAAAAAAAAAAAAAAAAAAAAAAAAAAAAAAAAAAPwAAAAAAAACghgEAAAAAAAAAAAAAAAAADAAAAAEAAAAAAAAAAAAAAAAAAAAfAAAAVAAAAO7u7gD///8BAAAAAAAAAAAAAAAAAAAAAAAAAAAAAAAAAAAAAAAAAAAAAAACf39/AO7s4QPMzMwAwMD/AH9/fwAAAAAAAAAAAAAAAAD///8AAAAAACEAAAAYAAAAFAAAAHQdAAACDgAAQTcAAFsh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2277110"/>
            <a:ext cx="4194175" cy="3145155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  <a:effectLst>
            <a:reflection stA="38000" endPos="28000" dist="5080" dir="5400000" sy="-100000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Биохимический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AutoShape 2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5" name="AutoShape 4" descr="Картинки по запросу палеонтолог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6" name="Скругленный прямоугольник 7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QE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dRsAAM4HAABAOAAAMCoAABAAAAAmAAAACAAAAP//////////"/>
              </a:ext>
            </a:extLst>
          </p:cNvSpPr>
          <p:nvPr/>
        </p:nvSpPr>
        <p:spPr>
          <a:xfrm>
            <a:off x="4463415" y="1268730"/>
            <a:ext cx="4680585" cy="558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000">
                <a:latin typeface="Comic Sans MS" pitchFamily="4" charset="-52"/>
                <a:ea typeface="Calibri" pitchFamily="2" charset="-52"/>
                <a:cs typeface="Calibri" pitchFamily="2" charset="-52"/>
              </a:rPr>
              <a:t>Исследование химических процессов, происходящих в организме.</a:t>
            </a:r>
            <a:endParaRPr lang="ru-ru" sz="40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7" name="AutoShape 4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8" name="AutoShape 6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9" name="AutoShape 8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0" name="AutoShape 10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1" name="AutoShape 12" descr="Картинки по запросу Цитологический или цитогенетический метод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2" name="AutoShape 14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3" name="AutoShape 16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sp>
        <p:nvSpPr>
          <p:cNvPr id="14" name="AutoShape 18" descr="Похожее изображение"/>
          <p:cNvSpPr>
            <a:extLst>
              <a:ext uri="smNativeData">
                <pr:smNativeData xmlns:pr="smNativeData" val="SMDATA_16_/QbUX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9QAAABz////VAgAA/QAAABAAAAAmAAAACAAAAP//////////"/>
              </a:ext>
            </a:extLst>
          </p:cNvSpPr>
          <p:nvPr/>
        </p:nvSpPr>
        <p:spPr>
          <a:xfrm>
            <a:off x="155575" y="-144780"/>
            <a:ext cx="304800" cy="3054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</a:p>
        </p:txBody>
      </p:sp>
      <p:pic>
        <p:nvPicPr>
          <p:cNvPr id="15" name="Picture 2" descr="Картинки по запросу Цитологический или цитогенетический метод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/CAAAHSsAAJY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485"/>
            <a:ext cx="7008495" cy="525716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5" grpId="0" animBg="1" advAuto="0"/>
    </p:bldLst>
    <p:extLst>
      <p:ext uri="smNativeData">
        <pr:smNativeData xmlns:pr="smNativeData" val="/QbUXQMAAAAFAAAA/////wEAAAAXAAAAEAIAAAAAAAAAAAAAAAAAAA0AAAD9////AQAAABcAAAAQAgAAAAAAAAAAAAAAAAAAFQAAAP3///8BAAAAFgAAAAQAAAAAAAAAAAAAAAAAAAA="/>
      </p:ext>
    </p:extLst>
  </p:timing>
</p:sld>
</file>

<file path=ppt/slides/slide1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Близнецовый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Скругленный прямоугольник 10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WhoAAOsGAAAlNwAAMCoAABAAAAAmAAAACAAAAP//////////"/>
              </a:ext>
            </a:extLst>
          </p:cNvSpPr>
          <p:nvPr/>
        </p:nvSpPr>
        <p:spPr>
          <a:xfrm>
            <a:off x="4283710" y="1124585"/>
            <a:ext cx="4680585" cy="573341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Используется для выяснения степени наследственной обусловленности исследуемых признаков.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5" name="Picture 2" descr="Похожее изображение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xxFr8SkAxj8AAAAAAADgPwAAAAAAAOA/AAAAAAAA4D8AAAAAAADgPwAAAAAAAOA/AAAAAAAA4D8AAAAAAADgPwAAAAAAAOA/AAAAAAAA4D8CAAAAjAAAAAEAAAAAAAAA7u7u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UAAAAXAAAAFAAAAAAAAAAAAAAA/38AAP9/AAAAAAAACQAAAAQAAAAAAAAADAAAABAAAAAAAAAAAAAAAAAAAAAAAAAAHgAAAGgAAAAAAAAAAAAAAAAAAAAAAAAAAAAAABAnAAAQJwAAAAAAAAAAAAAAAAAAAAAAAAAAAAAAAAAAAAAAAAAAAAAUAAAAAAAAAMDA/wABAAAAHAAAAD4AAAAIAAAAZAAAAAAAAAB/f38ACgAAACIAAAAYAAAAAAAAAAAAAAAAAAAAAAAAAAAAAAAAAAAAJAAAACQAAAAAAAAABwAAAAAAAAAAAAAAAAAAAAAAAAAAAAAAAAAAAH9/fwAlAAAAWAAAAAAAAAAAAAAAAAAAAAAAAAAAAAAAAAAAAAAAAAAAAAAAAAAAAAAAAAAAAAAAPwAAAAAAAACghgEAAAAAAAAAAAAAAAAADAAAAAEAAAAAAAAAAAAAAAAAAAAfAAAAVAAAAO7u7gD///8BAAAAAAAAAAAAAAAAAAAAAAAAAAAAAAAAAAAAAAAAAAAAAAACf39/AO7s4QPMzMwAwMD/AH9/fwAAAAAAAAAAAAAAAAD///8AAAAAACEAAAAYAAAAFAAAABsBAABzDgAAvBkAAOMh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79705" y="2348865"/>
            <a:ext cx="4003675" cy="3159760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  <a:effectLst>
            <a:reflection stA="38000" endPos="28000" dist="5080" dir="5400000" sy="-100000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DAAEC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Гибридологический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Скругленный прямоугольник 10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AAAAAOsGAADLHAAAMCoAABAAAAAmAAAACAAAAP//////////"/>
              </a:ext>
            </a:extLst>
          </p:cNvSpPr>
          <p:nvPr/>
        </p:nvSpPr>
        <p:spPr>
          <a:xfrm>
            <a:off x="0" y="1124585"/>
            <a:ext cx="4680585" cy="573341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000">
                <a:latin typeface="Comic Sans MS" pitchFamily="4" charset="-52"/>
                <a:ea typeface="Calibri" pitchFamily="2" charset="-52"/>
                <a:cs typeface="Calibri" pitchFamily="2" charset="-52"/>
              </a:rPr>
              <a:t>Скрещивание организмов и анализ потомства.</a:t>
            </a:r>
            <a:endParaRPr lang="ru-ru" sz="40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5" name="Picture 2" descr="Похожее изображение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xxFr8SkAxj8AAAAAAADgPwAAAAAAAOA/AAAAAAAA4D8AAAAAAADgPwAAAAAAAOA/AAAAAAAA4D8AAAAAAADgPwAAAAAAAOA/AAAAAAAA4D8CAAAAjAAAAAEAAAAAAAAA7u7u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UAAAAXAAAAFAAAAAAAAAAAAAAA/38AAP9/AAAAAAAACQAAAAQAAAAAAAAADAAAABAAAAAAAAAAAAAAAAAAAAAAAAAAHgAAAGgAAAAAAAAAAAAAAAAAAAAAAAAAAAAAABAnAAAQJwAAAAAAAAAAAAAAAAAAAAAAAAAAAAAAAAAAAAAAAAAAAAAUAAAAAAAAAMDA/wABAAAAHAAAAD4AAAAIAAAAZAAAAAAAAAB/f38ACgAAACIAAAAYAAAAAAAAAAAAAAAAAAAAAAAAAAAAAAAAAAAAJAAAACQAAAAAAAAABwAAAAAAAAAAAAAAAAAAAAAAAAAAAAAAAAAAAH9/fwAlAAAAWAAAAAAAAAAAAAAAAAAAAAAAAAAAAAAAAAAAAAAAAAAAAAAAAAAAAAAAAAAAAAAAPwAAAAAAAACghgEAAAAAAAAAAAAAAAAADAAAAAEAAAAAAAAAAAAAAAAAAAAfAAAAVAAAAO7u7gD///8BAAAAAAAAAAAAAAAAAAAAAAAAAAAAAAAAAAAAAAAAAAAAAAACf39/AO7s4QPMzMwAwMD/AH9/fwAAAAAAAAAAAAAAAAD///8AAAAAACEAAAAYAAAAFAAAAOYdAACxCAAAdzYAAJY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860290" y="1412875"/>
            <a:ext cx="3993515" cy="5184775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  <a:effectLst>
            <a:reflection stA="38000" endPos="28000" dist="5080" dir="5400000" sy="-100000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slides/slide1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Тренажер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683260" y="2277110"/>
          <a:ext cx="8209280" cy="2390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04640"/>
                <a:gridCol w="4104640"/>
              </a:tblGrid>
              <a:tr h="490855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Метод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Применение метода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extLst>
                  <a:ext uri="smNativeData">
                    <pr:rowheight xmlns="" xmlns:pr="smNativeData" dt="1574176509" type="min" val="490855"/>
                  </a:ext>
                </a:extLst>
              </a:tr>
              <a:tr h="490855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Определение числа хромосом в кариотипе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490855"/>
                  </a:ext>
                </a:extLst>
              </a:tr>
              <a:tr h="490855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Статистический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Распространение признака в популяции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490855"/>
                  </a:ext>
                </a:extLst>
              </a:tr>
            </a:tbl>
          </a:graphicData>
        </a:graphic>
      </p:graphicFrame>
      <p:sp>
        <p:nvSpPr>
          <p:cNvPr id="5" name="TextBox 7"/>
          <p:cNvSpPr>
            <a:extLst>
              <a:ext uri="smNativeData">
                <pr:smNativeData xmlns:pr="smNativeData" val="SMDATA_16_/QbUX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iQUAAA4hAAASHgAApyQAABAgAAAmAAAACAAAAP//////////"/>
              </a:ext>
            </a:extLst>
          </p:cNvSpPr>
          <p:nvPr/>
        </p:nvSpPr>
        <p:spPr>
          <a:xfrm>
            <a:off x="899795" y="5373370"/>
            <a:ext cx="3988435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 sz="32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Цитогенетический</a:t>
            </a:r>
            <a: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 advAuto="0"/>
    </p:bldLst>
    <p:extLst>
      <p:ext uri="smNativeData">
        <pr:smNativeData xmlns:pr="smNativeData" val="/QbUXQIAAAAFAAAA/////wEAAAAXAAAAEAIAAAAAAAAAAAAAAAAAAA0AAAAAAAAAAQAAABYAAAAEAAAAAAAAAAAAAAAAAAAA"/>
      </p:ext>
    </p:ext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Скругленный прямоугольник 5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wAcAAGADAAD8JAAAcBIAABAAAAAmAAAACAAAAP//////////"/>
              </a:ext>
            </a:extLst>
          </p:cNvSpPr>
          <p:nvPr/>
        </p:nvSpPr>
        <p:spPr>
          <a:xfrm>
            <a:off x="1259840" y="548640"/>
            <a:ext cx="4752340" cy="24485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>
                <a:latin typeface="Comic Sans MS" pitchFamily="4" charset="-52"/>
                <a:ea typeface="Calibri" pitchFamily="2" charset="-52"/>
                <a:cs typeface="Calibri" pitchFamily="2" charset="-52"/>
              </a:rPr>
              <a:t>Наука - сфера человеческой деятельности.</a:t>
            </a:r>
            <a:endParaRPr lang="ru-ru" sz="4400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6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jAEAAGwWAACoIwAAfCUAABAAAAAmAAAACAAAAP//////////"/>
              </a:ext>
            </a:extLst>
          </p:cNvSpPr>
          <p:nvPr/>
        </p:nvSpPr>
        <p:spPr>
          <a:xfrm>
            <a:off x="251460" y="3644900"/>
            <a:ext cx="5544820" cy="24485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Цель: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- изучение и познание окружающего мира.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7" name="Picture 4" descr="http://cs316217.vk.me/v316217811/527b/39C1ImJYeio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IAAAD+/v4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AQ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/v7+ACEAAAAYAAAAFAAAAMgeAAACDgAA5zYAAPknAAAQAAAAJgAAAAgAAAD//////////w=="/>
              </a:ext>
            </a:extLst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3800" y="2277110"/>
            <a:ext cx="3921125" cy="422084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  <p:extLst>
      <p:ext uri="smNativeData">
        <pr:smNativeData xmlns:pr="smNativeData" val="/QbUXQIAAAAFAAAA/f///wEAAAAXAAAAEAIAAAAAAAAAAAAAAAAAAA0AAAD9////AQAAABcAAAAQAgAAAAAAAAAAAAAAAAAA"/>
      </p:ext>
    </p:extLst>
  </p:timing>
</p:sld>
</file>

<file path=ppt/slides/slide2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Тренажер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TextBox 7"/>
          <p:cNvSpPr>
            <a:extLst>
              <a:ext uri="smNativeData">
                <pr:smNativeData xmlns:pr="smNativeData" val="SMDATA_16_/QbUX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iQUAAA4hAAASHgAApyQAABAgAAAmAAAACAAAAP//////////"/>
              </a:ext>
            </a:extLst>
          </p:cNvSpPr>
          <p:nvPr/>
        </p:nvSpPr>
        <p:spPr>
          <a:xfrm>
            <a:off x="899795" y="5373370"/>
            <a:ext cx="3988435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 sz="32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Наблюдение </a:t>
            </a:r>
            <a:r>
              <a:t> </a:t>
            </a:r>
          </a:p>
        </p:txBody>
      </p:sp>
      <p:sp>
        <p:nvSpPr>
          <p:cNvPr id="5" name="Rectangle 1"/>
          <p:cNvSpPr>
            <a:extLst>
              <a:ext uri="smNativeData">
                <pr:smNativeData xmlns:pr="smNativeData" val="SMDATA_16_/QbUXRMAAAAlAAAAZAAAAE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AAAAAAAAAABAOAAAAAAAABAgAAAmAAAACAAAAP//////////"/>
              </a:ext>
            </a:extLst>
          </p:cNvSpPr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/>
            </a:pPr>
            <a:br/>
            <a:endParaRPr lang="ru-ru">
              <a:latin typeface="Arial" pitchFamily="2" charset="0"/>
              <a:ea typeface="Calibri" pitchFamily="2" charset="-52"/>
              <a:cs typeface="Calibri" pitchFamily="2" charset="-52"/>
            </a:endParaRPr>
          </a:p>
        </p:txBody>
      </p:sp>
      <p:graphicFrame>
        <p:nvGraphicFramePr>
          <p:cNvPr id="6" name=""/>
          <p:cNvGraphicFramePr>
            <a:graphicFrameLocks noGrp="1"/>
          </p:cNvGraphicFramePr>
          <p:nvPr/>
        </p:nvGraphicFramePr>
        <p:xfrm>
          <a:off x="395605" y="1917065"/>
          <a:ext cx="8399780" cy="2390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99890"/>
                <a:gridCol w="4199890"/>
              </a:tblGrid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Метод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Применение метода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Сезонные изменения в живой природе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Близнецовый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влияние условий среды на развитие признаков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 advAuto="0"/>
    </p:bldLst>
    <p:extLst>
      <p:ext uri="smNativeData">
        <pr:smNativeData xmlns:pr="smNativeData" val="/QbUXQIAAAAFAAAA/////wEAAAAXAAAAEAIAAAAAAAAAAAAAAAAAAA0AAAAAAAAAAQAAABYAAAAEAAAAAAAAAAAAAAAAAAAA"/>
      </p:ext>
    </p:extLst>
  </p:timing>
</p:sld>
</file>

<file path=ppt/slides/slide2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Тренажер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TextBox 7"/>
          <p:cNvSpPr>
            <a:extLst>
              <a:ext uri="smNativeData">
                <pr:smNativeData xmlns:pr="smNativeData" val="SMDATA_16_/QbUX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iQUAAA4hAAASHgAApyQAABAgAAAmAAAACAAAAP//////////"/>
              </a:ext>
            </a:extLst>
          </p:cNvSpPr>
          <p:nvPr/>
        </p:nvSpPr>
        <p:spPr>
          <a:xfrm>
            <a:off x="899795" y="5373370"/>
            <a:ext cx="3988435" cy="5848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 sz="32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Центрифугирование</a:t>
            </a:r>
            <a:endParaRPr lang="ru-ru" sz="32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5" name="Rectangle 1"/>
          <p:cNvSpPr>
            <a:extLst>
              <a:ext uri="smNativeData">
                <pr:smNativeData xmlns:pr="smNativeData" val="SMDATA_16_/QbUXRMAAAAlAAAAZAAAAE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AAAAAAAAAABAOAAAAAAAABAgAAAmAAAACAAAAP//////////"/>
              </a:ext>
            </a:extLst>
          </p:cNvSpPr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/>
            </a:pPr>
            <a:br/>
            <a:endParaRPr lang="ru-ru">
              <a:latin typeface="Arial" pitchFamily="2" charset="0"/>
              <a:ea typeface="Calibri" pitchFamily="2" charset="-52"/>
              <a:cs typeface="Calibri" pitchFamily="2" charset="-52"/>
            </a:endParaRPr>
          </a:p>
        </p:txBody>
      </p:sp>
      <p:graphicFrame>
        <p:nvGraphicFramePr>
          <p:cNvPr id="6" name=""/>
          <p:cNvGraphicFramePr>
            <a:graphicFrameLocks noGrp="1"/>
          </p:cNvGraphicFramePr>
          <p:nvPr/>
        </p:nvGraphicFramePr>
        <p:xfrm>
          <a:off x="755650" y="1628775"/>
          <a:ext cx="7992745" cy="2390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996690"/>
                <a:gridCol w="3996690"/>
              </a:tblGrid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Метод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Применение метода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Гибридологический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Закономерности наследования признаков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Избирательное изучение органоиды клетки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 advAuto="0"/>
    </p:bldLst>
    <p:extLst>
      <p:ext uri="smNativeData">
        <pr:smNativeData xmlns:pr="smNativeData" val="/QbUXQIAAAAFAAAA/////wEAAAAXAAAAEAIAAAAAAAAAAAAAAAAAAA0AAAAAAAAAAQAAABYAAAAEAAAAAAAAAAAAAAAAAAAA"/>
      </p:ext>
    </p:extLst>
  </p:timing>
</p:sld>
</file>

<file path=ppt/slides/slide2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GwEAACkBAABAOAAAegYAABAAAAAmAAAACAAAAP//////////"/>
              </a:ext>
            </a:extLst>
          </p:cNvSpPr>
          <p:nvPr/>
        </p:nvSpPr>
        <p:spPr>
          <a:xfrm>
            <a:off x="179705" y="188595"/>
            <a:ext cx="8964295" cy="86423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Тренажер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TextBox 7"/>
          <p:cNvSpPr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B/f38A7uzhA8zMzADAwP8Af39/AAAAAAAAAAAAAAAAAAAAAAAAAAAAIQAAABgAAAAUAAAAiQUAAHMPAAALGgAA3RMAABAAAAAmAAAACAAAAP//////////"/>
              </a:ext>
            </a:extLst>
          </p:cNvSpPr>
          <p:nvPr/>
        </p:nvSpPr>
        <p:spPr>
          <a:xfrm>
            <a:off x="899795" y="2511425"/>
            <a:ext cx="3333750" cy="717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>
              <a:defRPr lang="ru-ru"/>
            </a:pPr>
            <a:r>
              <a:rPr lang="ru-ru" sz="32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Цитологический</a:t>
            </a:r>
            <a:endParaRPr lang="ru-ru" sz="32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5" name="Rectangle 1"/>
          <p:cNvSpPr>
            <a:extLst>
              <a:ext uri="smNativeData">
                <pr:smNativeData xmlns:pr="smNativeData" val="SMDATA_16_/QbUXRMAAAAlAAAAZAAAAE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AAAAAAAAAABAOAAAAAAAABAgAAAmAAAACAAAAP//////////"/>
              </a:ext>
            </a:extLst>
          </p:cNvSpPr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spcCol="215900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/>
            </a:pPr>
            <a:br/>
            <a:endParaRPr lang="ru-ru">
              <a:latin typeface="Arial" pitchFamily="2" charset="0"/>
              <a:ea typeface="Calibri" pitchFamily="2" charset="-52"/>
              <a:cs typeface="Calibri" pitchFamily="2" charset="-52"/>
            </a:endParaRPr>
          </a:p>
        </p:txBody>
      </p:sp>
      <p:graphicFrame>
        <p:nvGraphicFramePr>
          <p:cNvPr id="6" name=""/>
          <p:cNvGraphicFramePr>
            <a:graphicFrameLocks noGrp="1"/>
          </p:cNvGraphicFramePr>
          <p:nvPr/>
        </p:nvGraphicFramePr>
        <p:xfrm>
          <a:off x="683260" y="1844675"/>
          <a:ext cx="7620000" cy="2390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810000"/>
                <a:gridCol w="3810000"/>
              </a:tblGrid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Метод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Применение метода</a:t>
                      </a:r>
                      <a:endParaRPr lang="ru-ru" sz="2800" b="1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DE"/>
                    </a:solidFill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Изучение строения клеток кожицы лука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  <a:tr h="0"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Биохимический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 numCol="1"/>
                    <a:lstStyle/>
                    <a:p>
                      <a:pPr marL="0" marR="0" indent="0" algn="ctr">
                        <a:buNone/>
                        <a:defRPr lang="ru-ru"/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 pitchFamily="1" charset="-52"/>
                          <a:ea typeface="Calibri" pitchFamily="2" charset="-52"/>
                          <a:cs typeface="Times New Roman" pitchFamily="1" charset="-52"/>
                        </a:rPr>
                        <a:t>определение уровня гемоглобина в крови</a:t>
                      </a:r>
                      <a:endParaRPr lang="ru-ru" sz="2800">
                        <a:solidFill>
                          <a:srgbClr val="000000"/>
                        </a:solidFill>
                        <a:latin typeface="Times New Roman" pitchFamily="1" charset="-52"/>
                        <a:ea typeface="Calibri" pitchFamily="2" charset="-52"/>
                        <a:cs typeface="Times New Roman" pitchFamily="1" charset="-52"/>
                      </a:endParaRPr>
                    </a:p>
                  </a:txBody>
                  <a:tcPr anchor="ctr"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headEnd type="none"/>
                      <a:tailEnd type="none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smNativeData">
                    <pr:rowheight xmlns="" xmlns:pr="smNativeData" dt="1574176509" type="min" val="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 advAuto="0"/>
    </p:bldLst>
    <p:extLst>
      <p:ext uri="smNativeData">
        <pr:smNativeData xmlns:pr="smNativeData" val="/QbUXQIAAAAFAAAA/////wEAAAAXAAAAEAIAAAAAAAAAAAAAAAAAAA0AAAAAAAAAAQAAABYAAAAEAAAAAAAAAAAAAAAAAAAA"/>
      </p:ext>
    </p:ext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VG0v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2" descr="http://cs623329.vk.me/v623329006/3c809/hY6Xfj6KT9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IAAAD+/v4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AQ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/v7+ACEAAAAYAAAAFAAAAOACAAAmBQAAYhcAADAoAAAQAAAAJgAAAAgAAAD//////////w=="/>
              </a:ext>
            </a:extLst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360" y="836930"/>
            <a:ext cx="3333750" cy="56959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Скругленный прямоугольник 5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k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6RkAAJoBAAAlNwAAQScAABAAAAAmAAAACAAAAP//////////"/>
              </a:ext>
            </a:extLst>
          </p:cNvSpPr>
          <p:nvPr/>
        </p:nvSpPr>
        <p:spPr>
          <a:xfrm>
            <a:off x="4211955" y="260350"/>
            <a:ext cx="4752340" cy="612076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Задача науки:</a:t>
            </a:r>
            <a:endParaRPr lang="ru-ru" sz="3600">
              <a:latin typeface="Comic Sans MS" pitchFamily="4" charset="-52"/>
              <a:ea typeface="Calibri" pitchFamily="2" charset="-52"/>
              <a:cs typeface="Calibri" pitchFamily="2" charset="-52"/>
            </a:endParaRPr>
          </a:p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- построение системы достоверного знания, основанного на фактах и обобщениях, которые можно подтвердить или опровергнуть.</a:t>
            </a:r>
            <a:endParaRPr lang="ru-ru" sz="3600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  <p:extLst>
      <p:ext uri="smNativeData">
        <pr:smNativeData xmlns:pr="smNativeData" val="/QbUXQEAAAAFAAAA/f///wEAAAAXAAAAEAIAAAAAAAAAAAAAAAAAAA=="/>
      </p:ext>
    </p:ext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8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g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GA9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Скругленный прямоугольник 5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DAAAAxP+kAOz/4wAAAAAAAAAAAAAAAAAAAAAAAAAAAAAAAAAAAAAAZAAAAAEAAABAAAAAnP///5z///+HAAAAAAAAAAEAAAAyAAAA2f/IAAAAAAAAAAAAAAAAAAAAAAAAAAAAAAAAAAAAAAAAAAAAAAAAAAAAAAAAAAAAAAAAAAAAAAAAAAAAFAAAADwAAAABAAAAAAAAAJu7WQ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EAAAAMAAAAEAAAAAAAAAAAAAAAAAAAAAAAAAAeAAAAaAAAAAE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xP+kAOz/4wDZ/8gAAAAAAAAAAAAAAAAAAAAAAAAAAAAAAAAAAAAAAJu7WQl/f38A7uzhA8zMzADAwP8Af39/AAAAAAAAAAAAAAAAAAAAAAAAAAAAIQAAABgAAAAUAAAAlRgAAH0CAADRNQAAsycAABAAAAAmAAAACAAAAP//////////"/>
              </a:ext>
            </a:extLst>
          </p:cNvSpPr>
          <p:nvPr/>
        </p:nvSpPr>
        <p:spPr>
          <a:xfrm>
            <a:off x="3996055" y="404495"/>
            <a:ext cx="4752340" cy="604901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4FFA4"/>
              </a:gs>
              <a:gs pos="50000">
                <a:srgbClr val="D9FFC8"/>
              </a:gs>
              <a:gs pos="100000">
                <a:srgbClr val="ECFFE3"/>
              </a:gs>
            </a:gsLst>
            <a:lin ang="13500000" scaled="0"/>
            <a:tileRect/>
          </a:gradFill>
          <a:ln w="25400" cap="flat" cmpd="sng" algn="ctr">
            <a:solidFill>
              <a:schemeClr val="accent3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>
                <a:latin typeface="Comic Sans MS" pitchFamily="4" charset="-52"/>
                <a:ea typeface="Calibri" pitchFamily="2" charset="-52"/>
                <a:cs typeface="Calibri" pitchFamily="2" charset="-52"/>
              </a:rPr>
              <a:t>Научный факт является лишь тот, который можно подтвердить или опровергнуть.</a:t>
            </a:r>
            <a:endParaRPr lang="ru-ru" sz="4400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  <p:extLst>
      <p:ext uri="smNativeData">
        <pr:smNativeData xmlns:pr="smNativeData" val="/QbUXQEAAAAFAAAA/f///wEAAAAXAAAAEAIAAAAAAAAAAAAAAAAAAA=="/>
      </p:ext>
    </p:ext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UD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2" descr="http://www1.pgcps.org/uploadedImages/Schools_and_Centers/Elementary_Schools/Hillcrest_Heights/science.gif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EgSAAB1EgAAQDgAADAq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000375"/>
            <a:ext cx="6172200" cy="38576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Скругленный прямоугольник 5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GAAAA6PT/AK7f/wAAAAAAAAAAAAAAAAAAAAAAAAAAAAAAAAAAAAAAZAAAAAEAAABAAAAAAAAAAAAAAAAAAAAAAAAAAAEAAAAyAAAAzur/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ONeQAMAAAAEAAAAAAAAAAAAAAAAAAAAAAAAAAeAAAAaAAAAAE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6PT/AK7f/wDO6v8AAAAAAAAAAAAAAAAAAAAAAAAAAAAAAAAAAAAAAPeWRgx/f38A7uzhA8zMzADAwP8Af39/AAAAAAAAAAAAAAAAAAAAAAAAAAAAIQAAABgAAAAUAAAApgQAAH0CAAB9NAAAjREAABAAAAAmAAAACAAAAP//////////"/>
              </a:ext>
            </a:extLst>
          </p:cNvSpPr>
          <p:nvPr/>
        </p:nvSpPr>
        <p:spPr>
          <a:xfrm>
            <a:off x="755650" y="404495"/>
            <a:ext cx="7776845" cy="244856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AEDFFF"/>
              </a:gs>
              <a:gs pos="50000">
                <a:srgbClr val="CEEAFF"/>
              </a:gs>
              <a:gs pos="100000">
                <a:srgbClr val="E8F4FF"/>
              </a:gs>
            </a:gsLst>
            <a:path path="circle"/>
            <a:tileRect/>
          </a:gra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Научный метод – совокупность приемов и операций, используемых при построении системы научных знаний</a:t>
            </a:r>
            <a:r>
              <a:rPr lang="ru-ru" sz="4400">
                <a:latin typeface="Comic Sans MS" pitchFamily="4" charset="-52"/>
                <a:ea typeface="Calibri" pitchFamily="2" charset="-52"/>
                <a:cs typeface="Calibri" pitchFamily="2" charset="-52"/>
              </a:rPr>
              <a:t>.</a:t>
            </a:r>
            <a:endParaRPr lang="ru-ru" sz="4400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  <p:extLst>
      <p:ext uri="smNativeData">
        <pr:smNativeData xmlns:pr="smNativeData" val="/QbUXQEAAAAFAAAA/f///wEAAAAXAAAAEAIAAAAAAAAAAAAAAAAAAA=="/>
      </p:ext>
    </p:ext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http://pulsev.com.ua/images/stories/970908070605040302010203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4f4SADAAAABAAAAAAAAAAAAAAAAAAAAAAAAAAHgAAAGgAAAAAAAAAAAAAAAAAAAAAAAAAAAAAABAnAAAQJwAAAAAAAAAAAAAAAAAAAAAAAAAAAAAAAAAAAAAAALEAAAAUAAAAAAAAAMDA/wAAAAAAAAAAAAA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LkPAAAfDQAAbDYAAMIn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555875" y="2132965"/>
            <a:ext cx="6290945" cy="4330065"/>
          </a:xfrm>
          <a:prstGeom prst="rect">
            <a:avLst/>
          </a:prstGeom>
          <a:noFill/>
          <a:ln>
            <a:noFill/>
          </a:ln>
          <a:effectLst>
            <a:softEdge rad="112395"/>
          </a:effectLst>
        </p:spPr>
      </p:pic>
      <p:sp>
        <p:nvSpPr>
          <p:cNvPr id="6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/QEAAGADAADyMAAAFRkAABAAAAAmAAAACAAAAP//////////"/>
              </a:ext>
            </a:extLst>
          </p:cNvSpPr>
          <p:nvPr/>
        </p:nvSpPr>
        <p:spPr>
          <a:xfrm>
            <a:off x="323215" y="548640"/>
            <a:ext cx="7633335" cy="352869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66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Специальные методы исследования в биологии</a:t>
            </a:r>
            <a:endParaRPr lang="ru-ru" sz="6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  <p:extLst>
      <p:ext uri="smNativeData">
        <pr:smNativeData xmlns:pr="smNativeData" val="/QbUXQEAAAAFAAAA/////wEAAAAXAAAAEAIAAAAAAAAAAAAAAAAAAA=="/>
      </p:ext>
    </p:ext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CAgIC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LEBAABwNQAAuQgAABAAAAAmAAAACAAAAAAgAAAAAAAA"/>
              </a:ext>
            </a:extLst>
          </p:cNvSpPr>
          <p:nvPr>
            <p:ph type="title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rPr lang="ru-ru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Генеалогический метод</a:t>
            </a:r>
            <a:endParaRPr lang="ru-ru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Скругленный прямоугольник 3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s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MAP///wEAAAAAAAAAAAAAAAAAAAAAAAAAAAAAAAAAAAAAAAAAAPeWRgx/f38A7uzhA8zMzADAwP8Af39/AAAAAAAAAAAAAAAAAAAAAAAAAAAAIQAAABgAAAAUAAAAGwEAAOgKAAAdIAAAligAABAAAAAmAAAACAAAAP//////////"/>
              </a:ext>
            </a:extLst>
          </p:cNvSpPr>
          <p:nvPr/>
        </p:nvSpPr>
        <p:spPr>
          <a:xfrm>
            <a:off x="179705" y="1772920"/>
            <a:ext cx="5040630" cy="482473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3600">
                <a:latin typeface="Comic Sans MS" pitchFamily="4" charset="-52"/>
                <a:ea typeface="Calibri" pitchFamily="2" charset="-52"/>
                <a:cs typeface="Calibri" pitchFamily="2" charset="-52"/>
              </a:rPr>
              <a:t>Применяется при составлении родословных людей, выявление характера наследования некоторых признаков</a:t>
            </a:r>
            <a:endParaRPr lang="ru-ru" sz="36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5" name="Picture 4" descr="http://1.bp.blogspot.com/-I6ofj7ko77c/To-mnmKt6NI/AAAAAAAAAiE/lkmDfnO0Tv8/s1600/20509981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IAAAD///8AAAAAAAAAAAAAAAAAAAAAAAAAAABkAAAAZAAAAAAAAAAjAAAABAAAAGQAAAAXAAAAFAAAAAAAAAAAAAAA/38AAP9/AAAAAAAACQAAAAQAAAACAgICDAAAABAAAAAAAAAAAAAAAAAAAAAAAAAAHgAAAGgAAAAAAAAAAAAAAAAAAAAAAAAAAAAAABAnAAAQJwAAAAAAAAAAAAAAAAAAAAAAAAAAAAAAAAAAAAAAAAAAAAAUAAAAAAAAAMDA/wAAAAAAZAAAADIAAAAAAAAAZAAAAAAAAAB/f38AAQ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////ACEAAAAYAAAAFAAAAIskAADkDgAAQzYAADwpAAAQAAAAJgAAAAgAAAD//////////w=="/>
              </a:ext>
            </a:extLst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940425" y="2420620"/>
            <a:ext cx="2880360" cy="428244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  <p:extLst>
      <p:ext uri="smNativeData">
        <pr:smNativeData xmlns:pr="smNativeData" val="/QbUXQEAAAAFAAAA/f///wEAAAAXAAAAEAIAAAAAAAAAAAAAAAAAAA=="/>
      </p:ext>
    </p:ext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wGw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Picture 2" descr="Картинки по запросу родословная гемофилии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IkFAAAIBwAAaTQAADAq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99795" y="1143000"/>
            <a:ext cx="7620000" cy="5715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LEBAABwNQAA6wYAABAAAAAmAAAACAAAAAEgAAAAAAAA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84963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rPr lang="ru-ru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Генеалогический метод</a:t>
            </a:r>
            <a:endParaRPr lang="ru-ru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/QbUX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OAQAABsNAAAINA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/QbUX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U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cAgAAOgXAADQL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pic>
        <p:nvPicPr>
          <p:cNvPr id="4" name="Picture 2" descr="https://www.weblancer.net/download/263550.jpg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AAAAAAAAAAQDg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Скругленный прямоугольник 6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AAAAAAAAAA////AP///wgAAAAAAAAAAAAAAAAAAAAAAAAAAAAAAAAAAAAAZAAAAAEAAABAAAAAAAAAAAAAAAAAAAAAAAAAAAAAAAAAAAAAAAAAAAAAAAAAAAAAAAAAAAAAAAAAAAAAAAAAAAAAAAAAAAAAAAAAAAAAAAAAAAAAAAAAAAAAAAAAAAAAFAAAADwAAAAA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M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PeWRgx/f38A7uzhA8zMzADAwP8Af39/AAAAAAAAAAAAAAAAAAAAAAAAAAAAIQAAABgAAAAUAAAAKhAAACkBAAC0NgAAWQsAABAAAAAmAAAACAAAAP//////////"/>
              </a:ext>
            </a:extLst>
          </p:cNvSpPr>
          <p:nvPr/>
        </p:nvSpPr>
        <p:spPr>
          <a:xfrm>
            <a:off x="2627630" y="188595"/>
            <a:ext cx="6264910" cy="16560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4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Исторический метод</a:t>
            </a:r>
            <a:endParaRPr lang="ru-ru" sz="44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6" name="Скругленный прямоугольник 7"/>
          <p:cNvSpPr>
            <a:extLst>
              <a:ext uri="smNativeData">
                <pr:smNativeData xmlns:pr="smNativeData" val="SMDATA_16_/QbUXRMAAAAlAAAAZQAAAA0AAAAAkAAAAEgAAACQAAAASAAAAAAAAAABAAAAAAAAAAEAAABQAAAAhbacS3FV1T8AAAAAAAAAAA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eWRg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AEsP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MAP///wEAAAAAAAAAAAAAAAAAAAAAAAAAAAAAAAAAAAAAAAAAAPeWRgx/f38A7uzhA8zMzADAwP8Af39/AAAAAAAAAAAAAAAAAAAAAAAAAAAAIQAAABgAAAAUAAAA0BQAAHMOAABAOAAAligAABAAAAAmAAAACAAAAP//////////"/>
              </a:ext>
            </a:extLst>
          </p:cNvSpPr>
          <p:nvPr/>
        </p:nvSpPr>
        <p:spPr>
          <a:xfrm>
            <a:off x="3383280" y="2348865"/>
            <a:ext cx="5760720" cy="424878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 cap="flat" cmpd="sng" algn="ctr">
            <a:solidFill>
              <a:schemeClr val="accent6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000000"/>
                </a:solidFill>
              </a:defRPr>
            </a:pPr>
            <a:r>
              <a:rPr lang="ru-ru" sz="4000" b="1">
                <a:latin typeface="Comic Sans MS" pitchFamily="4" charset="-52"/>
                <a:ea typeface="Calibri" pitchFamily="2" charset="-52"/>
                <a:cs typeface="Calibri" pitchFamily="2" charset="-52"/>
              </a:rPr>
              <a:t>Помогает осмыслить полученные факты, сопоставить их с раннее известными результатами</a:t>
            </a:r>
            <a:endParaRPr lang="ru-ru" sz="4000" b="1">
              <a:latin typeface="Comic Sans MS" pitchFamily="4" charset="-52"/>
              <a:ea typeface="Calibri" pitchFamily="2" charset="-52"/>
              <a:cs typeface="Calibri" pitchFamily="2" charset="-52"/>
            </a:endParaRPr>
          </a:p>
        </p:txBody>
      </p:sp>
      <p:pic>
        <p:nvPicPr>
          <p:cNvPr id="7" name="Picture 2" descr="http://www.100proof.be/Randgebeuren/Jongens%20en%20wetenschap/Proffesor.gif"/>
          <p:cNvPicPr>
            <a:picLocks noChangeAspect="1"/>
            <a:extLst>
              <a:ext uri="smNativeData">
                <pr:smNativeData xmlns:pr="smNativeData" val="SMDATA_18_/QbUX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BsBAAC0BAAAzxYAAJ0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79705" y="764540"/>
            <a:ext cx="3528060" cy="58375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  <p:extLst>
      <p:ext uri="smNativeData">
        <pr:smNativeData xmlns:pr="smNativeData" val="/QbUXQIAAAAFAAAA/////wEAAAAXAAAAEAIAAAAAAAAAAAAAAAAAAA0AAAD9////AQAAABcAAAAQAgAAAAAAAAAAAAAAAAAA"/>
      </p:ext>
    </p:ext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Home</dc:creator>
  <cp:keywords/>
  <dc:description/>
  <cp:lastModifiedBy>Александр</cp:lastModifiedBy>
  <cp:revision>0</cp:revision>
  <dcterms:created xsi:type="dcterms:W3CDTF">2015-09-08T16:20:03Z</dcterms:created>
  <dcterms:modified xsi:type="dcterms:W3CDTF">2019-11-19T15:15:09Z</dcterms:modified>
</cp:coreProperties>
</file>