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76" r:id="rId10"/>
    <p:sldId id="277" r:id="rId11"/>
    <p:sldId id="271" r:id="rId12"/>
    <p:sldId id="267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1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1891" y="1355284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«Разработки конспектов уроков русского языка для учащихся 5 классов в соответствии с требованиями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ФГОС по разделу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«Вспоминаем. Повторяем.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Изучаем»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6916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404664"/>
            <a:ext cx="8229600" cy="572149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Чтобы сформулировать тему урока, обратимся к материалу для наблюдения.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Они </a:t>
            </a:r>
            <a:r>
              <a:rPr lang="ru-RU" b="1" dirty="0"/>
              <a:t>то косо летели по ветру, то отвесно ложились в сырую траву. Листья падали дни и ночи. Начался листопад. Этот дождь шел неделями. Леса моросили дождем облетавшей листвы.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). Прочитайте предложения. Можно ли их назвать текстом? Почему? </a:t>
            </a:r>
          </a:p>
          <a:p>
            <a:pPr marL="0" indent="0">
              <a:buNone/>
            </a:pPr>
            <a:r>
              <a:rPr lang="ru-RU" dirty="0"/>
              <a:t>2). Что их объединяет? (Тема) </a:t>
            </a:r>
          </a:p>
          <a:p>
            <a:pPr marL="0" indent="0">
              <a:buNone/>
            </a:pPr>
            <a:r>
              <a:rPr lang="ru-RU" dirty="0"/>
              <a:t>А почему их нельзя назвать текстом? </a:t>
            </a:r>
          </a:p>
          <a:p>
            <a:pPr marL="0" indent="0">
              <a:buNone/>
            </a:pPr>
            <a:r>
              <a:rPr lang="ru-RU" dirty="0"/>
              <a:t>(Нарушена последовательность предложений) </a:t>
            </a:r>
          </a:p>
          <a:p>
            <a:pPr marL="0" indent="0">
              <a:buNone/>
            </a:pPr>
            <a:r>
              <a:rPr lang="ru-RU" dirty="0"/>
              <a:t>3). Перестройте предложения, чтобы получился текст. Прочитайте полученный текст.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6721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6966" y="188640"/>
            <a:ext cx="8937521" cy="29523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Листопад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Начался листопад. Листья падали дни и ночи. Они то косо летели по ветру, то отвесно ложились в сырую траву. Леса моросили дождем облетавшей листвы. Этот дождь шел неделями</a:t>
            </a:r>
            <a:r>
              <a:rPr lang="ru-RU" b="1" dirty="0" smtClean="0"/>
              <a:t>.   </a:t>
            </a:r>
            <a:r>
              <a:rPr lang="ru-RU" b="1" dirty="0"/>
              <a:t>(К. Паустовский)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849" y="2276872"/>
            <a:ext cx="658983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761185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Перестройте предложения, чтобы получился текст. Прочитайте полученный текст. </a:t>
            </a:r>
          </a:p>
          <a:p>
            <a:r>
              <a:rPr lang="ru-RU" b="1" dirty="0"/>
              <a:t>Листопад</a:t>
            </a:r>
            <a:endParaRPr lang="ru-RU" dirty="0"/>
          </a:p>
          <a:p>
            <a:r>
              <a:rPr lang="ru-RU" b="1" dirty="0"/>
              <a:t>Начался листопад. Листья падали дни и ночи. Они то косо летели по ветру, то отвесно ложились в сырую траву. Леса моросили дождем облетавшей листвы. Этот дождь шел неделями.</a:t>
            </a:r>
            <a:endParaRPr lang="ru-RU" dirty="0"/>
          </a:p>
          <a:p>
            <a:r>
              <a:rPr lang="ru-RU" b="1" dirty="0"/>
              <a:t> (К. Паустовский) </a:t>
            </a:r>
            <a:endParaRPr lang="ru-RU" dirty="0"/>
          </a:p>
          <a:p>
            <a:r>
              <a:rPr lang="ru-RU" dirty="0"/>
              <a:t>4). Итак, что мы будем сегодня изучать на уроке? </a:t>
            </a:r>
          </a:p>
          <a:p>
            <a:r>
              <a:rPr lang="ru-RU" dirty="0"/>
              <a:t>- Текст, связь предложений в тексте. </a:t>
            </a:r>
          </a:p>
          <a:p>
            <a:r>
              <a:rPr lang="ru-RU" dirty="0"/>
              <a:t>- Определим тему текста </a:t>
            </a:r>
            <a:r>
              <a:rPr lang="ru-RU" i="1" dirty="0"/>
              <a:t>(Листопад)</a:t>
            </a:r>
            <a:r>
              <a:rPr lang="ru-RU" dirty="0"/>
              <a:t> </a:t>
            </a:r>
          </a:p>
          <a:p>
            <a:r>
              <a:rPr lang="ru-RU" dirty="0"/>
              <a:t>- Какова его основная мысль </a:t>
            </a:r>
            <a:r>
              <a:rPr lang="ru-RU" i="1" dirty="0"/>
              <a:t>(Леса моросили дождем облетевшей листвы)</a:t>
            </a:r>
            <a:r>
              <a:rPr lang="ru-RU" dirty="0"/>
              <a:t> </a:t>
            </a:r>
          </a:p>
          <a:p>
            <a:r>
              <a:rPr lang="ru-RU" dirty="0"/>
              <a:t>С темой текста и основной мыслью связаны все предложения. Все они о листопаде, который длился неделями, создавая ощущение тоски и уныния: лето закончилось, стало холодно и неуютно, пришла осень. 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62085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88640"/>
            <a:ext cx="8229600" cy="374441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 Определим </a:t>
            </a:r>
            <a:r>
              <a:rPr lang="ru-RU" dirty="0"/>
              <a:t>тему текста (Листопад) </a:t>
            </a:r>
          </a:p>
          <a:p>
            <a:pPr marL="0" indent="0">
              <a:buNone/>
            </a:pPr>
            <a:r>
              <a:rPr lang="ru-RU" dirty="0"/>
              <a:t>- Какова его основная мысль (Леса моросили дождем облетевшей листвы) </a:t>
            </a:r>
          </a:p>
          <a:p>
            <a:pPr marL="0" indent="0" algn="just">
              <a:buNone/>
            </a:pPr>
            <a:r>
              <a:rPr lang="ru-RU" dirty="0" smtClean="0"/>
              <a:t>С </a:t>
            </a:r>
            <a:r>
              <a:rPr lang="ru-RU" dirty="0"/>
              <a:t>темой текста и основной мыслью связаны все предложения. Все они о листопаде, который длился неделями, создавая ощущение тоски и уныния: лето закончилось, стало холодно и неуютно, пришла осень.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874382"/>
            <a:ext cx="7899945" cy="372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265997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576064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Групповая работа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 </a:t>
            </a:r>
            <a:r>
              <a:rPr lang="ru-RU" dirty="0" smtClean="0"/>
              <a:t>гр. К </a:t>
            </a:r>
            <a:r>
              <a:rPr lang="ru-RU" dirty="0"/>
              <a:t>какому типу речи относится данный текст? (повествование, сообщается о листопаде в его временной последовательности)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II</a:t>
            </a:r>
            <a:r>
              <a:rPr lang="ru-RU" dirty="0" smtClean="0"/>
              <a:t> гр. К </a:t>
            </a:r>
            <a:r>
              <a:rPr lang="ru-RU" dirty="0"/>
              <a:t>какому стилю речи относится? </a:t>
            </a:r>
          </a:p>
          <a:p>
            <a:pPr marL="0" indent="0">
              <a:buNone/>
            </a:pPr>
            <a:r>
              <a:rPr lang="ru-RU" dirty="0"/>
              <a:t>(стиль художественный, его главная функция - эмоционально - эстетическое воздействие на читателя, создание художественных образов: моросили дождем облетевшей листвы - метафора; летели косо - эпитет; падали дни и ночи - фразеологизм, отвесно ложились - эпитет; падали - летели - ложились - моросили - глаголы в прошедшем времени).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12674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0789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45" y="188640"/>
            <a:ext cx="892899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/>
              <a:t> </a:t>
            </a:r>
            <a:r>
              <a:rPr lang="ru-RU" sz="2400" b="1" u="sng" dirty="0" smtClean="0"/>
              <a:t>ВВЕДЕНИЕ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Современному </a:t>
            </a:r>
            <a:r>
              <a:rPr lang="ru-RU" dirty="0"/>
              <a:t>обществу нужны образованные, коммуникабельные, нравственные люди. Перед учителем на сегодняшний день стоит задача воспитать личность, владеющую культурой общения, с уважением относящуюся к духовным ценностям.</a:t>
            </a:r>
          </a:p>
          <a:p>
            <a:pPr algn="just"/>
            <a:r>
              <a:rPr lang="ru-RU" dirty="0"/>
              <a:t>Чтобы воспитать такую личность, необходимо научить ребенка решать языковыми средствами те или иные коммуникативные задачи в разных сферах и ситуациях общения.</a:t>
            </a:r>
          </a:p>
          <a:p>
            <a:pPr algn="just"/>
            <a:r>
              <a:rPr lang="ru-RU" dirty="0"/>
              <a:t>Задачу учителя русского языка и литературы видим в такой организации процесса обучения, который способствует развитию коммуникативной, лингвистической и культурологической компетенции учащихся. Анализ результатов ЕГЭ по русскому языку выпускников выявил недостаточное умение школьников работать с текстом, правильно выражать свои мысли, редактировать высказывания.</a:t>
            </a:r>
          </a:p>
          <a:p>
            <a:pPr algn="just"/>
            <a:r>
              <a:rPr lang="ru-RU" dirty="0"/>
              <a:t>Содержание опыта работы по теме «Работа с текстом как средство формирования коммуникативной компетенции учащихся на уроках русского языка» способствует преодолению выше названного противоречия.</a:t>
            </a:r>
          </a:p>
          <a:p>
            <a:pPr algn="just"/>
            <a:r>
              <a:rPr lang="ru-RU" dirty="0"/>
              <a:t>Считаем, что </a:t>
            </a:r>
            <a:r>
              <a:rPr lang="ru-RU" b="1" dirty="0"/>
              <a:t>текст </a:t>
            </a:r>
            <a:r>
              <a:rPr lang="ru-RU" dirty="0"/>
              <a:t>в условиях классно-урочной системы, с одной стороны, должен стать стимулом для обсуждения различных проблем, с другой стороны, должен предоставить необходимые факты и языковой материал для создания собственного речевого высказывания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009324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/>
              <a:t>Актуальность</a:t>
            </a:r>
            <a:r>
              <a:rPr lang="ru-RU" sz="2800" u="sng" dirty="0"/>
              <a:t>.</a:t>
            </a:r>
            <a:r>
              <a:rPr lang="ru-RU" sz="2800" dirty="0"/>
              <a:t> </a:t>
            </a:r>
            <a:endParaRPr lang="ru-RU" sz="2800" dirty="0" smtClean="0"/>
          </a:p>
          <a:p>
            <a:endParaRPr lang="ru-RU" dirty="0"/>
          </a:p>
          <a:p>
            <a:pPr algn="just"/>
            <a:r>
              <a:rPr lang="ru-RU" sz="2000" dirty="0" smtClean="0"/>
              <a:t>Интерес </a:t>
            </a:r>
            <a:r>
              <a:rPr lang="ru-RU" sz="2000" dirty="0"/>
              <a:t>к этой проблеме вызван многими обстоятельствами:</a:t>
            </a:r>
          </a:p>
          <a:p>
            <a:pPr lvl="0" algn="just"/>
            <a:r>
              <a:rPr lang="ru-RU" sz="2000" dirty="0"/>
              <a:t>модернизацией процесса обучения;</a:t>
            </a:r>
          </a:p>
          <a:p>
            <a:pPr lvl="0" algn="just"/>
            <a:r>
              <a:rPr lang="ru-RU" sz="2000" dirty="0"/>
              <a:t>утверждением нового стиля педагогического мышления, ориентирующегося на интенсивное и эффективное решение образовательно – воспитательных задач, на творческо-поисковую самостоятельность школьников, способных на непрерывное образование;</a:t>
            </a:r>
          </a:p>
          <a:p>
            <a:pPr lvl="0" algn="just"/>
            <a:r>
              <a:rPr lang="ru-RU" sz="2000" dirty="0"/>
              <a:t>потребностью учащихся в ведении исследовательской работы.</a:t>
            </a:r>
          </a:p>
        </p:txBody>
      </p:sp>
    </p:spTree>
    <p:extLst>
      <p:ext uri="{BB962C8B-B14F-4D97-AF65-F5344CB8AC3E}">
        <p14:creationId xmlns="" xmlns:p14="http://schemas.microsoft.com/office/powerpoint/2010/main" val="38113350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360" y="476672"/>
            <a:ext cx="87129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/>
              <a:t>Ведущая педагогическая идея опыта.</a:t>
            </a:r>
            <a:endParaRPr lang="ru-RU" sz="2000" u="sng" dirty="0"/>
          </a:p>
          <a:p>
            <a:endParaRPr lang="ru-RU" dirty="0" smtClean="0"/>
          </a:p>
          <a:p>
            <a:r>
              <a:rPr lang="ru-RU" dirty="0" smtClean="0"/>
              <a:t>Ведущая </a:t>
            </a:r>
            <a:r>
              <a:rPr lang="ru-RU" dirty="0"/>
              <a:t>педагогическая идея опыта – это </a:t>
            </a:r>
            <a:r>
              <a:rPr lang="ru-RU" b="1" dirty="0"/>
              <a:t>использование текста как основы создания на уроках русского языка развивающей речевой среды, обеспечивающей воспитание общечеловеческих ценностей, реализацию практической направленности обучения.</a:t>
            </a:r>
            <a:endParaRPr lang="ru-RU" dirty="0"/>
          </a:p>
          <a:p>
            <a:r>
              <a:rPr lang="ru-RU" dirty="0"/>
              <a:t>Указанное противоречие позволило сформулировать проблему, которая заключается в выявлении содержательной и разработке процессуальной стороны формирования коммуникативной компетенции в процессе работы над текстом.</a:t>
            </a:r>
          </a:p>
          <a:p>
            <a:endParaRPr lang="ru-RU" b="1" dirty="0" smtClean="0"/>
          </a:p>
          <a:p>
            <a:r>
              <a:rPr lang="ru-RU" b="1" dirty="0" smtClean="0"/>
              <a:t>Целью</a:t>
            </a:r>
            <a:r>
              <a:rPr lang="ru-RU" dirty="0" smtClean="0"/>
              <a:t> </a:t>
            </a:r>
            <a:r>
              <a:rPr lang="ru-RU" dirty="0"/>
              <a:t>педагогической деятельности по данной технологии является выявление и разработка методических подходов при формировании коммуникативной компетенции в процессе работы над текстом.</a:t>
            </a:r>
          </a:p>
          <a:p>
            <a:endParaRPr lang="ru-RU" b="1" dirty="0" smtClean="0"/>
          </a:p>
          <a:p>
            <a:r>
              <a:rPr lang="ru-RU" b="1" dirty="0" smtClean="0"/>
              <a:t>Объектом </a:t>
            </a:r>
            <a:r>
              <a:rPr lang="ru-RU" b="1" dirty="0"/>
              <a:t>исследования</a:t>
            </a:r>
            <a:r>
              <a:rPr lang="ru-RU" dirty="0"/>
              <a:t> является процесс анализа текста как средство формирования коммуникативной компетенции учащихся.</a:t>
            </a:r>
          </a:p>
        </p:txBody>
      </p:sp>
    </p:spTree>
    <p:extLst>
      <p:ext uri="{BB962C8B-B14F-4D97-AF65-F5344CB8AC3E}">
        <p14:creationId xmlns="" xmlns:p14="http://schemas.microsoft.com/office/powerpoint/2010/main" val="3082194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u="sng" dirty="0"/>
              <a:t> </a:t>
            </a:r>
            <a:r>
              <a:rPr lang="ru-RU" sz="2400" b="1" u="sng" dirty="0"/>
              <a:t>Задачи педагогической деятельности</a:t>
            </a:r>
            <a:r>
              <a:rPr lang="ru-RU" sz="2400" b="1" u="sng" dirty="0" smtClean="0"/>
              <a:t>:</a:t>
            </a:r>
          </a:p>
          <a:p>
            <a:endParaRPr lang="ru-RU" sz="2000" dirty="0"/>
          </a:p>
          <a:p>
            <a:pPr lvl="0" algn="just"/>
            <a:r>
              <a:rPr lang="ru-RU" sz="2000" dirty="0"/>
              <a:t>Внедрение на уроках русского языка форм и методов работы с текстом, способствующих развитию речи учащихся</a:t>
            </a:r>
            <a:r>
              <a:rPr lang="ru-RU" sz="2000" dirty="0" smtClean="0"/>
              <a:t>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Подбор тематического текстового материала, разработка способов практической работы с текстом, направленной на развитие навыков анализа, синтеза, обобщения и систематизации языковых и текстовых единиц</a:t>
            </a:r>
            <a:r>
              <a:rPr lang="ru-RU" sz="2000" dirty="0" smtClean="0"/>
              <a:t>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Вовлечение во внеклассную работу учащихся с целью развития их творческих способностей, выявления одаренных в лингвистическом отношении детей.</a:t>
            </a:r>
          </a:p>
        </p:txBody>
      </p:sp>
    </p:spTree>
    <p:extLst>
      <p:ext uri="{BB962C8B-B14F-4D97-AF65-F5344CB8AC3E}">
        <p14:creationId xmlns="" xmlns:p14="http://schemas.microsoft.com/office/powerpoint/2010/main" val="1660927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Цели обучения</a:t>
            </a:r>
            <a:r>
              <a:rPr lang="ru-RU" sz="2400" dirty="0"/>
              <a:t> русскому языку определяются и через формирование  коммуникативной компетенции, это</a:t>
            </a:r>
          </a:p>
          <a:p>
            <a:r>
              <a:rPr lang="ru-RU" sz="2400" dirty="0"/>
              <a:t>- понимать читаемый текст;</a:t>
            </a:r>
          </a:p>
          <a:p>
            <a:r>
              <a:rPr lang="ru-RU" sz="2400" dirty="0"/>
              <a:t>- определять тему и основную мысль текста;</a:t>
            </a:r>
          </a:p>
          <a:p>
            <a:r>
              <a:rPr lang="ru-RU" sz="2400" dirty="0"/>
              <a:t>- формулировать основную мысль своего</a:t>
            </a:r>
          </a:p>
          <a:p>
            <a:r>
              <a:rPr lang="ru-RU" sz="2400" dirty="0"/>
              <a:t>  высказывания;</a:t>
            </a:r>
          </a:p>
          <a:p>
            <a:r>
              <a:rPr lang="ru-RU" sz="2400" dirty="0"/>
              <a:t>- аргументировать свою точку зрения;</a:t>
            </a:r>
          </a:p>
          <a:p>
            <a:r>
              <a:rPr lang="ru-RU" sz="2400" dirty="0"/>
              <a:t>- строить композицию письменного высказывания,</a:t>
            </a:r>
          </a:p>
          <a:p>
            <a:r>
              <a:rPr lang="ru-RU" sz="2400" dirty="0"/>
              <a:t>  обеспечивая последовательность и связность</a:t>
            </a:r>
          </a:p>
          <a:p>
            <a:r>
              <a:rPr lang="ru-RU" sz="2400" dirty="0"/>
              <a:t>  изложения,</a:t>
            </a:r>
          </a:p>
          <a:p>
            <a:r>
              <a:rPr lang="ru-RU" sz="2400" dirty="0"/>
              <a:t>  - отбирать языковые средства, обеспечивающие</a:t>
            </a:r>
          </a:p>
          <a:p>
            <a:r>
              <a:rPr lang="ru-RU" sz="2400" dirty="0"/>
              <a:t>    точность и выразительность речи,</a:t>
            </a:r>
          </a:p>
          <a:p>
            <a:r>
              <a:rPr lang="ru-RU" sz="2400" dirty="0"/>
              <a:t> - соблюдать при письме нормы литературного языка,</a:t>
            </a:r>
          </a:p>
          <a:p>
            <a:r>
              <a:rPr lang="ru-RU" sz="2400" dirty="0"/>
              <a:t>   в том числе орфографические и пунктуационные.</a:t>
            </a:r>
          </a:p>
        </p:txBody>
      </p:sp>
    </p:spTree>
    <p:extLst>
      <p:ext uri="{BB962C8B-B14F-4D97-AF65-F5344CB8AC3E}">
        <p14:creationId xmlns="" xmlns:p14="http://schemas.microsoft.com/office/powerpoint/2010/main" val="795243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7849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Теоретическая значимость опыта</a:t>
            </a:r>
            <a:r>
              <a:rPr lang="ru-RU" sz="1600" dirty="0"/>
              <a:t> заключается в том, что уточнена сущность коммуникативной компетенции школьников, выявлены возможности уроков русского языка для ее формирования, построена теоретическая модель формирования коммуникативной компетентности.</a:t>
            </a:r>
          </a:p>
          <a:p>
            <a:r>
              <a:rPr lang="ru-RU" sz="1600" b="1" dirty="0"/>
              <a:t>Практическая значимость опыта</a:t>
            </a:r>
            <a:r>
              <a:rPr lang="ru-RU" sz="1600" dirty="0"/>
              <a:t> заключается в том, что его результаты могут быть использованы не только учителями русского языка, но и преподавателями других общеобразовательных дисциплин.</a:t>
            </a:r>
          </a:p>
          <a:p>
            <a:r>
              <a:rPr lang="ru-RU" sz="1600" b="1" dirty="0"/>
              <a:t>Новизна опыта</a:t>
            </a:r>
            <a:r>
              <a:rPr lang="ru-RU" sz="1600" dirty="0"/>
              <a:t> заключается в практическом применении полученных знаний в жизненных ситуациях, личностно – ориентированном взаимодействии учителя с учениками. Разработан комплекс дидактических материалов работы с текстом, включающий графические и словесные опоры, карточки, содержащие основные типы заданий по формированию </a:t>
            </a:r>
            <a:r>
              <a:rPr lang="ru-RU" sz="1600" dirty="0" err="1"/>
              <a:t>речетворческих</a:t>
            </a:r>
            <a:r>
              <a:rPr lang="ru-RU" sz="1600" dirty="0"/>
              <a:t> умений и навыков.</a:t>
            </a:r>
          </a:p>
          <a:p>
            <a:r>
              <a:rPr lang="ru-RU" sz="1600" b="1" dirty="0"/>
              <a:t>О результативности</a:t>
            </a:r>
            <a:r>
              <a:rPr lang="ru-RU" sz="1600" dirty="0"/>
              <a:t> данного опыта свидетельствуют выросшие показатели качества по ЕГЭ, результаты итоговой аттестации по русскому языку в 9 классе, увеличение числа хорошистов и отличников по предмету, стабильные результаты контрольных и диагностических работ, 100% освоение государственных образовательных стандартов.</a:t>
            </a:r>
          </a:p>
          <a:p>
            <a:r>
              <a:rPr lang="ru-RU" sz="1600" dirty="0"/>
              <a:t>Работа с текстом способствует развитию </a:t>
            </a:r>
            <a:r>
              <a:rPr lang="ru-RU" sz="1600" dirty="0" err="1"/>
              <a:t>речетворческих</a:t>
            </a:r>
            <a:r>
              <a:rPr lang="ru-RU" sz="1600" dirty="0"/>
              <a:t> навыков, внимания, выработке стремления учиться, формированию коммуникативных умений, обеспечивающих свободное владение русским литературным языком в разных сферах и ситуациях его использования; обогащению словарного запаса и грамматического строя речи учащихся; развитию готовности и способности к речевому  самосовершенствованию.</a:t>
            </a:r>
          </a:p>
          <a:p>
            <a:r>
              <a:rPr lang="ru-RU" sz="1600" dirty="0"/>
              <a:t>У учащихся формируется  умение говорить, слушать, анализировать, приобретается опыт самостоятельной творческой деятельности, положительный опыт сотрудничества, совершенствуется речевое развитие, что способствует повышению качества знаний, позволяет учащимся добиваться реальных успехов в учебе, различных конкурсах, олимпиадах, в подготовке к устной части «Говорение».</a:t>
            </a:r>
          </a:p>
        </p:txBody>
      </p:sp>
    </p:spTree>
    <p:extLst>
      <p:ext uri="{BB962C8B-B14F-4D97-AF65-F5344CB8AC3E}">
        <p14:creationId xmlns="" xmlns:p14="http://schemas.microsoft.com/office/powerpoint/2010/main" val="8154087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80854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Раздел: </a:t>
            </a:r>
            <a:r>
              <a:rPr lang="ru-RU" sz="2400" dirty="0"/>
              <a:t>«Вспоминаем, повторяем, </a:t>
            </a:r>
            <a:r>
              <a:rPr lang="ru-RU" sz="2400" dirty="0" smtClean="0"/>
              <a:t>изучаем». </a:t>
            </a:r>
          </a:p>
          <a:p>
            <a:endParaRPr lang="ru-RU" sz="2400" dirty="0" smtClean="0"/>
          </a:p>
          <a:p>
            <a:r>
              <a:rPr lang="ru-RU" sz="2400" dirty="0" smtClean="0"/>
              <a:t>Темы: «Текст</a:t>
            </a:r>
            <a:r>
              <a:rPr lang="ru-RU" sz="2400" dirty="0"/>
              <a:t>. Тема текста. Основная мысль текста»</a:t>
            </a:r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456" y="1904395"/>
            <a:ext cx="82229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Цель</a:t>
            </a:r>
            <a:endParaRPr lang="ru-RU" dirty="0"/>
          </a:p>
          <a:p>
            <a:r>
              <a:rPr lang="ru-RU" dirty="0"/>
              <a:t>Углубить знания учащихся о смысловой и грамматической цельности текста, его строении, ознакомить со способами связи предложений в тексте.</a:t>
            </a:r>
          </a:p>
          <a:p>
            <a:endParaRPr lang="ru-RU" b="1" i="1" dirty="0" smtClean="0"/>
          </a:p>
          <a:p>
            <a:r>
              <a:rPr lang="ru-RU" b="1" i="1" dirty="0" smtClean="0"/>
              <a:t>Тип </a:t>
            </a:r>
            <a:r>
              <a:rPr lang="ru-RU" b="1" i="1" dirty="0"/>
              <a:t>урока</a:t>
            </a:r>
            <a:endParaRPr lang="ru-RU" dirty="0"/>
          </a:p>
          <a:p>
            <a:r>
              <a:rPr lang="ru-RU" dirty="0"/>
              <a:t>Урок развития речи, повторение, «открытия» новых знаний.</a:t>
            </a:r>
          </a:p>
          <a:p>
            <a:endParaRPr lang="ru-RU" b="1" i="1" dirty="0" smtClean="0"/>
          </a:p>
          <a:p>
            <a:r>
              <a:rPr lang="ru-RU" b="1" i="1" dirty="0" smtClean="0"/>
              <a:t>Задачи</a:t>
            </a:r>
            <a:endParaRPr lang="ru-RU" dirty="0"/>
          </a:p>
          <a:p>
            <a:r>
              <a:rPr lang="ru-RU" dirty="0"/>
              <a:t>- Развивать и совершенствовать деятельность учащихся для решения учебных задач, наблюдение за последовательностью предложений в тексте, редактирование.</a:t>
            </a:r>
          </a:p>
          <a:p>
            <a:r>
              <a:rPr lang="ru-RU" dirty="0" smtClean="0"/>
              <a:t>- Научиться </a:t>
            </a:r>
            <a:r>
              <a:rPr lang="ru-RU" dirty="0"/>
              <a:t>применять знания о способах связи предложений в тексте. </a:t>
            </a:r>
          </a:p>
        </p:txBody>
      </p:sp>
    </p:spTree>
    <p:extLst>
      <p:ext uri="{BB962C8B-B14F-4D97-AF65-F5344CB8AC3E}">
        <p14:creationId xmlns="" xmlns:p14="http://schemas.microsoft.com/office/powerpoint/2010/main" val="36104412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Конспект урока русского языка в 5 Б классе по теме «Текст» 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88247" y="2586373"/>
            <a:ext cx="6923112" cy="114300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ru-RU" i="1" dirty="0" smtClean="0"/>
              <a:t>Методы и формы обучения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77371" y="3356992"/>
            <a:ext cx="8229600" cy="1696949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i="1" smtClean="0"/>
              <a:t>Наблюдение за языковыми явлениями, эвристический метод; развитие исследовательских навыков, конструирование, индивидуальная, групповая, фронтальная работа.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303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256</TotalTime>
  <Words>897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Групповая работа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админ</cp:lastModifiedBy>
  <cp:revision>23</cp:revision>
  <dcterms:created xsi:type="dcterms:W3CDTF">2018-04-11T20:16:37Z</dcterms:created>
  <dcterms:modified xsi:type="dcterms:W3CDTF">2019-11-19T15:44:04Z</dcterms:modified>
</cp:coreProperties>
</file>