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1"/>
  </p:notesMasterIdLst>
  <p:sldIdLst>
    <p:sldId id="256" r:id="rId2"/>
    <p:sldId id="275" r:id="rId3"/>
    <p:sldId id="276" r:id="rId4"/>
    <p:sldId id="277" r:id="rId5"/>
    <p:sldId id="278" r:id="rId6"/>
    <p:sldId id="283" r:id="rId7"/>
    <p:sldId id="281" r:id="rId8"/>
    <p:sldId id="280" r:id="rId9"/>
    <p:sldId id="279" r:id="rId10"/>
    <p:sldId id="285" r:id="rId11"/>
    <p:sldId id="291" r:id="rId12"/>
    <p:sldId id="292" r:id="rId13"/>
    <p:sldId id="290" r:id="rId14"/>
    <p:sldId id="296" r:id="rId15"/>
    <p:sldId id="295" r:id="rId16"/>
    <p:sldId id="294" r:id="rId17"/>
    <p:sldId id="293" r:id="rId18"/>
    <p:sldId id="297" r:id="rId19"/>
    <p:sldId id="298"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487" autoAdjust="0"/>
  </p:normalViewPr>
  <p:slideViewPr>
    <p:cSldViewPr>
      <p:cViewPr varScale="1">
        <p:scale>
          <a:sx n="67" d="100"/>
          <a:sy n="67" d="100"/>
        </p:scale>
        <p:origin x="147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0BC2A4-FED3-42CD-9099-608F4EA577E7}" type="datetimeFigureOut">
              <a:rPr lang="ru-RU" smtClean="0"/>
              <a:pPr/>
              <a:t>19.11.2019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B9EB0D-3779-4E35-ADC3-5F72F26D714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2B9EB0D-3779-4E35-ADC3-5F72F26D7145}"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2B9EB0D-3779-4E35-ADC3-5F72F26D7145}" type="slidenum">
              <a:rPr lang="ru-RU" smtClean="0"/>
              <a:pPr/>
              <a:t>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2B9EB0D-3779-4E35-ADC3-5F72F26D7145}"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142908" y="0"/>
            <a:ext cx="9286908"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4572000" y="500043"/>
            <a:ext cx="4357718" cy="3500462"/>
          </a:xfrm>
        </p:spPr>
        <p:txBody>
          <a:bodyPr>
            <a:normAutofit/>
          </a:bodyPr>
          <a:lstStyle/>
          <a:p>
            <a:r>
              <a:rPr lang="ru-RU" sz="4800" dirty="0">
                <a:solidFill>
                  <a:srgbClr val="FF0000"/>
                </a:solidFill>
                <a:latin typeface="Times New Roman" pitchFamily="18" charset="0"/>
                <a:cs typeface="Times New Roman" pitchFamily="18" charset="0"/>
              </a:rPr>
              <a:t>С чего начинается эффективный урок?</a:t>
            </a:r>
          </a:p>
        </p:txBody>
      </p:sp>
      <p:sp>
        <p:nvSpPr>
          <p:cNvPr id="6" name="Подзаголовок 5"/>
          <p:cNvSpPr>
            <a:spLocks noGrp="1"/>
          </p:cNvSpPr>
          <p:nvPr>
            <p:ph type="subTitle" idx="4294967295"/>
          </p:nvPr>
        </p:nvSpPr>
        <p:spPr>
          <a:xfrm>
            <a:off x="3286116" y="4572008"/>
            <a:ext cx="5500726" cy="1785950"/>
          </a:xfrm>
        </p:spPr>
        <p:txBody>
          <a:bodyPr>
            <a:normAutofit/>
          </a:bodyPr>
          <a:lstStyle/>
          <a:p>
            <a:pPr>
              <a:buNone/>
            </a:pPr>
            <a:r>
              <a:rPr lang="ru-RU" sz="2800" dirty="0">
                <a:latin typeface="Times New Roman" pitchFamily="18" charset="0"/>
                <a:cs typeface="Times New Roman" pitchFamily="18" charset="0"/>
              </a:rPr>
              <a:t>Толкова Светлана Валерьевна</a:t>
            </a:r>
          </a:p>
        </p:txBody>
      </p:sp>
      <p:sp>
        <p:nvSpPr>
          <p:cNvPr id="30722" name="AutoShape 2" descr="Картинки по запросу анимированные картинки по хими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24" name="AutoShape 4" descr="Картинки по запросу анимированные картинки по хими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26" name="AutoShape 6" descr="Картинки по запросу анимированные картинки по химии"/>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27" name="Picture 7"/>
          <p:cNvPicPr>
            <a:picLocks noChangeAspect="1" noChangeArrowheads="1"/>
          </p:cNvPicPr>
          <p:nvPr/>
        </p:nvPicPr>
        <p:blipFill>
          <a:blip r:embed="rId4"/>
          <a:srcRect/>
          <a:stretch>
            <a:fillRect/>
          </a:stretch>
        </p:blipFill>
        <p:spPr bwMode="auto">
          <a:xfrm>
            <a:off x="214282" y="428604"/>
            <a:ext cx="4286280" cy="3286148"/>
          </a:xfrm>
          <a:prstGeom prst="rect">
            <a:avLst/>
          </a:prstGeom>
          <a:noFill/>
          <a:ln w="9525">
            <a:noFill/>
            <a:miter lim="800000"/>
            <a:headEnd/>
            <a:tailEnd/>
          </a:ln>
          <a:effectLst/>
        </p:spPr>
      </p:pic>
      <mc:AlternateContent xmlns:mc="http://schemas.openxmlformats.org/markup-compatibility/2006" xmlns:pslz="http://schemas.microsoft.com/office/powerpoint/2016/slidezoom">
        <mc:Choice Requires="pslz">
          <p:graphicFrame>
            <p:nvGraphicFramePr>
              <p:cNvPr id="3" name="Ссылка на слайд 2">
                <a:extLst>
                  <a:ext uri="{FF2B5EF4-FFF2-40B4-BE49-F238E27FC236}">
                    <a16:creationId xmlns:a16="http://schemas.microsoft.com/office/drawing/2014/main" id="{7319FE03-C77B-48A1-80C9-7B9C042079FE}"/>
                  </a:ext>
                </a:extLst>
              </p:cNvPr>
              <p:cNvGraphicFramePr>
                <a:graphicFrameLocks noChangeAspect="1"/>
              </p:cNvGraphicFramePr>
              <p:nvPr>
                <p:extLst>
                  <p:ext uri="{D42A27DB-BD31-4B8C-83A1-F6EECF244321}">
                    <p14:modId xmlns:p14="http://schemas.microsoft.com/office/powerpoint/2010/main" val="1475477295"/>
                  </p:ext>
                </p:extLst>
              </p:nvPr>
            </p:nvGraphicFramePr>
            <p:xfrm>
              <a:off x="8701088" y="5000625"/>
              <a:ext cx="2286000" cy="1714500"/>
            </p:xfrm>
            <a:graphic>
              <a:graphicData uri="http://schemas.microsoft.com/office/powerpoint/2016/slidezoom">
                <pslz:sldZm>
                  <pslz:sldZmObj sldId="256" cId="0">
                    <pslz:zmPr id="{B1C91BEF-479F-428F-B979-277B470EBDD0}" returnToParent="0" transitionDur="1000">
                      <p166:blipFill xmlns:p166="http://schemas.microsoft.com/office/powerpoint/2016/6/main">
                        <a:blip r:embed="rId5"/>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3" name="Ссылка на слайд 2">
                <a:hlinkClick r:id="rId6" action="ppaction://hlinksldjump"/>
                <a:extLst>
                  <a:ext uri="{FF2B5EF4-FFF2-40B4-BE49-F238E27FC236}">
                    <a16:creationId xmlns:a16="http://schemas.microsoft.com/office/drawing/2014/main" id="{7319FE03-C77B-48A1-80C9-7B9C042079FE}"/>
                  </a:ext>
                </a:extLst>
              </p:cNvPr>
              <p:cNvPicPr>
                <a:picLocks noGrp="1" noRot="1" noChangeAspect="1" noMove="1" noResize="1" noEditPoints="1" noAdjustHandles="1" noChangeArrowheads="1" noChangeShapeType="1"/>
              </p:cNvPicPr>
              <p:nvPr/>
            </p:nvPicPr>
            <p:blipFill>
              <a:blip r:embed="rId7"/>
              <a:stretch>
                <a:fillRect/>
              </a:stretch>
            </p:blipFill>
            <p:spPr>
              <a:xfrm>
                <a:off x="8701088" y="5000625"/>
                <a:ext cx="2286000" cy="1714500"/>
              </a:xfrm>
              <a:prstGeom prst="rect">
                <a:avLst/>
              </a:prstGeom>
              <a:ln w="3175">
                <a:solidFill>
                  <a:prstClr val="ltGray"/>
                </a:solidFill>
              </a:ln>
            </p:spPr>
          </p:pic>
        </mc:Fallback>
      </mc:AlternateContent>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357158" y="428604"/>
            <a:ext cx="8429684" cy="5715040"/>
          </a:xfrm>
        </p:spPr>
        <p:txBody>
          <a:bodyPr>
            <a:noAutofit/>
          </a:bodyPr>
          <a:lstStyle/>
          <a:p>
            <a:pPr algn="l"/>
            <a:r>
              <a:rPr lang="ru-RU" sz="2400" dirty="0">
                <a:latin typeface="Times New Roman" pitchFamily="18" charset="0"/>
                <a:cs typeface="Times New Roman" pitchFamily="18" charset="0"/>
              </a:rPr>
              <a:t>4. </a:t>
            </a:r>
            <a:r>
              <a:rPr lang="ru-RU" sz="2400" b="1" dirty="0">
                <a:latin typeface="Times New Roman" pitchFamily="18" charset="0"/>
                <a:cs typeface="Times New Roman" pitchFamily="18" charset="0"/>
              </a:rPr>
              <a:t>Прием новизны </a:t>
            </a:r>
            <a:r>
              <a:rPr lang="ru-RU" sz="2400" dirty="0">
                <a:latin typeface="Times New Roman" pitchFamily="18" charset="0"/>
                <a:cs typeface="Times New Roman" pitchFamily="18" charset="0"/>
              </a:rPr>
              <a:t>предполагает включение в содержание учебного материала интересных сведений, фактов, исторических данных.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5. </a:t>
            </a:r>
            <a:r>
              <a:rPr lang="ru-RU" sz="2400" b="1" dirty="0">
                <a:latin typeface="Times New Roman" pitchFamily="18" charset="0"/>
                <a:cs typeface="Times New Roman" pitchFamily="18" charset="0"/>
              </a:rPr>
              <a:t>Прием </a:t>
            </a:r>
            <a:r>
              <a:rPr lang="ru-RU" sz="2400" b="1" dirty="0" err="1">
                <a:latin typeface="Times New Roman" pitchFamily="18" charset="0"/>
                <a:cs typeface="Times New Roman" pitchFamily="18" charset="0"/>
              </a:rPr>
              <a:t>семантизации</a:t>
            </a:r>
            <a:r>
              <a:rPr lang="ru-RU" sz="2400" b="1" dirty="0">
                <a:latin typeface="Times New Roman" pitchFamily="18" charset="0"/>
                <a:cs typeface="Times New Roman" pitchFamily="18" charset="0"/>
              </a:rPr>
              <a:t> </a:t>
            </a:r>
            <a:r>
              <a:rPr lang="ru-RU" sz="2400" dirty="0">
                <a:latin typeface="Times New Roman" pitchFamily="18" charset="0"/>
                <a:cs typeface="Times New Roman" pitchFamily="18" charset="0"/>
              </a:rPr>
              <a:t>– это возбуждение интереса благодаря раскрытию смыслового значения слова.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6. </a:t>
            </a:r>
            <a:r>
              <a:rPr lang="ru-RU" sz="2400" b="1" dirty="0">
                <a:latin typeface="Times New Roman" pitchFamily="18" charset="0"/>
                <a:cs typeface="Times New Roman" pitchFamily="18" charset="0"/>
              </a:rPr>
              <a:t>Прием динамичности, </a:t>
            </a:r>
            <a:r>
              <a:rPr lang="ru-RU" sz="2400" dirty="0">
                <a:latin typeface="Times New Roman" pitchFamily="18" charset="0"/>
                <a:cs typeface="Times New Roman" pitchFamily="18" charset="0"/>
              </a:rPr>
              <a:t>т.е. показ процессов, явлений в динамике.</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7. </a:t>
            </a:r>
            <a:r>
              <a:rPr lang="ru-RU" sz="2400" b="1" dirty="0">
                <a:latin typeface="Times New Roman" pitchFamily="18" charset="0"/>
                <a:cs typeface="Times New Roman" pitchFamily="18" charset="0"/>
              </a:rPr>
              <a:t>Приемы создания проблемной ситуации</a:t>
            </a:r>
            <a:r>
              <a:rPr lang="ru-RU" sz="2400" dirty="0">
                <a:latin typeface="Times New Roman" pitchFamily="18" charset="0"/>
                <a:cs typeface="Times New Roman" pitchFamily="18" charset="0"/>
              </a:rPr>
              <a:t>. Это особый приём, который даёт свой положительный эффект в большинстве случаев, но затрачивает очень много времени на подготовку при использовании его на уроке. Решая эту проблему нестандартным путём, ребята приходят к определенным выводам, которые, как правило, не забываются.</a:t>
            </a:r>
            <a:br>
              <a:rPr lang="ru-RU" sz="2400" dirty="0"/>
            </a:br>
            <a:r>
              <a:rPr lang="ru-RU" sz="2400" dirty="0">
                <a:latin typeface="Times New Roman" pitchFamily="18" charset="0"/>
                <a:cs typeface="Times New Roman" pitchFamily="18" charset="0"/>
              </a:rPr>
              <a:t>8. </a:t>
            </a:r>
            <a:r>
              <a:rPr lang="ru-RU" sz="2400" b="1" dirty="0">
                <a:latin typeface="Times New Roman" pitchFamily="18" charset="0"/>
                <a:cs typeface="Times New Roman" pitchFamily="18" charset="0"/>
              </a:rPr>
              <a:t>Приемы адаптации к жизненным ситуациям. </a:t>
            </a:r>
            <a:endParaRPr lang="ru-RU" sz="24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428596" y="357166"/>
            <a:ext cx="8286808" cy="4000528"/>
          </a:xfrm>
        </p:spPr>
        <p:txBody>
          <a:bodyPr>
            <a:noAutofit/>
          </a:bodyPr>
          <a:lstStyle/>
          <a:p>
            <a:pPr algn="l" fontAlgn="t"/>
            <a:r>
              <a:rPr lang="ru-RU" sz="2400" b="1" dirty="0">
                <a:latin typeface="Times New Roman" pitchFamily="18" charset="0"/>
                <a:cs typeface="Times New Roman" pitchFamily="18" charset="0"/>
              </a:rPr>
              <a:t>Методические приемы, активизирующие деятельность учащихся, </a:t>
            </a:r>
            <a:r>
              <a:rPr lang="ru-RU" sz="2400" dirty="0">
                <a:latin typeface="Times New Roman" pitchFamily="18" charset="0"/>
                <a:cs typeface="Times New Roman" pitchFamily="18" charset="0"/>
              </a:rPr>
              <a:t>используются на разных этапах урока:</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на этапе проверки домашнего задания;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на этапе восприятия и способствующие пробуждению интереса к изучаемому материалу;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на этапе осмысления (усвоения) изучаемого материала;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на этапе воспроизведения полученных знаний;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на этапе домашнего задания. </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4" name="Picture 1"/>
          <p:cNvPicPr>
            <a:picLocks noChangeAspect="1" noChangeArrowheads="1"/>
          </p:cNvPicPr>
          <p:nvPr/>
        </p:nvPicPr>
        <p:blipFill>
          <a:blip r:embed="rId3"/>
          <a:srcRect/>
          <a:stretch>
            <a:fillRect/>
          </a:stretch>
        </p:blipFill>
        <p:spPr bwMode="auto">
          <a:xfrm>
            <a:off x="1214414" y="3714752"/>
            <a:ext cx="4000528" cy="2714644"/>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3286116" y="785794"/>
            <a:ext cx="5500726" cy="3929090"/>
          </a:xfrm>
        </p:spPr>
        <p:txBody>
          <a:bodyPr>
            <a:noAutofit/>
          </a:bodyPr>
          <a:lstStyle/>
          <a:p>
            <a:pPr algn="l"/>
            <a:r>
              <a:rPr lang="ru-RU" sz="2400" b="1" dirty="0">
                <a:solidFill>
                  <a:srgbClr val="FF0000"/>
                </a:solidFill>
                <a:latin typeface="Times New Roman" pitchFamily="18" charset="0"/>
                <a:cs typeface="Times New Roman" pitchFamily="18" charset="0"/>
              </a:rPr>
              <a:t>Эффективность урока </a:t>
            </a:r>
            <a:r>
              <a:rPr lang="ru-RU" sz="2400" dirty="0">
                <a:latin typeface="Times New Roman" pitchFamily="18" charset="0"/>
                <a:cs typeface="Times New Roman" pitchFamily="18" charset="0"/>
              </a:rPr>
              <a:t>способствует развитию </a:t>
            </a:r>
            <a:r>
              <a:rPr lang="ru-RU" sz="2400" b="1" dirty="0">
                <a:latin typeface="Times New Roman" pitchFamily="18" charset="0"/>
                <a:cs typeface="Times New Roman" pitchFamily="18" charset="0"/>
              </a:rPr>
              <a:t>познавательного интереса учащихся. </a:t>
            </a:r>
            <a:br>
              <a:rPr lang="ru-RU" sz="2400" b="1" dirty="0">
                <a:latin typeface="Times New Roman" pitchFamily="18" charset="0"/>
                <a:cs typeface="Times New Roman" pitchFamily="18" charset="0"/>
              </a:rPr>
            </a:br>
            <a:r>
              <a:rPr lang="ru-RU" sz="2400" dirty="0">
                <a:latin typeface="Times New Roman" pitchFamily="18" charset="0"/>
                <a:cs typeface="Times New Roman" pitchFamily="18" charset="0"/>
              </a:rPr>
              <a:t>Познавательный интерес – это важнейший мотив учения школьников, залог успеха. Он проявляется в активности и внимании учащихся на уроках, в их эмоциональных реакциях, в вопросах учителю, в чтении дополнительной литературы и т.п. </a:t>
            </a:r>
          </a:p>
        </p:txBody>
      </p:sp>
      <p:pic>
        <p:nvPicPr>
          <p:cNvPr id="12289" name="Picture 1"/>
          <p:cNvPicPr>
            <a:picLocks noChangeAspect="1" noChangeArrowheads="1"/>
          </p:cNvPicPr>
          <p:nvPr/>
        </p:nvPicPr>
        <p:blipFill>
          <a:blip r:embed="rId3"/>
          <a:srcRect/>
          <a:stretch>
            <a:fillRect/>
          </a:stretch>
        </p:blipFill>
        <p:spPr bwMode="auto">
          <a:xfrm>
            <a:off x="500034" y="928670"/>
            <a:ext cx="2233614" cy="4357718"/>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500034" y="642918"/>
            <a:ext cx="8215370" cy="5929354"/>
          </a:xfrm>
        </p:spPr>
        <p:txBody>
          <a:bodyPr>
            <a:noAutofit/>
          </a:bodyPr>
          <a:lstStyle/>
          <a:p>
            <a:pPr algn="l" fontAlgn="t"/>
            <a:r>
              <a:rPr lang="ru-RU" sz="2400" b="1" dirty="0">
                <a:solidFill>
                  <a:srgbClr val="FF0000"/>
                </a:solidFill>
                <a:latin typeface="Times New Roman" pitchFamily="18" charset="0"/>
                <a:cs typeface="Times New Roman" pitchFamily="18" charset="0"/>
              </a:rPr>
              <a:t>3 уровня развития познавательных интересов учащихся. </a:t>
            </a:r>
            <a:br>
              <a:rPr lang="ru-RU" sz="2400" dirty="0">
                <a:latin typeface="Times New Roman" pitchFamily="18" charset="0"/>
                <a:cs typeface="Times New Roman" pitchFamily="18" charset="0"/>
              </a:rPr>
            </a:br>
            <a:r>
              <a:rPr lang="ru-RU" sz="2400" b="1" dirty="0">
                <a:latin typeface="Times New Roman" pitchFamily="18" charset="0"/>
                <a:cs typeface="Times New Roman" pitchFamily="18" charset="0"/>
              </a:rPr>
              <a:t>Первый элементарный уровень </a:t>
            </a:r>
            <a:r>
              <a:rPr lang="ru-RU" sz="2400" dirty="0">
                <a:latin typeface="Times New Roman" pitchFamily="18" charset="0"/>
                <a:cs typeface="Times New Roman" pitchFamily="18" charset="0"/>
              </a:rPr>
              <a:t>развития познавательных интересов проявляется в наличии у школьников интереса к внешней занимательности содержания знаний, интересным фактам, описанию конкретных явлений. Основу его формирования составляет </a:t>
            </a:r>
            <a:r>
              <a:rPr lang="ru-RU" sz="2400" dirty="0" err="1">
                <a:latin typeface="Times New Roman" pitchFamily="18" charset="0"/>
                <a:cs typeface="Times New Roman" pitchFamily="18" charset="0"/>
              </a:rPr>
              <a:t>репродуктивно-фактологическая</a:t>
            </a:r>
            <a:r>
              <a:rPr lang="ru-RU" sz="2400" dirty="0">
                <a:latin typeface="Times New Roman" pitchFamily="18" charset="0"/>
                <a:cs typeface="Times New Roman" pitchFamily="18" charset="0"/>
              </a:rPr>
              <a:t> деятельность, а творческая активность начинает проявляться в стремлении к самостоятельному выполнению намеченных задач. Этот уровень развития познавательных интересов свойственен младшим школьникам, у которых преобладает эмоциональный компонент познавательных интересов, а педагогическое воздействие на этом возрастном этапе состоит главным образом в создании положительного эмоционального отношения к содержанию знаний и процессу учения</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571472" y="642918"/>
            <a:ext cx="8215370" cy="5643602"/>
          </a:xfrm>
        </p:spPr>
        <p:txBody>
          <a:bodyPr>
            <a:noAutofit/>
          </a:bodyPr>
          <a:lstStyle/>
          <a:p>
            <a:pPr algn="l"/>
            <a:r>
              <a:rPr lang="ru-RU" sz="2400" b="1" dirty="0">
                <a:latin typeface="Times New Roman" pitchFamily="18" charset="0"/>
                <a:cs typeface="Times New Roman" pitchFamily="18" charset="0"/>
              </a:rPr>
              <a:t>Второй уровень развития познавательных интересов </a:t>
            </a:r>
            <a:r>
              <a:rPr lang="ru-RU" sz="2400" dirty="0">
                <a:latin typeface="Times New Roman" pitchFamily="18" charset="0"/>
                <a:cs typeface="Times New Roman" pitchFamily="18" charset="0"/>
              </a:rPr>
              <a:t>присущ подросткам, у которых начинает формироваться интерес к установлению причинных зависимостей, познанию существенных свойств предметов и явлений. Уровень творческой активности проявляется в стремлении раскрыть сущность изучаемых процессов и явлений; интеллектуальный компонент познавательных интересов начинает преобладать над эмоциональным. Педагогическое воздействие на подростков должно состоять в формировании у них стремления к самостоятельному исследованию процессов и явлений, решению задач, раскрытию проблем, сущности изучаемых понятий. Этот процесс связан с усложнением характера деятельности, которая носит описательно-поисковый характер.</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142900"/>
            <a:ext cx="9144000" cy="70009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642910" y="571480"/>
            <a:ext cx="8072494" cy="5286412"/>
          </a:xfrm>
        </p:spPr>
        <p:txBody>
          <a:bodyPr>
            <a:noAutofit/>
          </a:bodyPr>
          <a:lstStyle/>
          <a:p>
            <a:pPr algn="l"/>
            <a:r>
              <a:rPr lang="ru-RU" sz="2400" b="1" dirty="0">
                <a:latin typeface="Times New Roman" pitchFamily="18" charset="0"/>
                <a:cs typeface="Times New Roman" pitchFamily="18" charset="0"/>
              </a:rPr>
              <a:t>Третий, наиболее высокий уровень развития познавательных интересов</a:t>
            </a:r>
            <a:r>
              <a:rPr lang="ru-RU" sz="2400" dirty="0">
                <a:latin typeface="Times New Roman" pitchFamily="18" charset="0"/>
                <a:cs typeface="Times New Roman" pitchFamily="18" charset="0"/>
              </a:rPr>
              <a:t>, связан со стремлением учащихся к познанию глубоких теоретических вопросов, мировоззренческих и методологических знаний, умением осуществлять деятельность не по образцу, а оригинально, своим особым путем. Основу этого уровня составляет творческая деятельность, а преобладающий компонент познавательных интересов — волевой, проявляющийся в стремлении к самостоятельному добыванию  знаний. Этот уровень развития познавательных интересов нужно формировать путем организации систематической самостоятельной поисковой деятельности у подростков. </a:t>
            </a:r>
            <a:br>
              <a:rPr lang="ru-RU" sz="2400" dirty="0">
                <a:latin typeface="Times New Roman" pitchFamily="18" charset="0"/>
                <a:cs typeface="Times New Roman" pitchFamily="18" charset="0"/>
              </a:rPr>
            </a:br>
            <a:r>
              <a:rPr lang="ru-RU" sz="2400" b="1" dirty="0">
                <a:latin typeface="Times New Roman" pitchFamily="18" charset="0"/>
                <a:cs typeface="Times New Roman" pitchFamily="18" charset="0"/>
              </a:rPr>
              <a:t>Метод проектов.</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285720" y="571480"/>
            <a:ext cx="8501122" cy="5214973"/>
          </a:xfrm>
        </p:spPr>
        <p:txBody>
          <a:bodyPr>
            <a:noAutofit/>
          </a:bodyPr>
          <a:lstStyle/>
          <a:p>
            <a:pPr algn="l" fontAlgn="t"/>
            <a:br>
              <a:rPr lang="ru-RU" sz="2400" b="1" dirty="0">
                <a:solidFill>
                  <a:srgbClr val="FF0000"/>
                </a:solidFill>
                <a:latin typeface="Times New Roman" pitchFamily="18" charset="0"/>
                <a:cs typeface="Times New Roman" pitchFamily="18" charset="0"/>
              </a:rPr>
            </a:br>
            <a:br>
              <a:rPr lang="ru-RU" sz="2400" b="1" dirty="0">
                <a:solidFill>
                  <a:srgbClr val="FF0000"/>
                </a:solidFill>
                <a:latin typeface="Times New Roman" pitchFamily="18" charset="0"/>
                <a:cs typeface="Times New Roman" pitchFamily="18" charset="0"/>
              </a:rPr>
            </a:br>
            <a:r>
              <a:rPr lang="ru-RU" sz="2400" b="1" dirty="0">
                <a:solidFill>
                  <a:srgbClr val="FF0000"/>
                </a:solidFill>
                <a:latin typeface="Times New Roman" pitchFamily="18" charset="0"/>
                <a:cs typeface="Times New Roman" pitchFamily="18" charset="0"/>
              </a:rPr>
              <a:t>Эффективность урока </a:t>
            </a:r>
            <a:r>
              <a:rPr lang="ru-RU" sz="2400" dirty="0">
                <a:latin typeface="Times New Roman" pitchFamily="18" charset="0"/>
                <a:cs typeface="Times New Roman" pitchFamily="18" charset="0"/>
              </a:rPr>
              <a:t>зависит от </a:t>
            </a:r>
            <a:r>
              <a:rPr lang="ru-RU" sz="2400" b="1" dirty="0">
                <a:latin typeface="Times New Roman" pitchFamily="18" charset="0"/>
                <a:cs typeface="Times New Roman" pitchFamily="18" charset="0"/>
              </a:rPr>
              <a:t>использования новых педагогических технологий.</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Применяя любую технологию, мы должны поставить три вопроса:</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Зачем учить?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Как учить?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Как учить результативно?</a:t>
            </a:r>
            <a:br>
              <a:rPr lang="ru-RU" sz="2400" dirty="0">
                <a:latin typeface="Times New Roman" pitchFamily="18" charset="0"/>
                <a:cs typeface="Times New Roman" pitchFamily="18" charset="0"/>
              </a:rPr>
            </a:br>
            <a:r>
              <a:rPr lang="ru-RU" sz="2400" dirty="0"/>
              <a:t> </a:t>
            </a:r>
            <a:r>
              <a:rPr lang="ru-RU" sz="2400" b="1" dirty="0">
                <a:latin typeface="Times New Roman" pitchFamily="18" charset="0"/>
                <a:cs typeface="Times New Roman" pitchFamily="18" charset="0"/>
              </a:rPr>
              <a:t>Использование компьютеров </a:t>
            </a:r>
            <a:r>
              <a:rPr lang="ru-RU" sz="2400" dirty="0">
                <a:latin typeface="Times New Roman" pitchFamily="18" charset="0"/>
                <a:cs typeface="Times New Roman" pitchFamily="18" charset="0"/>
              </a:rPr>
              <a:t>в учебной и внеурочной деятельности школы выглядит очень естественным, с точки зрения ребенка и является одним из эффективных способов повышения мотивации и индивидуализации его учения, развития творческих способностей и создание благоприятного эмоционального фона.</a:t>
            </a:r>
            <a:br>
              <a:rPr lang="ru-RU" sz="2400" dirty="0">
                <a:latin typeface="Times New Roman" pitchFamily="18" charset="0"/>
                <a:cs typeface="Times New Roman" pitchFamily="18" charset="0"/>
              </a:rPr>
            </a:b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a:srcRect/>
          <a:stretch>
            <a:fillRect/>
          </a:stretch>
        </p:blipFill>
        <p:spPr bwMode="auto">
          <a:xfrm>
            <a:off x="2143108" y="2357430"/>
            <a:ext cx="4929222" cy="3857652"/>
          </a:xfrm>
          <a:prstGeom prst="rect">
            <a:avLst/>
          </a:prstGeom>
          <a:noFill/>
          <a:ln w="9525">
            <a:noFill/>
            <a:miter lim="800000"/>
            <a:headEnd/>
            <a:tailEnd/>
          </a:ln>
          <a:effectLst/>
        </p:spPr>
      </p:pic>
      <p:sp>
        <p:nvSpPr>
          <p:cNvPr id="6" name="Прямоугольник 5"/>
          <p:cNvSpPr/>
          <p:nvPr/>
        </p:nvSpPr>
        <p:spPr>
          <a:xfrm>
            <a:off x="500034" y="642918"/>
            <a:ext cx="8072494" cy="1384995"/>
          </a:xfrm>
          <a:prstGeom prst="rect">
            <a:avLst/>
          </a:prstGeom>
        </p:spPr>
        <p:txBody>
          <a:bodyPr wrap="square">
            <a:spAutoFit/>
          </a:bodyPr>
          <a:lstStyle/>
          <a:p>
            <a:r>
              <a:rPr lang="ru-RU" sz="2800" b="1" dirty="0">
                <a:solidFill>
                  <a:srgbClr val="FF0000"/>
                </a:solidFill>
                <a:latin typeface="Times New Roman" pitchFamily="18" charset="0"/>
                <a:cs typeface="Times New Roman" pitchFamily="18" charset="0"/>
              </a:rPr>
              <a:t>Эффективность урока  </a:t>
            </a:r>
            <a:r>
              <a:rPr lang="ru-RU" sz="2800" dirty="0">
                <a:latin typeface="Times New Roman" pitchFamily="18" charset="0"/>
                <a:cs typeface="Times New Roman" pitchFamily="18" charset="0"/>
              </a:rPr>
              <a:t>зависит в большей степени от </a:t>
            </a:r>
            <a:r>
              <a:rPr lang="ru-RU" sz="2800" b="1" dirty="0">
                <a:latin typeface="Times New Roman" pitchFamily="18" charset="0"/>
                <a:cs typeface="Times New Roman" pitchFamily="18" charset="0"/>
              </a:rPr>
              <a:t>квалификации учителя и от взаимопонимания с учащимися. </a:t>
            </a:r>
            <a:endParaRPr lang="ru-RU"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214282" y="571480"/>
            <a:ext cx="8572560" cy="5786478"/>
          </a:xfrm>
        </p:spPr>
        <p:txBody>
          <a:bodyPr>
            <a:normAutofit fontScale="90000"/>
          </a:bodyPr>
          <a:lstStyle/>
          <a:p>
            <a:pPr algn="l"/>
            <a:br>
              <a:rPr lang="ru-RU" sz="3600" dirty="0">
                <a:solidFill>
                  <a:srgbClr val="FF0000"/>
                </a:solidFill>
                <a:latin typeface="Times New Roman" pitchFamily="18" charset="0"/>
                <a:cs typeface="Times New Roman" pitchFamily="18" charset="0"/>
              </a:rPr>
            </a:br>
            <a:br>
              <a:rPr lang="ru-RU" sz="3600" dirty="0">
                <a:solidFill>
                  <a:srgbClr val="FF0000"/>
                </a:solidFill>
                <a:latin typeface="Times New Roman" pitchFamily="18" charset="0"/>
                <a:cs typeface="Times New Roman" pitchFamily="18" charset="0"/>
              </a:rPr>
            </a:br>
            <a:br>
              <a:rPr lang="ru-RU" sz="3600" dirty="0">
                <a:solidFill>
                  <a:srgbClr val="FF0000"/>
                </a:solidFill>
                <a:latin typeface="Times New Roman" pitchFamily="18" charset="0"/>
                <a:cs typeface="Times New Roman" pitchFamily="18" charset="0"/>
              </a:rPr>
            </a:br>
            <a:r>
              <a:rPr lang="ru-RU" sz="3600" dirty="0">
                <a:solidFill>
                  <a:srgbClr val="FF0000"/>
                </a:solidFill>
                <a:latin typeface="Times New Roman" pitchFamily="18" charset="0"/>
                <a:cs typeface="Times New Roman" pitchFamily="18" charset="0"/>
              </a:rPr>
              <a:t>Список источников и </a:t>
            </a:r>
            <a:r>
              <a:rPr lang="ru-RU" sz="3600" dirty="0" err="1">
                <a:solidFill>
                  <a:srgbClr val="FF0000"/>
                </a:solidFill>
                <a:latin typeface="Times New Roman" pitchFamily="18" charset="0"/>
                <a:cs typeface="Times New Roman" pitchFamily="18" charset="0"/>
              </a:rPr>
              <a:t>интернет-ресурсов</a:t>
            </a:r>
            <a:r>
              <a:rPr lang="ru-RU" sz="3600" dirty="0">
                <a:solidFill>
                  <a:srgbClr val="FF0000"/>
                </a:solidFill>
                <a:latin typeface="Times New Roman" pitchFamily="18" charset="0"/>
                <a:cs typeface="Times New Roman" pitchFamily="18" charset="0"/>
              </a:rPr>
              <a:t>:</a:t>
            </a:r>
            <a:br>
              <a:rPr lang="ru-RU" sz="3600" dirty="0">
                <a:solidFill>
                  <a:srgbClr val="FF0000"/>
                </a:solidFill>
                <a:latin typeface="Times New Roman" pitchFamily="18" charset="0"/>
                <a:cs typeface="Times New Roman" pitchFamily="18" charset="0"/>
              </a:rPr>
            </a:br>
            <a:r>
              <a:rPr lang="en-US" sz="2700" dirty="0">
                <a:latin typeface="Times New Roman" pitchFamily="18" charset="0"/>
                <a:cs typeface="Times New Roman" pitchFamily="18" charset="0"/>
              </a:rPr>
              <a:t> </a:t>
            </a:r>
            <a:r>
              <a:rPr lang="ru-RU" sz="2700" dirty="0">
                <a:latin typeface="Times New Roman" pitchFamily="18" charset="0"/>
                <a:cs typeface="Times New Roman" pitchFamily="18" charset="0"/>
              </a:rPr>
              <a:t>1. </a:t>
            </a:r>
            <a:r>
              <a:rPr lang="en-US" sz="2700" dirty="0">
                <a:latin typeface="Times New Roman" pitchFamily="18" charset="0"/>
                <a:cs typeface="Times New Roman" pitchFamily="18" charset="0"/>
              </a:rPr>
              <a:t>http://www.chem.msu.su/rus/teaching/general/zagor/04.pdf </a:t>
            </a:r>
            <a:br>
              <a:rPr lang="ru-RU" sz="2700" dirty="0">
                <a:latin typeface="Times New Roman" pitchFamily="18" charset="0"/>
                <a:cs typeface="Times New Roman" pitchFamily="18" charset="0"/>
              </a:rPr>
            </a:br>
            <a:r>
              <a:rPr lang="ru-RU" sz="2700" dirty="0">
                <a:latin typeface="Times New Roman" pitchFamily="18" charset="0"/>
                <a:cs typeface="Times New Roman" pitchFamily="18" charset="0"/>
              </a:rPr>
              <a:t>2.</a:t>
            </a:r>
            <a:r>
              <a:rPr lang="en-US" sz="2700" dirty="0">
                <a:latin typeface="Times New Roman" pitchFamily="18" charset="0"/>
                <a:cs typeface="Times New Roman" pitchFamily="18" charset="0"/>
              </a:rPr>
              <a:t> http://ruoust-kulom.ucoz.ru/Kopilka/mingaleva_m.m.pdf </a:t>
            </a:r>
            <a:br>
              <a:rPr lang="ru-RU" sz="2700" dirty="0">
                <a:latin typeface="Times New Roman" pitchFamily="18" charset="0"/>
                <a:cs typeface="Times New Roman" pitchFamily="18" charset="0"/>
              </a:rPr>
            </a:br>
            <a:r>
              <a:rPr lang="ru-RU" sz="2700" dirty="0">
                <a:latin typeface="Times New Roman" pitchFamily="18" charset="0"/>
                <a:cs typeface="Times New Roman" pitchFamily="18" charset="0"/>
              </a:rPr>
              <a:t>3. </a:t>
            </a:r>
            <a:r>
              <a:rPr lang="en-US" sz="2700" dirty="0">
                <a:latin typeface="Times New Roman" pitchFamily="18" charset="0"/>
                <a:cs typeface="Times New Roman" pitchFamily="18" charset="0"/>
              </a:rPr>
              <a:t>http://nsportal.ru/shkola/khimiya/library/2014/11/24/chto-takoe-effektivnyy-urok-khimii-v-shkole </a:t>
            </a:r>
            <a:br>
              <a:rPr lang="ru-RU" sz="2700" dirty="0">
                <a:latin typeface="Times New Roman" pitchFamily="18" charset="0"/>
                <a:cs typeface="Times New Roman" pitchFamily="18" charset="0"/>
              </a:rPr>
            </a:br>
            <a:r>
              <a:rPr lang="ru-RU" sz="2700" dirty="0">
                <a:latin typeface="Times New Roman" pitchFamily="18" charset="0"/>
                <a:cs typeface="Times New Roman" pitchFamily="18" charset="0"/>
              </a:rPr>
              <a:t>4. </a:t>
            </a:r>
            <a:r>
              <a:rPr lang="en-US" sz="2700" dirty="0">
                <a:latin typeface="Times New Roman" pitchFamily="18" charset="0"/>
                <a:cs typeface="Times New Roman" pitchFamily="18" charset="0"/>
              </a:rPr>
              <a:t>http://alekscdt.narod.ru/urok.html </a:t>
            </a:r>
            <a:br>
              <a:rPr lang="ru-RU" sz="2700" dirty="0">
                <a:latin typeface="Times New Roman" pitchFamily="18" charset="0"/>
                <a:cs typeface="Times New Roman" pitchFamily="18" charset="0"/>
              </a:rPr>
            </a:br>
            <a:r>
              <a:rPr lang="ru-RU" sz="2700" dirty="0">
                <a:latin typeface="Times New Roman" pitchFamily="18" charset="0"/>
                <a:cs typeface="Times New Roman" pitchFamily="18" charset="0"/>
              </a:rPr>
              <a:t>5. Матрос Д.Ш. Внедрение информационных и коммуникационных технологий в школу  //  Информатика и образование.  2000.  № 8.  С. 9-12.</a:t>
            </a:r>
            <a:br>
              <a:rPr lang="ru-RU" sz="2700" dirty="0">
                <a:latin typeface="Times New Roman" pitchFamily="18" charset="0"/>
                <a:cs typeface="Times New Roman" pitchFamily="18" charset="0"/>
              </a:rPr>
            </a:br>
            <a:r>
              <a:rPr lang="ru-RU" sz="2700" dirty="0">
                <a:latin typeface="Times New Roman" pitchFamily="18" charset="0"/>
                <a:cs typeface="Times New Roman" pitchFamily="18" charset="0"/>
              </a:rPr>
              <a:t>6. Сайков Б.П. Организация информационного пространства обр. учреждения: Практическое руководство М.: БИНОМ. Лаборатория знаний, 2005.</a:t>
            </a:r>
            <a:br>
              <a:rPr lang="ru-RU" sz="2700" dirty="0">
                <a:latin typeface="Times New Roman" pitchFamily="18" charset="0"/>
                <a:cs typeface="Times New Roman" pitchFamily="18" charset="0"/>
              </a:rPr>
            </a:br>
            <a:r>
              <a:rPr lang="ru-RU" sz="2700" dirty="0">
                <a:latin typeface="Times New Roman" pitchFamily="18" charset="0"/>
                <a:cs typeface="Times New Roman" pitchFamily="18" charset="0"/>
              </a:rPr>
              <a:t>7. Цветкова М.С. Модели комплексной информатизации общего образования.  М.: БИНОМ. Лаборатория знаний, 2007.</a:t>
            </a:r>
            <a:br>
              <a:rPr lang="ru-RU" sz="2400" dirty="0"/>
            </a:br>
            <a:br>
              <a:rPr lang="ru-RU" sz="2700" dirty="0">
                <a:latin typeface="Times New Roman" pitchFamily="18" charset="0"/>
                <a:cs typeface="Times New Roman" pitchFamily="18" charset="0"/>
              </a:rPr>
            </a:br>
            <a:br>
              <a:rPr lang="ru-RU" sz="2700" dirty="0">
                <a:latin typeface="Times New Roman" pitchFamily="18" charset="0"/>
                <a:cs typeface="Times New Roman" pitchFamily="18" charset="0"/>
              </a:rPr>
            </a:br>
            <a:br>
              <a:rPr lang="ru-RU" sz="3600" dirty="0"/>
            </a:br>
            <a:endParaRPr lang="ru-RU" sz="36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214282" y="571480"/>
            <a:ext cx="8572560" cy="1785950"/>
          </a:xfrm>
        </p:spPr>
        <p:txBody>
          <a:bodyPr>
            <a:normAutofit/>
          </a:bodyPr>
          <a:lstStyle/>
          <a:p>
            <a:pPr fontAlgn="t"/>
            <a:r>
              <a:rPr lang="ru-RU" sz="6600" dirty="0">
                <a:solidFill>
                  <a:srgbClr val="FF0000"/>
                </a:solidFill>
                <a:latin typeface="Times New Roman" pitchFamily="18" charset="0"/>
                <a:cs typeface="Times New Roman" pitchFamily="18" charset="0"/>
              </a:rPr>
              <a:t>Спасибо за внимание!</a:t>
            </a:r>
          </a:p>
        </p:txBody>
      </p:sp>
      <p:pic>
        <p:nvPicPr>
          <p:cNvPr id="7169" name="Picture 1"/>
          <p:cNvPicPr>
            <a:picLocks noChangeAspect="1" noChangeArrowheads="1"/>
          </p:cNvPicPr>
          <p:nvPr/>
        </p:nvPicPr>
        <p:blipFill>
          <a:blip r:embed="rId3"/>
          <a:srcRect/>
          <a:stretch>
            <a:fillRect/>
          </a:stretch>
        </p:blipFill>
        <p:spPr bwMode="auto">
          <a:xfrm>
            <a:off x="2500298" y="2500306"/>
            <a:ext cx="4286280" cy="3857652"/>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42908" y="-24"/>
            <a:ext cx="9286908" cy="6858000"/>
          </a:xfrm>
          <a:prstGeom prst="rect">
            <a:avLst/>
          </a:prstGeom>
          <a:noFill/>
          <a:ln w="9525">
            <a:noFill/>
            <a:miter lim="800000"/>
            <a:headEnd/>
            <a:tailEnd/>
          </a:ln>
          <a:effectLst/>
        </p:spPr>
      </p:pic>
      <p:sp>
        <p:nvSpPr>
          <p:cNvPr id="7" name="Заголовок 6"/>
          <p:cNvSpPr>
            <a:spLocks noGrp="1"/>
          </p:cNvSpPr>
          <p:nvPr>
            <p:ph type="title" idx="4294967295"/>
          </p:nvPr>
        </p:nvSpPr>
        <p:spPr>
          <a:xfrm>
            <a:off x="3143240" y="428604"/>
            <a:ext cx="5643602" cy="2857520"/>
          </a:xfrm>
        </p:spPr>
        <p:txBody>
          <a:bodyPr>
            <a:noAutofit/>
          </a:bodyPr>
          <a:lstStyle/>
          <a:p>
            <a:pPr algn="r"/>
            <a:r>
              <a:rPr lang="ru-RU" sz="2800" b="1" dirty="0">
                <a:latin typeface="Times New Roman" pitchFamily="18" charset="0"/>
                <a:cs typeface="Times New Roman" pitchFamily="18" charset="0"/>
              </a:rPr>
              <a:t>«Все  наши замыслы, все поиски и построения превращаются в прах, если у ученика нет  желания учиться». </a:t>
            </a:r>
            <a:br>
              <a:rPr lang="ru-RU" sz="2800" dirty="0">
                <a:latin typeface="Times New Roman" pitchFamily="18" charset="0"/>
                <a:cs typeface="Times New Roman" pitchFamily="18" charset="0"/>
              </a:rPr>
            </a:br>
            <a:r>
              <a:rPr lang="ru-RU" sz="2800" b="1" dirty="0">
                <a:latin typeface="Times New Roman" pitchFamily="18" charset="0"/>
                <a:cs typeface="Times New Roman" pitchFamily="18" charset="0"/>
              </a:rPr>
              <a:t>                                                                                                                                      В. А. Сухомлинский</a:t>
            </a:r>
            <a:endParaRPr lang="ru-RU" sz="2800" dirty="0">
              <a:latin typeface="Times New Roman" pitchFamily="18" charset="0"/>
              <a:cs typeface="Times New Roman" pitchFamily="18" charset="0"/>
            </a:endParaRPr>
          </a:p>
        </p:txBody>
      </p:sp>
      <p:pic>
        <p:nvPicPr>
          <p:cNvPr id="29697" name="Picture 1"/>
          <p:cNvPicPr>
            <a:picLocks noChangeAspect="1" noChangeArrowheads="1"/>
          </p:cNvPicPr>
          <p:nvPr/>
        </p:nvPicPr>
        <p:blipFill>
          <a:blip r:embed="rId3"/>
          <a:srcRect/>
          <a:stretch>
            <a:fillRect/>
          </a:stretch>
        </p:blipFill>
        <p:spPr bwMode="auto">
          <a:xfrm>
            <a:off x="214282" y="2928934"/>
            <a:ext cx="4357718" cy="3429024"/>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500034" y="357166"/>
            <a:ext cx="8358246" cy="6143668"/>
          </a:xfrm>
        </p:spPr>
        <p:txBody>
          <a:bodyPr>
            <a:normAutofit fontScale="90000"/>
          </a:bodyPr>
          <a:lstStyle/>
          <a:p>
            <a:pPr algn="l"/>
            <a:br>
              <a:rPr lang="ru-RU" dirty="0"/>
            </a:br>
            <a:r>
              <a:rPr lang="ru-RU" b="1" dirty="0">
                <a:solidFill>
                  <a:srgbClr val="FF0000"/>
                </a:solidFill>
                <a:latin typeface="Times New Roman" pitchFamily="18" charset="0"/>
                <a:cs typeface="Times New Roman" pitchFamily="18" charset="0"/>
              </a:rPr>
              <a:t>Основные  источники эффективности урока: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интерес к учению и мотивация;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сотрудничество детей, учителя и ученика;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своевременный активный отдых, предупреждающий переутомление;</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сознательное обучение;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учёт индивидуальных особенностей ученика.</a:t>
            </a:r>
            <a:br>
              <a:rPr lang="ru-RU" dirty="0"/>
            </a:b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a:effectLst/>
        </p:spPr>
      </p:pic>
      <p:sp>
        <p:nvSpPr>
          <p:cNvPr id="6" name="Подзаголовок 5"/>
          <p:cNvSpPr>
            <a:spLocks noGrp="1"/>
          </p:cNvSpPr>
          <p:nvPr>
            <p:ph type="subTitle" idx="4294967295"/>
          </p:nvPr>
        </p:nvSpPr>
        <p:spPr>
          <a:xfrm>
            <a:off x="214282" y="714356"/>
            <a:ext cx="8715406" cy="5357850"/>
          </a:xfrm>
        </p:spPr>
        <p:txBody>
          <a:bodyPr>
            <a:normAutofit lnSpcReduction="10000"/>
          </a:bodyPr>
          <a:lstStyle/>
          <a:p>
            <a:pPr fontAlgn="t">
              <a:buNone/>
            </a:pPr>
            <a:r>
              <a:rPr lang="ru-RU" sz="2000" dirty="0"/>
              <a:t>	</a:t>
            </a:r>
            <a:r>
              <a:rPr lang="ru-RU" sz="2400" dirty="0">
                <a:latin typeface="Times New Roman" pitchFamily="18" charset="0"/>
                <a:cs typeface="Times New Roman" pitchFamily="18" charset="0"/>
              </a:rPr>
              <a:t>Слово</a:t>
            </a:r>
            <a:r>
              <a:rPr lang="ru-RU" sz="2400" dirty="0">
                <a:solidFill>
                  <a:srgbClr val="FF0000"/>
                </a:solidFill>
                <a:latin typeface="Times New Roman" pitchFamily="18" charset="0"/>
                <a:cs typeface="Times New Roman" pitchFamily="18" charset="0"/>
              </a:rPr>
              <a:t> </a:t>
            </a:r>
            <a:r>
              <a:rPr lang="ru-RU" sz="2400" b="1" dirty="0">
                <a:solidFill>
                  <a:srgbClr val="FF0000"/>
                </a:solidFill>
                <a:latin typeface="Times New Roman" pitchFamily="18" charset="0"/>
                <a:cs typeface="Times New Roman" pitchFamily="18" charset="0"/>
              </a:rPr>
              <a:t>“эффективность</a:t>
            </a:r>
            <a:r>
              <a:rPr lang="ru-RU" sz="2400" b="1" dirty="0">
                <a:latin typeface="Times New Roman" pitchFamily="18" charset="0"/>
                <a:cs typeface="Times New Roman" pitchFamily="18" charset="0"/>
              </a:rPr>
              <a:t>” </a:t>
            </a:r>
            <a:r>
              <a:rPr lang="ru-RU" sz="2400" dirty="0">
                <a:latin typeface="Times New Roman" pitchFamily="18" charset="0"/>
                <a:cs typeface="Times New Roman" pitchFamily="18" charset="0"/>
              </a:rPr>
              <a:t>в переводе с латинского – </a:t>
            </a:r>
            <a:r>
              <a:rPr lang="ru-RU" sz="2400" b="1" i="1" dirty="0">
                <a:latin typeface="Times New Roman" pitchFamily="18" charset="0"/>
                <a:cs typeface="Times New Roman" pitchFamily="18" charset="0"/>
              </a:rPr>
              <a:t>“</a:t>
            </a:r>
            <a:r>
              <a:rPr lang="ru-RU" sz="2400" b="1" i="1" dirty="0" err="1">
                <a:latin typeface="Times New Roman" pitchFamily="18" charset="0"/>
                <a:cs typeface="Times New Roman" pitchFamily="18" charset="0"/>
              </a:rPr>
              <a:t>эфектос</a:t>
            </a:r>
            <a:r>
              <a:rPr lang="ru-RU" sz="2400" b="1" i="1" dirty="0">
                <a:latin typeface="Times New Roman" pitchFamily="18" charset="0"/>
                <a:cs typeface="Times New Roman" pitchFamily="18" charset="0"/>
              </a:rPr>
              <a:t>” </a:t>
            </a:r>
            <a:r>
              <a:rPr lang="ru-RU" sz="2400" dirty="0">
                <a:latin typeface="Times New Roman" pitchFamily="18" charset="0"/>
                <a:cs typeface="Times New Roman" pitchFamily="18" charset="0"/>
              </a:rPr>
              <a:t>– означает выполнение действий, результат, следствие каких-либо действий.</a:t>
            </a:r>
          </a:p>
          <a:p>
            <a:pPr fontAlgn="t">
              <a:buNone/>
            </a:pPr>
            <a:r>
              <a:rPr lang="ru-RU" sz="2400" dirty="0">
                <a:latin typeface="Times New Roman" pitchFamily="18" charset="0"/>
                <a:cs typeface="Times New Roman" pitchFamily="18" charset="0"/>
              </a:rPr>
              <a:t>	Таким образом, </a:t>
            </a:r>
            <a:r>
              <a:rPr lang="ru-RU" sz="2400" b="1" dirty="0">
                <a:latin typeface="Times New Roman" pitchFamily="18" charset="0"/>
                <a:cs typeface="Times New Roman" pitchFamily="18" charset="0"/>
              </a:rPr>
              <a:t>эффективность урока </a:t>
            </a:r>
            <a:r>
              <a:rPr lang="ru-RU" sz="2400" dirty="0">
                <a:latin typeface="Times New Roman" pitchFamily="18" charset="0"/>
                <a:cs typeface="Times New Roman" pitchFamily="18" charset="0"/>
              </a:rPr>
              <a:t>- </a:t>
            </a:r>
            <a:r>
              <a:rPr lang="ru-RU" sz="2400" b="1" dirty="0">
                <a:latin typeface="Times New Roman" pitchFamily="18" charset="0"/>
                <a:cs typeface="Times New Roman" pitchFamily="18" charset="0"/>
              </a:rPr>
              <a:t>это его результативность, </a:t>
            </a:r>
            <a:r>
              <a:rPr lang="ru-RU" sz="2400" dirty="0">
                <a:latin typeface="Times New Roman" pitchFamily="18" charset="0"/>
                <a:cs typeface="Times New Roman" pitchFamily="18" charset="0"/>
              </a:rPr>
              <a:t>т.е. что дал учащимся урок, насколько они продвинулись в усвоении учебного материала. </a:t>
            </a:r>
          </a:p>
          <a:p>
            <a:pPr fontAlgn="t">
              <a:buNone/>
            </a:pPr>
            <a:r>
              <a:rPr lang="ru-RU" sz="2400" dirty="0">
                <a:latin typeface="Times New Roman" pitchFamily="18" charset="0"/>
                <a:cs typeface="Times New Roman" pitchFamily="18" charset="0"/>
              </a:rPr>
              <a:t> 	</a:t>
            </a:r>
            <a:r>
              <a:rPr lang="ru-RU" sz="2400" b="1" i="1" dirty="0">
                <a:latin typeface="Times New Roman" pitchFamily="18" charset="0"/>
                <a:cs typeface="Times New Roman" pitchFamily="18" charset="0"/>
              </a:rPr>
              <a:t>Оценивая эффективность урока</a:t>
            </a:r>
            <a:r>
              <a:rPr lang="ru-RU" sz="2400" dirty="0">
                <a:latin typeface="Times New Roman" pitchFamily="18" charset="0"/>
                <a:cs typeface="Times New Roman" pitchFamily="18" charset="0"/>
              </a:rPr>
              <a:t>, следует иметь в виду следующие параметры:</a:t>
            </a:r>
          </a:p>
          <a:p>
            <a:pPr fontAlgn="t"/>
            <a:r>
              <a:rPr lang="ru-RU" sz="2400" dirty="0">
                <a:latin typeface="Times New Roman" pitchFamily="18" charset="0"/>
                <a:cs typeface="Times New Roman" pitchFamily="18" charset="0"/>
              </a:rPr>
              <a:t>понят ли учащимися теоретический материал,</a:t>
            </a:r>
          </a:p>
          <a:p>
            <a:pPr fontAlgn="t"/>
            <a:r>
              <a:rPr lang="ru-RU" sz="2400" dirty="0">
                <a:latin typeface="Times New Roman" pitchFamily="18" charset="0"/>
                <a:cs typeface="Times New Roman" pitchFamily="18" charset="0"/>
              </a:rPr>
              <a:t>научились ли применять полученные знания на практике,</a:t>
            </a:r>
          </a:p>
          <a:p>
            <a:pPr fontAlgn="t"/>
            <a:r>
              <a:rPr lang="ru-RU" sz="2400" dirty="0">
                <a:latin typeface="Times New Roman" pitchFamily="18" charset="0"/>
                <a:cs typeface="Times New Roman" pitchFamily="18" charset="0"/>
              </a:rPr>
              <a:t>сформировались ли навыки по теме урока,</a:t>
            </a:r>
          </a:p>
          <a:p>
            <a:pPr fontAlgn="t"/>
            <a:r>
              <a:rPr lang="ru-RU" sz="2400" dirty="0">
                <a:latin typeface="Times New Roman" pitchFamily="18" charset="0"/>
                <a:cs typeface="Times New Roman" pitchFamily="18" charset="0"/>
              </a:rPr>
              <a:t>проведена ли учителем коррекционная работа,</a:t>
            </a:r>
          </a:p>
          <a:p>
            <a:pPr fontAlgn="t"/>
            <a:r>
              <a:rPr lang="ru-RU" sz="2400" dirty="0">
                <a:latin typeface="Times New Roman" pitchFamily="18" charset="0"/>
                <a:cs typeface="Times New Roman" pitchFamily="18" charset="0"/>
              </a:rPr>
              <a:t>проведена ли вытекающая из темы урока воспитательная работа.</a:t>
            </a:r>
          </a:p>
          <a:p>
            <a:endParaRPr lang="ru-RU" sz="2400" dirty="0">
              <a:latin typeface="Times New Roman" pitchFamily="18" charset="0"/>
              <a:cs typeface="Times New Roman" pitchFamily="18" charset="0"/>
            </a:endParaRPr>
          </a:p>
          <a:p>
            <a:endParaRPr lang="ru-RU"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357158" y="428605"/>
            <a:ext cx="8286808" cy="3643338"/>
          </a:xfrm>
        </p:spPr>
        <p:txBody>
          <a:bodyPr>
            <a:normAutofit fontScale="90000"/>
          </a:bodyPr>
          <a:lstStyle/>
          <a:p>
            <a:pPr algn="l" fontAlgn="t"/>
            <a:r>
              <a:rPr lang="ru-RU" sz="4900" b="1" dirty="0">
                <a:solidFill>
                  <a:srgbClr val="FF0000"/>
                </a:solidFill>
                <a:latin typeface="Times New Roman" pitchFamily="18" charset="0"/>
                <a:cs typeface="Times New Roman" pitchFamily="18" charset="0"/>
              </a:rPr>
              <a:t>       От чего зависит </a:t>
            </a:r>
            <a:br>
              <a:rPr lang="ru-RU" sz="4900" b="1" dirty="0">
                <a:solidFill>
                  <a:srgbClr val="FF0000"/>
                </a:solidFill>
                <a:latin typeface="Times New Roman" pitchFamily="18" charset="0"/>
                <a:cs typeface="Times New Roman" pitchFamily="18" charset="0"/>
              </a:rPr>
            </a:br>
            <a:r>
              <a:rPr lang="ru-RU" sz="4900" b="1" dirty="0">
                <a:solidFill>
                  <a:srgbClr val="FF0000"/>
                </a:solidFill>
                <a:latin typeface="Times New Roman" pitchFamily="18" charset="0"/>
                <a:cs typeface="Times New Roman" pitchFamily="18" charset="0"/>
              </a:rPr>
              <a:t>эффективность урока?</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От конкретности </a:t>
            </a:r>
            <a:r>
              <a:rPr lang="ru-RU" sz="2400" b="1" dirty="0">
                <a:latin typeface="Times New Roman" pitchFamily="18" charset="0"/>
                <a:cs typeface="Times New Roman" pitchFamily="18" charset="0"/>
              </a:rPr>
              <a:t>поставленной задачи</a:t>
            </a:r>
            <a:r>
              <a:rPr lang="ru-RU" sz="2400" dirty="0">
                <a:latin typeface="Times New Roman" pitchFamily="18" charset="0"/>
                <a:cs typeface="Times New Roman" pitchFamily="18" charset="0"/>
              </a:rPr>
              <a:t>.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От установления</a:t>
            </a:r>
            <a:r>
              <a:rPr lang="ru-RU" sz="2400" b="1" dirty="0">
                <a:latin typeface="Times New Roman" pitchFamily="18" charset="0"/>
                <a:cs typeface="Times New Roman" pitchFamily="18" charset="0"/>
              </a:rPr>
              <a:t> средств</a:t>
            </a:r>
            <a:r>
              <a:rPr lang="ru-RU" sz="2400" dirty="0">
                <a:latin typeface="Times New Roman" pitchFamily="18" charset="0"/>
                <a:cs typeface="Times New Roman" pitchFamily="18" charset="0"/>
              </a:rPr>
              <a:t>, которые помогут педагогу в </a:t>
            </a:r>
            <a:r>
              <a:rPr lang="ru-RU" sz="2400" b="1" dirty="0">
                <a:latin typeface="Times New Roman" pitchFamily="18" charset="0"/>
                <a:cs typeface="Times New Roman" pitchFamily="18" charset="0"/>
              </a:rPr>
              <a:t>достижении цели.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От </a:t>
            </a:r>
            <a:r>
              <a:rPr lang="ru-RU" sz="2400" b="1" dirty="0">
                <a:latin typeface="Times New Roman" pitchFamily="18" charset="0"/>
                <a:cs typeface="Times New Roman" pitchFamily="18" charset="0"/>
              </a:rPr>
              <a:t>определения способа </a:t>
            </a:r>
            <a:r>
              <a:rPr lang="ru-RU" sz="2400" dirty="0">
                <a:latin typeface="Times New Roman" pitchFamily="18" charset="0"/>
                <a:cs typeface="Times New Roman" pitchFamily="18" charset="0"/>
              </a:rPr>
              <a:t>– как педагог будет действовать, чтобы цель была достигнута.</a:t>
            </a:r>
            <a:br>
              <a:rPr lang="ru-RU" sz="2400" dirty="0">
                <a:latin typeface="Times New Roman" pitchFamily="18" charset="0"/>
                <a:cs typeface="Times New Roman" pitchFamily="18" charset="0"/>
              </a:rPr>
            </a:b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25601" name="Picture 1"/>
          <p:cNvPicPr>
            <a:picLocks noChangeAspect="1" noChangeArrowheads="1"/>
          </p:cNvPicPr>
          <p:nvPr/>
        </p:nvPicPr>
        <p:blipFill>
          <a:blip r:embed="rId3"/>
          <a:srcRect/>
          <a:stretch>
            <a:fillRect/>
          </a:stretch>
        </p:blipFill>
        <p:spPr bwMode="auto">
          <a:xfrm>
            <a:off x="2928926" y="3571876"/>
            <a:ext cx="2524132" cy="2714644"/>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500034" y="428604"/>
            <a:ext cx="8429684" cy="5929354"/>
          </a:xfrm>
        </p:spPr>
        <p:txBody>
          <a:bodyPr>
            <a:noAutofit/>
          </a:bodyPr>
          <a:lstStyle/>
          <a:p>
            <a:pPr algn="l"/>
            <a:br>
              <a:rPr lang="ru-RU" sz="2400" b="1" dirty="0">
                <a:solidFill>
                  <a:srgbClr val="FF0000"/>
                </a:solidFill>
                <a:latin typeface="Times New Roman" pitchFamily="18" charset="0"/>
                <a:cs typeface="Times New Roman" pitchFamily="18" charset="0"/>
              </a:rPr>
            </a:br>
            <a:br>
              <a:rPr lang="ru-RU" sz="2400" b="1" dirty="0">
                <a:solidFill>
                  <a:srgbClr val="FF0000"/>
                </a:solidFill>
                <a:latin typeface="Times New Roman" pitchFamily="18" charset="0"/>
                <a:cs typeface="Times New Roman" pitchFamily="18" charset="0"/>
              </a:rPr>
            </a:br>
            <a:r>
              <a:rPr lang="ru-RU" sz="2400" b="1" dirty="0">
                <a:solidFill>
                  <a:srgbClr val="FF0000"/>
                </a:solidFill>
                <a:latin typeface="Times New Roman" pitchFamily="18" charset="0"/>
                <a:cs typeface="Times New Roman" pitchFamily="18" charset="0"/>
              </a:rPr>
              <a:t>Эффективность современного урока </a:t>
            </a:r>
            <a:r>
              <a:rPr lang="ru-RU" sz="2400" dirty="0">
                <a:latin typeface="Times New Roman" pitchFamily="18" charset="0"/>
                <a:cs typeface="Times New Roman" pitchFamily="18" charset="0"/>
              </a:rPr>
              <a:t>основывается на </a:t>
            </a:r>
            <a:r>
              <a:rPr lang="ru-RU" sz="2400" b="1" dirty="0">
                <a:latin typeface="Times New Roman" pitchFamily="18" charset="0"/>
                <a:cs typeface="Times New Roman" pitchFamily="18" charset="0"/>
              </a:rPr>
              <a:t>применении новых (нетрадиционных) форм обучения.</a:t>
            </a:r>
            <a:r>
              <a:rPr lang="ru-RU" sz="2400" dirty="0">
                <a:latin typeface="Times New Roman" pitchFamily="18" charset="0"/>
                <a:cs typeface="Times New Roman" pitchFamily="18" charset="0"/>
              </a:rPr>
              <a:t>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Деятельность каждого учителя должна быть сопряжена с </a:t>
            </a:r>
            <a:r>
              <a:rPr lang="ru-RU" sz="2400" b="1" dirty="0">
                <a:latin typeface="Times New Roman" pitchFamily="18" charset="0"/>
                <a:cs typeface="Times New Roman" pitchFamily="18" charset="0"/>
              </a:rPr>
              <a:t>творческим подходом. </a:t>
            </a:r>
            <a:br>
              <a:rPr lang="ru-RU" sz="2400" b="1" dirty="0">
                <a:latin typeface="Times New Roman" pitchFamily="18" charset="0"/>
                <a:cs typeface="Times New Roman" pitchFamily="18" charset="0"/>
              </a:rPr>
            </a:br>
            <a:r>
              <a:rPr lang="ru-RU" sz="2400" b="1" dirty="0">
                <a:solidFill>
                  <a:srgbClr val="FF0000"/>
                </a:solidFill>
                <a:latin typeface="Times New Roman" pitchFamily="18" charset="0"/>
                <a:cs typeface="Times New Roman" pitchFamily="18" charset="0"/>
              </a:rPr>
              <a:t>Виды нетрадиционных уроков:</a:t>
            </a:r>
            <a:br>
              <a:rPr lang="ru-RU" sz="2400" dirty="0">
                <a:latin typeface="Times New Roman" pitchFamily="18" charset="0"/>
                <a:cs typeface="Times New Roman" pitchFamily="18" charset="0"/>
              </a:rPr>
            </a:br>
            <a:r>
              <a:rPr lang="ru-RU" sz="2000" dirty="0">
                <a:latin typeface="Times New Roman" pitchFamily="18" charset="0"/>
                <a:cs typeface="Times New Roman" pitchFamily="18" charset="0"/>
              </a:rPr>
              <a:t>урок-викторина,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урок-поиск,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урок-экскурсия,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урок-конференция,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интегрированный урок,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урок-сказка, урок-спектакль,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урок-игра, урок-рассказ,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урок-праздник,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урок-путешествие,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урок-аукцион, </a:t>
            </a:r>
            <a:br>
              <a:rPr lang="ru-RU" sz="2000" dirty="0">
                <a:latin typeface="Times New Roman" pitchFamily="18" charset="0"/>
                <a:cs typeface="Times New Roman" pitchFamily="18" charset="0"/>
              </a:rPr>
            </a:br>
            <a:r>
              <a:rPr lang="ru-RU" sz="2000" dirty="0" err="1">
                <a:latin typeface="Times New Roman" pitchFamily="18" charset="0"/>
                <a:cs typeface="Times New Roman" pitchFamily="18" charset="0"/>
              </a:rPr>
              <a:t>урок-устный</a:t>
            </a:r>
            <a:r>
              <a:rPr lang="ru-RU" sz="2000" dirty="0">
                <a:latin typeface="Times New Roman" pitchFamily="18" charset="0"/>
                <a:cs typeface="Times New Roman" pitchFamily="18" charset="0"/>
              </a:rPr>
              <a:t> журнал,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урок-КВН, и т. д. </a:t>
            </a:r>
            <a:br>
              <a:rPr lang="ru-RU" sz="2400" dirty="0">
                <a:latin typeface="Times New Roman" pitchFamily="18" charset="0"/>
                <a:cs typeface="Times New Roman" pitchFamily="18" charset="0"/>
              </a:rPr>
            </a:b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a:t>
            </a:r>
          </a:p>
        </p:txBody>
      </p:sp>
      <p:pic>
        <p:nvPicPr>
          <p:cNvPr id="24577" name="Picture 1"/>
          <p:cNvPicPr>
            <a:picLocks noChangeAspect="1" noChangeArrowheads="1"/>
          </p:cNvPicPr>
          <p:nvPr/>
        </p:nvPicPr>
        <p:blipFill>
          <a:blip r:embed="rId3"/>
          <a:srcRect/>
          <a:stretch>
            <a:fillRect/>
          </a:stretch>
        </p:blipFill>
        <p:spPr bwMode="auto">
          <a:xfrm>
            <a:off x="4500562" y="2857496"/>
            <a:ext cx="4000528" cy="321471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285720" y="571480"/>
            <a:ext cx="8429684" cy="4286280"/>
          </a:xfrm>
        </p:spPr>
        <p:txBody>
          <a:bodyPr>
            <a:noAutofit/>
          </a:bodyPr>
          <a:lstStyle/>
          <a:p>
            <a:pPr algn="l" fontAlgn="t"/>
            <a:r>
              <a:rPr lang="ru-RU" sz="2400" dirty="0"/>
              <a:t> </a:t>
            </a:r>
            <a:r>
              <a:rPr lang="ru-RU" sz="2400" dirty="0">
                <a:solidFill>
                  <a:srgbClr val="FF0000"/>
                </a:solidFill>
                <a:latin typeface="Times New Roman" pitchFamily="18" charset="0"/>
                <a:cs typeface="Times New Roman" pitchFamily="18" charset="0"/>
              </a:rPr>
              <a:t>Эффективность урока </a:t>
            </a:r>
            <a:r>
              <a:rPr lang="ru-RU" sz="2400" dirty="0">
                <a:latin typeface="Times New Roman" pitchFamily="18" charset="0"/>
                <a:cs typeface="Times New Roman" pitchFamily="18" charset="0"/>
              </a:rPr>
              <a:t>зависит от использования </a:t>
            </a:r>
            <a:r>
              <a:rPr lang="ru-RU" sz="2400" b="1" dirty="0">
                <a:latin typeface="Times New Roman" pitchFamily="18" charset="0"/>
                <a:cs typeface="Times New Roman" pitchFamily="18" charset="0"/>
              </a:rPr>
              <a:t>методических приёмов.</a:t>
            </a:r>
            <a:br>
              <a:rPr lang="ru-RU" sz="2400" dirty="0">
                <a:latin typeface="Times New Roman" pitchFamily="18" charset="0"/>
                <a:cs typeface="Times New Roman" pitchFamily="18" charset="0"/>
              </a:rPr>
            </a:br>
            <a:r>
              <a:rPr lang="ru-RU" sz="2400" dirty="0">
                <a:solidFill>
                  <a:srgbClr val="FF0000"/>
                </a:solidFill>
                <a:latin typeface="Times New Roman" pitchFamily="18" charset="0"/>
                <a:cs typeface="Times New Roman" pitchFamily="18" charset="0"/>
              </a:rPr>
              <a:t>Методические приемы </a:t>
            </a:r>
            <a:r>
              <a:rPr lang="ru-RU" sz="2400" dirty="0">
                <a:latin typeface="Times New Roman" pitchFamily="18" charset="0"/>
                <a:cs typeface="Times New Roman" pitchFamily="18" charset="0"/>
              </a:rPr>
              <a:t>– это педагогически оформленные действия учителя и учащихся, посредством которых решаются конкретные задачи. Они должны соответствовать педагогической ситуации, особенностям развития учащихся, индивидуальному стилю педагогической деятельности учителя. </a:t>
            </a:r>
            <a:br>
              <a:rPr lang="ru-RU" sz="2400" dirty="0">
                <a:latin typeface="Times New Roman" pitchFamily="18" charset="0"/>
                <a:cs typeface="Times New Roman" pitchFamily="18" charset="0"/>
              </a:rPr>
            </a:br>
            <a:r>
              <a:rPr lang="ru-RU" sz="2400" b="1" dirty="0">
                <a:latin typeface="Times New Roman" pitchFamily="18" charset="0"/>
                <a:cs typeface="Times New Roman" pitchFamily="18" charset="0"/>
              </a:rPr>
              <a:t>Прием</a:t>
            </a:r>
            <a:r>
              <a:rPr lang="ru-RU" sz="2400" dirty="0">
                <a:latin typeface="Times New Roman" pitchFamily="18" charset="0"/>
                <a:cs typeface="Times New Roman" pitchFamily="18" charset="0"/>
              </a:rPr>
              <a:t> – это организация определенного вида работы на конкретном уроке.</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4" name="Picture 1"/>
          <p:cNvPicPr>
            <a:picLocks noChangeAspect="1" noChangeArrowheads="1"/>
          </p:cNvPicPr>
          <p:nvPr/>
        </p:nvPicPr>
        <p:blipFill>
          <a:blip r:embed="rId3"/>
          <a:srcRect/>
          <a:stretch>
            <a:fillRect/>
          </a:stretch>
        </p:blipFill>
        <p:spPr bwMode="auto">
          <a:xfrm>
            <a:off x="714348" y="4429132"/>
            <a:ext cx="3214710" cy="1952626"/>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714348" y="642918"/>
            <a:ext cx="8001056" cy="5643601"/>
          </a:xfrm>
        </p:spPr>
        <p:txBody>
          <a:bodyPr>
            <a:normAutofit/>
          </a:bodyPr>
          <a:lstStyle/>
          <a:p>
            <a:pPr algn="l" fontAlgn="t"/>
            <a:r>
              <a:rPr lang="ru-RU" sz="3200" b="1" dirty="0">
                <a:solidFill>
                  <a:srgbClr val="FF0000"/>
                </a:solidFill>
                <a:latin typeface="Times New Roman" pitchFamily="18" charset="0"/>
                <a:cs typeface="Times New Roman" pitchFamily="18" charset="0"/>
              </a:rPr>
              <a:t>Классификация методических приемов. </a:t>
            </a:r>
            <a:br>
              <a:rPr lang="ru-RU" sz="3200" b="1" dirty="0">
                <a:solidFill>
                  <a:srgbClr val="FF0000"/>
                </a:solidFill>
                <a:latin typeface="Times New Roman" pitchFamily="18" charset="0"/>
                <a:cs typeface="Times New Roman" pitchFamily="18" charset="0"/>
              </a:rPr>
            </a:b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1. </a:t>
            </a:r>
            <a:r>
              <a:rPr lang="ru-RU" sz="2400" b="1" dirty="0">
                <a:latin typeface="Times New Roman" pitchFamily="18" charset="0"/>
                <a:cs typeface="Times New Roman" pitchFamily="18" charset="0"/>
              </a:rPr>
              <a:t>Демонстрационные приемы </a:t>
            </a:r>
            <a:r>
              <a:rPr lang="ru-RU" sz="2400" dirty="0">
                <a:latin typeface="Times New Roman" pitchFamily="18" charset="0"/>
                <a:cs typeface="Times New Roman" pitchFamily="18" charset="0"/>
              </a:rPr>
              <a:t>- иллюстрируют речь учителя, способствуют образному восприятию  объекта или процесса. (Такой приём особенно эффективно использовать  на трудных темах).</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2. </a:t>
            </a:r>
            <a:r>
              <a:rPr lang="ru-RU" sz="2400" b="1" dirty="0">
                <a:latin typeface="Times New Roman" pitchFamily="18" charset="0"/>
                <a:cs typeface="Times New Roman" pitchFamily="18" charset="0"/>
              </a:rPr>
              <a:t>Графический прием.</a:t>
            </a:r>
            <a:r>
              <a:rPr lang="ru-RU" sz="2400" b="1" dirty="0"/>
              <a:t> </a:t>
            </a:r>
            <a:r>
              <a:rPr lang="ru-RU" sz="2400" dirty="0">
                <a:latin typeface="Times New Roman" pitchFamily="18" charset="0"/>
                <a:cs typeface="Times New Roman" pitchFamily="18" charset="0"/>
              </a:rPr>
              <a:t>Рассказ, лекция, беседа сопровождаются рисунком на доске, вычерчиванием схемы, записью новых терминов, определений.  Они обогащают слово учителя графическим образом, помогают выделить нужный вопрос, привлечь внимание к основному содержанию. </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Заголовок 4"/>
          <p:cNvSpPr>
            <a:spLocks noGrp="1"/>
          </p:cNvSpPr>
          <p:nvPr>
            <p:ph type="ctrTitle" idx="4294967295"/>
          </p:nvPr>
        </p:nvSpPr>
        <p:spPr>
          <a:xfrm>
            <a:off x="571472" y="571481"/>
            <a:ext cx="8215370" cy="3028970"/>
          </a:xfrm>
        </p:spPr>
        <p:txBody>
          <a:bodyPr>
            <a:normAutofit/>
          </a:bodyPr>
          <a:lstStyle/>
          <a:p>
            <a:pPr lvl="0"/>
            <a:br>
              <a:rPr lang="ru-RU" sz="2000" dirty="0"/>
            </a:br>
            <a:endParaRPr lang="ru-RU" sz="2000" dirty="0"/>
          </a:p>
        </p:txBody>
      </p:sp>
      <p:sp>
        <p:nvSpPr>
          <p:cNvPr id="4" name="Прямоугольник 3"/>
          <p:cNvSpPr/>
          <p:nvPr/>
        </p:nvSpPr>
        <p:spPr>
          <a:xfrm>
            <a:off x="500034" y="474344"/>
            <a:ext cx="8215370" cy="5262979"/>
          </a:xfrm>
          <a:prstGeom prst="rect">
            <a:avLst/>
          </a:prstGeom>
        </p:spPr>
        <p:txBody>
          <a:bodyPr wrap="square">
            <a:spAutoFit/>
          </a:bodyPr>
          <a:lstStyle/>
          <a:p>
            <a:r>
              <a:rPr lang="ru-RU" sz="2400" dirty="0">
                <a:latin typeface="Times New Roman" pitchFamily="18" charset="0"/>
                <a:cs typeface="Times New Roman" pitchFamily="18" charset="0"/>
              </a:rPr>
              <a:t>3. </a:t>
            </a:r>
            <a:r>
              <a:rPr lang="ru-RU" sz="2400" b="1" dirty="0">
                <a:latin typeface="Times New Roman" pitchFamily="18" charset="0"/>
                <a:cs typeface="Times New Roman" pitchFamily="18" charset="0"/>
              </a:rPr>
              <a:t>Логические приемы, </a:t>
            </a:r>
            <a:r>
              <a:rPr lang="ru-RU" sz="2400" dirty="0">
                <a:latin typeface="Times New Roman" pitchFamily="18" charset="0"/>
                <a:cs typeface="Times New Roman" pitchFamily="18" charset="0"/>
              </a:rPr>
              <a:t>которые требуют проведения анализа явлений, обобщения и систематизации фактов, формулирования выводов. Овладение учащимися логическими приемами ведет к повышению качества их знаний. В основе логических приемов лежат мыслительные операции, поэтому овладение ими свидетельствует о сформированности интеллектуальных умений, о развитии школьников. Для формирования логического мышления я использую логические задачи, которые интересны всем детям, потому что дают возможность даже слабому ученику найти правильный ответ. Чаще такие задачи решаем в начале или в конце урока, на внеклассных мероприятиях и при выполнении домашних заданий, при подготовке к олимпиадам.</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263</TotalTime>
  <Words>1297</Words>
  <Application>Microsoft Office PowerPoint</Application>
  <PresentationFormat>Экран (4:3)</PresentationFormat>
  <Paragraphs>31</Paragraphs>
  <Slides>19</Slides>
  <Notes>3</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Arial</vt:lpstr>
      <vt:lpstr>Calibri</vt:lpstr>
      <vt:lpstr>Times New Roman</vt:lpstr>
      <vt:lpstr>Тема Office</vt:lpstr>
      <vt:lpstr>С чего начинается эффективный урок?</vt:lpstr>
      <vt:lpstr>«Все  наши замыслы, все поиски и построения превращаются в прах, если у ученика нет  желания учиться».                                                                                                                                        В. А. Сухомлинский</vt:lpstr>
      <vt:lpstr> Основные  источники эффективности урока:  - интерес к учению и мотивация;  - сотрудничество детей, учителя и ученика;  - своевременный активный отдых, предупреждающий переутомление; - сознательное обучение;  - учёт индивидуальных особенностей ученика. </vt:lpstr>
      <vt:lpstr>Презентация PowerPoint</vt:lpstr>
      <vt:lpstr>       От чего зависит  эффективность урока? - От конкретности поставленной задачи.  - От установления средств, которые помогут педагогу в достижении цели.  - От определения способа – как педагог будет действовать, чтобы цель была достигнута.  </vt:lpstr>
      <vt:lpstr>  Эффективность современного урока основывается на применении новых (нетрадиционных) форм обучения.  Деятельность каждого учителя должна быть сопряжена с творческим подходом.  Виды нетрадиционных уроков: урок-викторина,  урок-поиск,  урок-экскурсия,  урок-конференция,  интегрированный урок,  урок-сказка, урок-спектакль,  урок-игра, урок-рассказ,  урок-праздник,  урок-путешествие,  урок-аукцион,  урок-устный журнал,  урок-КВН, и т. д.    </vt:lpstr>
      <vt:lpstr> Эффективность урока зависит от использования методических приёмов. Методические приемы – это педагогически оформленные действия учителя и учащихся, посредством которых решаются конкретные задачи. Они должны соответствовать педагогической ситуации, особенностям развития учащихся, индивидуальному стилю педагогической деятельности учителя.  Прием – это организация определенного вида работы на конкретном уроке. </vt:lpstr>
      <vt:lpstr>Классификация методических приемов.   1. Демонстрационные приемы - иллюстрируют речь учителя, способствуют образному восприятию  объекта или процесса. (Такой приём особенно эффективно использовать  на трудных темах). 2. Графический прием. Рассказ, лекция, беседа сопровождаются рисунком на доске, вычерчиванием схемы, записью новых терминов, определений.  Они обогащают слово учителя графическим образом, помогают выделить нужный вопрос, привлечь внимание к основному содержанию.  </vt:lpstr>
      <vt:lpstr> </vt:lpstr>
      <vt:lpstr>4. Прием новизны предполагает включение в содержание учебного материала интересных сведений, фактов, исторических данных.  5. Прием семантизации – это возбуждение интереса благодаря раскрытию смыслового значения слова.  6. Прием динамичности, т.е. показ процессов, явлений в динамике. 7. Приемы создания проблемной ситуации. Это особый приём, который даёт свой положительный эффект в большинстве случаев, но затрачивает очень много времени на подготовку при использовании его на уроке. Решая эту проблему нестандартным путём, ребята приходят к определенным выводам, которые, как правило, не забываются. 8. Приемы адаптации к жизненным ситуациям. </vt:lpstr>
      <vt:lpstr>Методические приемы, активизирующие деятельность учащихся, используются на разных этапах урока: - на этапе проверки домашнего задания;  - на этапе восприятия и способствующие пробуждению интереса к изучаемому материалу;  - на этапе осмысления (усвоения) изучаемого материала;  - на этапе воспроизведения полученных знаний;  - на этапе домашнего задания.  </vt:lpstr>
      <vt:lpstr>Эффективность урока способствует развитию познавательного интереса учащихся.  Познавательный интерес – это важнейший мотив учения школьников, залог успеха. Он проявляется в активности и внимании учащихся на уроках, в их эмоциональных реакциях, в вопросах учителю, в чтении дополнительной литературы и т.п. </vt:lpstr>
      <vt:lpstr>3 уровня развития познавательных интересов учащихся.  Первый элементарный уровень развития познавательных интересов проявляется в наличии у школьников интереса к внешней занимательности содержания знаний, интересным фактам, описанию конкретных явлений. Основу его формирования составляет репродуктивно-фактологическая деятельность, а творческая активность начинает проявляться в стремлении к самостоятельному выполнению намеченных задач. Этот уровень развития познавательных интересов свойственен младшим школьникам, у которых преобладает эмоциональный компонент познавательных интересов, а педагогическое воздействие на этом возрастном этапе состоит главным образом в создании положительного эмоционального отношения к содержанию знаний и процессу учения</vt:lpstr>
      <vt:lpstr>Второй уровень развития познавательных интересов присущ подросткам, у которых начинает формироваться интерес к установлению причинных зависимостей, познанию существенных свойств предметов и явлений. Уровень творческой активности проявляется в стремлении раскрыть сущность изучаемых процессов и явлений; интеллектуальный компонент познавательных интересов начинает преобладать над эмоциональным. Педагогическое воздействие на подростков должно состоять в формировании у них стремления к самостоятельному исследованию процессов и явлений, решению задач, раскрытию проблем, сущности изучаемых понятий. Этот процесс связан с усложнением характера деятельности, которая носит описательно-поисковый характер. </vt:lpstr>
      <vt:lpstr>Третий, наиболее высокий уровень развития познавательных интересов, связан со стремлением учащихся к познанию глубоких теоретических вопросов, мировоззренческих и методологических знаний, умением осуществлять деятельность не по образцу, а оригинально, своим особым путем. Основу этого уровня составляет творческая деятельность, а преобладающий компонент познавательных интересов — волевой, проявляющийся в стремлении к самостоятельному добыванию  знаний. Этот уровень развития познавательных интересов нужно формировать путем организации систематической самостоятельной поисковой деятельности у подростков.  Метод проектов. </vt:lpstr>
      <vt:lpstr>  Эффективность урока зависит от использования новых педагогических технологий. Применяя любую технологию, мы должны поставить три вопроса: - Зачем учить?  - Как учить?   - Как учить результативно?  Использование компьютеров в учебной и внеурочной деятельности школы выглядит очень естественным, с точки зрения ребенка и является одним из эффективных способов повышения мотивации и индивидуализации его учения, развития творческих способностей и создание благоприятного эмоционального фона.  </vt:lpstr>
      <vt:lpstr>Презентация PowerPoint</vt:lpstr>
      <vt:lpstr>   Список источников и интернет-ресурсов:  1. http://www.chem.msu.su/rus/teaching/general/zagor/04.pdf  2. http://ruoust-kulom.ucoz.ru/Kopilka/mingaleva_m.m.pdf  3. http://nsportal.ru/shkola/khimiya/library/2014/11/24/chto-takoe-effektivnyy-urok-khimii-v-shkole  4. http://alekscdt.narod.ru/urok.html  5. Матрос Д.Ш. Внедрение информационных и коммуникационных технологий в школу  //  Информатика и образование.  2000.  № 8.  С. 9-12. 6. Сайков Б.П. Организация информационного пространства обр. учреждения: Практическое руководство М.: БИНОМ. Лаборатория знаний, 2005. 7. Цветкова М.С. Модели комплексной информатизации общего образования.  М.: БИНОМ. Лаборатория знаний, 2007.    </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acer</cp:lastModifiedBy>
  <cp:revision>33</cp:revision>
  <dcterms:modified xsi:type="dcterms:W3CDTF">2019-11-19T16:59:43Z</dcterms:modified>
</cp:coreProperties>
</file>