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57233"/>
            <a:ext cx="8458200" cy="3014680"/>
          </a:xfrm>
        </p:spPr>
        <p:txBody>
          <a:bodyPr/>
          <a:lstStyle/>
          <a:p>
            <a:r>
              <a:rPr lang="ru-RU" dirty="0" smtClean="0"/>
              <a:t>Формы работы с родителями в процессе адаптации детей раннего возраста к условиям дошкольного учреждения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86322"/>
            <a:ext cx="4286280" cy="1428760"/>
          </a:xfrm>
        </p:spPr>
        <p:txBody>
          <a:bodyPr/>
          <a:lstStyle/>
          <a:p>
            <a:r>
              <a:rPr lang="ru-RU" dirty="0" smtClean="0"/>
              <a:t>Подготовила воспитатель: Афанасьева Наталья                  Викторовна</a:t>
            </a:r>
            <a:endParaRPr lang="ru-RU" dirty="0"/>
          </a:p>
        </p:txBody>
      </p:sp>
      <p:pic>
        <p:nvPicPr>
          <p:cNvPr id="4" name="Рисунок 3" descr="confere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780475"/>
            <a:ext cx="3127566" cy="30775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работы с родителями в период адаптации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1456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Традиционные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Нетрадиционные</a:t>
            </a:r>
          </a:p>
          <a:p>
            <a:pPr>
              <a:buNone/>
            </a:pPr>
            <a:endParaRPr lang="ru-RU" sz="3600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u="sng" dirty="0" smtClean="0">
                <a:solidFill>
                  <a:srgbClr val="002060"/>
                </a:solidFill>
              </a:rPr>
              <a:t>Задача: </a:t>
            </a:r>
            <a:r>
              <a:rPr lang="ru-RU" sz="3600" dirty="0" smtClean="0">
                <a:solidFill>
                  <a:srgbClr val="002060"/>
                </a:solidFill>
              </a:rPr>
              <a:t>обогатить родителей  </a:t>
            </a:r>
            <a:r>
              <a:rPr lang="ru-RU" sz="3600" dirty="0" smtClean="0">
                <a:solidFill>
                  <a:srgbClr val="002060"/>
                </a:solidFill>
              </a:rPr>
              <a:t>педагогическими знаниями.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89556570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5500702"/>
            <a:ext cx="4857784" cy="785818"/>
          </a:xfrm>
          <a:prstGeom prst="rect">
            <a:avLst/>
          </a:prstGeom>
        </p:spPr>
      </p:pic>
      <p:pic>
        <p:nvPicPr>
          <p:cNvPr id="5" name="Рисунок 4" descr="i (2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714488"/>
            <a:ext cx="3076580" cy="26671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1"/>
          <p:cNvGrpSpPr/>
          <p:nvPr/>
        </p:nvGrpSpPr>
        <p:grpSpPr>
          <a:xfrm>
            <a:off x="0" y="928670"/>
            <a:ext cx="9144000" cy="4692854"/>
            <a:chOff x="0" y="1484784"/>
            <a:chExt cx="9144000" cy="4170972"/>
          </a:xfrm>
        </p:grpSpPr>
        <p:sp>
          <p:nvSpPr>
            <p:cNvPr id="3" name="TextBox 2"/>
            <p:cNvSpPr txBox="1"/>
            <p:nvPr/>
          </p:nvSpPr>
          <p:spPr>
            <a:xfrm>
              <a:off x="0" y="1484784"/>
              <a:ext cx="9144000" cy="471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Традиционные формы </a:t>
              </a:r>
              <a:r>
                <a:rPr lang="ru-RU" sz="3200" dirty="0" smtClean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работы с родителями</a:t>
              </a:r>
              <a:endParaRPr lang="ru-RU" sz="32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2476" y="3095382"/>
              <a:ext cx="230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Диагностика</a:t>
              </a:r>
              <a:endPara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57488" y="2892907"/>
              <a:ext cx="3190676" cy="2762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Педагогическое</a:t>
              </a:r>
              <a:r>
                <a:rPr lang="ru-RU" sz="2800" dirty="0" smtClean="0">
                  <a:latin typeface="+mj-lt"/>
                </a:rPr>
                <a:t> </a:t>
              </a:r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просвещение</a:t>
              </a:r>
            </a:p>
            <a:p>
              <a:pPr algn="ctr"/>
              <a:endPara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sz="28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Коллективные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Индивидуальные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b="1" dirty="0" smtClean="0">
                  <a:solidFill>
                    <a:schemeClr val="bg2">
                      <a:lumMod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Наглядно-информационные</a:t>
              </a:r>
              <a:endPara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28184" y="2879938"/>
              <a:ext cx="25557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Совместная деятельность</a:t>
              </a:r>
              <a:endPara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Прямая соединительная линия 7"/>
            <p:cNvCxnSpPr>
              <a:stCxn id="3" idx="2"/>
              <a:endCxn id="5" idx="0"/>
            </p:cNvCxnSpPr>
            <p:nvPr/>
          </p:nvCxnSpPr>
          <p:spPr>
            <a:xfrm rot="5400000">
              <a:off x="4044164" y="2365072"/>
              <a:ext cx="936497" cy="11917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endCxn id="6" idx="0"/>
            </p:cNvCxnSpPr>
            <p:nvPr/>
          </p:nvCxnSpPr>
          <p:spPr>
            <a:xfrm>
              <a:off x="5724128" y="2069559"/>
              <a:ext cx="1781944" cy="81037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cxnSpLocks/>
            </p:cNvCxnSpPr>
            <p:nvPr/>
          </p:nvCxnSpPr>
          <p:spPr>
            <a:xfrm flipV="1">
              <a:off x="1584604" y="2069559"/>
              <a:ext cx="1806473" cy="82334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1" name="Рисунок 10" descr="0cS6CvPMCH8.jpg"/>
          <p:cNvPicPr>
            <a:picLocks noChangeAspect="1"/>
          </p:cNvPicPr>
          <p:nvPr/>
        </p:nvPicPr>
        <p:blipFill>
          <a:blip r:embed="rId2"/>
          <a:srcRect l="22656" t="10416" r="28906" b="5208"/>
          <a:stretch>
            <a:fillRect/>
          </a:stretch>
        </p:blipFill>
        <p:spPr>
          <a:xfrm>
            <a:off x="214282" y="3692859"/>
            <a:ext cx="2422699" cy="3165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GkgkN7NLems.jpg"/>
          <p:cNvPicPr>
            <a:picLocks noChangeAspect="1"/>
          </p:cNvPicPr>
          <p:nvPr/>
        </p:nvPicPr>
        <p:blipFill>
          <a:blip r:embed="rId3"/>
          <a:srcRect l="20312" r="23437"/>
          <a:stretch>
            <a:fillRect/>
          </a:stretch>
        </p:blipFill>
        <p:spPr>
          <a:xfrm>
            <a:off x="6215074" y="3714752"/>
            <a:ext cx="2509546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89556570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5786454"/>
            <a:ext cx="2500330" cy="7858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D:\Рабочий стол\фотографии\садик\2016-17\2\DSCN5018.JPG"/>
          <p:cNvPicPr>
            <a:picLocks noChangeAspect="1" noChangeArrowheads="1"/>
          </p:cNvPicPr>
          <p:nvPr/>
        </p:nvPicPr>
        <p:blipFill>
          <a:blip r:embed="rId2" cstate="print"/>
          <a:srcRect l="20297" t="9617" r="35902" b="10914"/>
          <a:stretch>
            <a:fillRect/>
          </a:stretch>
        </p:blipFill>
        <p:spPr bwMode="auto">
          <a:xfrm>
            <a:off x="214282" y="214290"/>
            <a:ext cx="2000264" cy="2721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confere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3694725"/>
            <a:ext cx="3214710" cy="3163275"/>
          </a:xfrm>
          <a:prstGeom prst="rect">
            <a:avLst/>
          </a:prstGeom>
        </p:spPr>
      </p:pic>
      <p:cxnSp>
        <p:nvCxnSpPr>
          <p:cNvPr id="36" name="Прямая соединительная линия 35"/>
          <p:cNvCxnSpPr>
            <a:endCxn id="7" idx="0"/>
          </p:cNvCxnSpPr>
          <p:nvPr/>
        </p:nvCxnSpPr>
        <p:spPr>
          <a:xfrm>
            <a:off x="5914456" y="1856274"/>
            <a:ext cx="1680574" cy="56117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" name="Группа 30"/>
          <p:cNvGrpSpPr/>
          <p:nvPr/>
        </p:nvGrpSpPr>
        <p:grpSpPr>
          <a:xfrm>
            <a:off x="0" y="1271499"/>
            <a:ext cx="9179206" cy="4277636"/>
            <a:chOff x="25696" y="692695"/>
            <a:chExt cx="9179206" cy="4277636"/>
          </a:xfrm>
        </p:grpSpPr>
        <p:cxnSp>
          <p:nvCxnSpPr>
            <p:cNvPr id="15" name="Прямая соединительная линия 14"/>
            <p:cNvCxnSpPr>
              <a:endCxn id="5" idx="0"/>
            </p:cNvCxnSpPr>
            <p:nvPr/>
          </p:nvCxnSpPr>
          <p:spPr>
            <a:xfrm flipH="1">
              <a:off x="1393848" y="1277470"/>
              <a:ext cx="1810000" cy="83076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endCxn id="10" idx="0"/>
            </p:cNvCxnSpPr>
            <p:nvPr/>
          </p:nvCxnSpPr>
          <p:spPr>
            <a:xfrm>
              <a:off x="5064368" y="1277470"/>
              <a:ext cx="2053608" cy="286186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endCxn id="9" idx="0"/>
            </p:cNvCxnSpPr>
            <p:nvPr/>
          </p:nvCxnSpPr>
          <p:spPr>
            <a:xfrm flipH="1">
              <a:off x="2005408" y="1277470"/>
              <a:ext cx="2102677" cy="2861864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203848" y="692695"/>
              <a:ext cx="2736304" cy="5847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u="sng" dirty="0" smtClean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Диагностика</a:t>
              </a:r>
              <a:endParaRPr lang="ru-RU" sz="3200" u="sng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696" y="2108236"/>
              <a:ext cx="2736304" cy="120032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Сбор сведений о ребенке и родителях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36550" y="1838649"/>
              <a:ext cx="3168352" cy="156966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Наблюдение за ребенком во время пребывания в детском саду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87661" y="2477569"/>
              <a:ext cx="2736304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Анкетирование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256" y="4139334"/>
              <a:ext cx="2736304" cy="830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Заполнение листов адаптации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49824" y="4139333"/>
              <a:ext cx="2736304" cy="830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Анализ адаптации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cxnSp>
          <p:nvCxnSpPr>
            <p:cNvPr id="19" name="Прямая соединительная линия 18"/>
            <p:cNvCxnSpPr>
              <a:stCxn id="4" idx="2"/>
            </p:cNvCxnSpPr>
            <p:nvPr/>
          </p:nvCxnSpPr>
          <p:spPr>
            <a:xfrm>
              <a:off x="4572000" y="1277470"/>
              <a:ext cx="0" cy="120009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688532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1319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4814261"/>
            <a:ext cx="2714644" cy="2043739"/>
          </a:xfrm>
          <a:prstGeom prst="rect">
            <a:avLst/>
          </a:prstGeom>
        </p:spPr>
      </p:pic>
      <p:grpSp>
        <p:nvGrpSpPr>
          <p:cNvPr id="2" name="Группа 30"/>
          <p:cNvGrpSpPr/>
          <p:nvPr/>
        </p:nvGrpSpPr>
        <p:grpSpPr>
          <a:xfrm>
            <a:off x="467544" y="642919"/>
            <a:ext cx="8406680" cy="4357717"/>
            <a:chOff x="611560" y="106775"/>
            <a:chExt cx="8406680" cy="5020749"/>
          </a:xfrm>
        </p:grpSpPr>
        <p:cxnSp>
          <p:nvCxnSpPr>
            <p:cNvPr id="29" name="Прямая соединительная линия 28"/>
            <p:cNvCxnSpPr>
              <a:endCxn id="10" idx="0"/>
            </p:cNvCxnSpPr>
            <p:nvPr/>
          </p:nvCxnSpPr>
          <p:spPr>
            <a:xfrm flipH="1">
              <a:off x="1957264" y="1789274"/>
              <a:ext cx="1" cy="246834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endCxn id="12" idx="0"/>
            </p:cNvCxnSpPr>
            <p:nvPr/>
          </p:nvCxnSpPr>
          <p:spPr>
            <a:xfrm flipH="1">
              <a:off x="1957264" y="1205463"/>
              <a:ext cx="814536" cy="60045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endCxn id="5" idx="0"/>
            </p:cNvCxnSpPr>
            <p:nvPr/>
          </p:nvCxnSpPr>
          <p:spPr>
            <a:xfrm>
              <a:off x="5796136" y="1205463"/>
              <a:ext cx="936104" cy="63936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7198114" y="2306489"/>
              <a:ext cx="677126" cy="31968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6" idx="0"/>
            </p:cNvCxnSpPr>
            <p:nvPr/>
          </p:nvCxnSpPr>
          <p:spPr>
            <a:xfrm flipH="1">
              <a:off x="5526360" y="2306489"/>
              <a:ext cx="737828" cy="33042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5" idx="2"/>
            </p:cNvCxnSpPr>
            <p:nvPr/>
          </p:nvCxnSpPr>
          <p:spPr>
            <a:xfrm>
              <a:off x="6732240" y="2306489"/>
              <a:ext cx="0" cy="236662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1259632" y="106775"/>
              <a:ext cx="6264696" cy="5847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Педагогическое просвещение</a:t>
              </a:r>
              <a:endParaRPr lang="ru-RU" sz="32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46240" y="1844824"/>
              <a:ext cx="4572000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Наглядная агитация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46240" y="2636912"/>
              <a:ext cx="2160240" cy="830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Уголки для родителей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13376" y="2636912"/>
              <a:ext cx="2123728" cy="830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Папки-передвижки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89240" y="4665859"/>
              <a:ext cx="2286000" cy="4616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Фотовыставки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74332" y="3645024"/>
              <a:ext cx="2915816" cy="830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Информационные стенды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4257618"/>
              <a:ext cx="2691408" cy="8309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Родительское собрание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1561" y="3033661"/>
              <a:ext cx="2691408" cy="8309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Консультации для родителей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1560" y="1805915"/>
              <a:ext cx="2691408" cy="83099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Индивидуальные беседы</a:t>
              </a:r>
              <a:endParaRPr lang="ru-RU" sz="2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5" idx="2"/>
              <a:endCxn id="9" idx="0"/>
            </p:cNvCxnSpPr>
            <p:nvPr/>
          </p:nvCxnSpPr>
          <p:spPr>
            <a:xfrm>
              <a:off x="6732240" y="2306489"/>
              <a:ext cx="0" cy="1338535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195" name="Picture 3" descr="D:\Рабочий стол\фотографии\садик\2016-17\2\DSCN5017.JPG"/>
          <p:cNvPicPr>
            <a:picLocks noChangeAspect="1" noChangeArrowheads="1"/>
          </p:cNvPicPr>
          <p:nvPr/>
        </p:nvPicPr>
        <p:blipFill>
          <a:blip r:embed="rId3" cstate="print"/>
          <a:srcRect l="6415" t="15213" b="20638"/>
          <a:stretch>
            <a:fillRect/>
          </a:stretch>
        </p:blipFill>
        <p:spPr bwMode="auto">
          <a:xfrm>
            <a:off x="857224" y="5097277"/>
            <a:ext cx="3425081" cy="1760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87473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й стол\фотографии\садик\2016-17\3\DSCN5089.JPG"/>
          <p:cNvPicPr>
            <a:picLocks noChangeAspect="1" noChangeArrowheads="1"/>
          </p:cNvPicPr>
          <p:nvPr/>
        </p:nvPicPr>
        <p:blipFill>
          <a:blip r:embed="rId2" cstate="print"/>
          <a:srcRect l="3653" t="13920" b="20449"/>
          <a:stretch>
            <a:fillRect/>
          </a:stretch>
        </p:blipFill>
        <p:spPr bwMode="auto">
          <a:xfrm>
            <a:off x="4214810" y="5000636"/>
            <a:ext cx="3214710" cy="1642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xTgLLUkM-G4.jpg"/>
          <p:cNvPicPr>
            <a:picLocks noChangeAspect="1"/>
          </p:cNvPicPr>
          <p:nvPr/>
        </p:nvPicPr>
        <p:blipFill>
          <a:blip r:embed="rId3" cstate="print"/>
          <a:srcRect l="28906" r="12500"/>
          <a:stretch>
            <a:fillRect/>
          </a:stretch>
        </p:blipFill>
        <p:spPr>
          <a:xfrm flipH="1">
            <a:off x="285720" y="1500174"/>
            <a:ext cx="1897566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JQ5yOCr1Mo8.jpg"/>
          <p:cNvPicPr>
            <a:picLocks noChangeAspect="1"/>
          </p:cNvPicPr>
          <p:nvPr/>
        </p:nvPicPr>
        <p:blipFill>
          <a:blip r:embed="rId4"/>
          <a:srcRect l="19531" t="17708" r="32031" b="8333"/>
          <a:stretch>
            <a:fillRect/>
          </a:stretch>
        </p:blipFill>
        <p:spPr>
          <a:xfrm>
            <a:off x="6858016" y="1357298"/>
            <a:ext cx="212100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Группа 15"/>
          <p:cNvGrpSpPr/>
          <p:nvPr/>
        </p:nvGrpSpPr>
        <p:grpSpPr>
          <a:xfrm>
            <a:off x="215500" y="1203622"/>
            <a:ext cx="8510026" cy="3796566"/>
            <a:chOff x="179512" y="908719"/>
            <a:chExt cx="8510026" cy="3796566"/>
          </a:xfrm>
        </p:grpSpPr>
        <p:cxnSp>
          <p:nvCxnSpPr>
            <p:cNvPr id="10" name="Прямая соединительная линия 9"/>
            <p:cNvCxnSpPr>
              <a:endCxn id="5" idx="0"/>
            </p:cNvCxnSpPr>
            <p:nvPr/>
          </p:nvCxnSpPr>
          <p:spPr>
            <a:xfrm flipH="1">
              <a:off x="1968243" y="1016440"/>
              <a:ext cx="1595646" cy="294361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>
              <a:endCxn id="6" idx="0"/>
            </p:cNvCxnSpPr>
            <p:nvPr/>
          </p:nvCxnSpPr>
          <p:spPr>
            <a:xfrm>
              <a:off x="5760148" y="1405905"/>
              <a:ext cx="1140659" cy="2345273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1763688" y="908719"/>
              <a:ext cx="5616624" cy="5847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ln>
                    <a:solidFill>
                      <a:schemeClr val="bg2">
                        <a:lumMod val="25000"/>
                      </a:schemeClr>
                    </a:solidFill>
                  </a:ln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Совместная деятельность</a:t>
              </a:r>
              <a:endParaRPr lang="ru-RU" sz="3200" dirty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9512" y="3960058"/>
              <a:ext cx="3577462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Участие в выставках</a:t>
              </a:r>
              <a:endPara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12076" y="3751178"/>
              <a:ext cx="3577462" cy="9541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Благоустройство участков</a:t>
              </a:r>
              <a:endPara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9502" y="2348880"/>
              <a:ext cx="4164995" cy="9541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Создание предметно-развивающей среды</a:t>
              </a:r>
              <a:endParaRPr lang="ru-RU" sz="28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Прямая соединительная линия 8"/>
            <p:cNvCxnSpPr>
              <a:stCxn id="4" idx="2"/>
              <a:endCxn id="7" idx="0"/>
            </p:cNvCxnSpPr>
            <p:nvPr/>
          </p:nvCxnSpPr>
          <p:spPr>
            <a:xfrm>
              <a:off x="4572000" y="1493494"/>
              <a:ext cx="0" cy="85538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" name="Рисунок 10" descr="6NwPQtUs8j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929197"/>
            <a:ext cx="2428860" cy="1821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43352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Нетрадиционные формы работы с родителями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2571744"/>
            <a:ext cx="5757874" cy="400279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День открытых дверей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Дискуссия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«Один день в детском саду»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Семейный клуб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family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357430"/>
            <a:ext cx="3428992" cy="425809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Содержимое 3" descr="952756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914438"/>
            <a:ext cx="4857784" cy="471697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</TotalTime>
  <Words>121</Words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Формы работы с родителями в процессе адаптации детей раннего возраста к условиям дошкольного учреждения</vt:lpstr>
      <vt:lpstr>Формы работы с родителями в период адаптации</vt:lpstr>
      <vt:lpstr>Слайд 3</vt:lpstr>
      <vt:lpstr>Слайд 4</vt:lpstr>
      <vt:lpstr>Слайд 5</vt:lpstr>
      <vt:lpstr>Слайд 6</vt:lpstr>
      <vt:lpstr>Нетрадиционные формы работы с родителями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с родителями в процессе адаптации детей раннего возраста к условиям дошкольного учреждения</dc:title>
  <dc:creator>Volodya</dc:creator>
  <cp:lastModifiedBy>Volodya</cp:lastModifiedBy>
  <cp:revision>7</cp:revision>
  <dcterms:created xsi:type="dcterms:W3CDTF">2017-02-14T15:20:01Z</dcterms:created>
  <dcterms:modified xsi:type="dcterms:W3CDTF">2017-02-14T16:23:18Z</dcterms:modified>
</cp:coreProperties>
</file>