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72" r:id="rId1"/>
  </p:sldMasterIdLst>
  <p:notesMasterIdLst>
    <p:notesMasterId r:id="rId23"/>
  </p:notesMasterIdLst>
  <p:sldIdLst>
    <p:sldId id="256" r:id="rId2"/>
    <p:sldId id="262" r:id="rId3"/>
    <p:sldId id="269" r:id="rId4"/>
    <p:sldId id="270" r:id="rId5"/>
    <p:sldId id="266" r:id="rId6"/>
    <p:sldId id="268" r:id="rId7"/>
    <p:sldId id="265" r:id="rId8"/>
    <p:sldId id="271" r:id="rId9"/>
    <p:sldId id="264" r:id="rId10"/>
    <p:sldId id="267" r:id="rId11"/>
    <p:sldId id="263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</p:sldIdLst>
  <p:sldSz cx="9144000" cy="6858000" type="screen4x3"/>
  <p:notesSz cx="6797675" cy="9928225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Century Gothic" panose="020B0502020202020204" pitchFamily="34" charset="0"/>
      <p:regular r:id="rId28"/>
      <p:bold r:id="rId29"/>
      <p:italic r:id="rId30"/>
      <p:boldItalic r:id="rId31"/>
    </p:embeddedFont>
    <p:embeddedFont>
      <p:font typeface="Ubuntu Condensed" panose="020B0604020202020204" charset="0"/>
      <p:regular r:id="rId32"/>
    </p:embeddedFont>
    <p:embeddedFont>
      <p:font typeface="Wingdings 3" panose="05040102010807070707" pitchFamily="18" charset="2"/>
      <p:regular r:id="rId33"/>
    </p:embeddedFont>
  </p:embeddedFontLst>
  <p:custDataLst>
    <p:tags r:id="rId3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0032152230971135E-2"/>
          <c:y val="4.1904761904761903E-2"/>
          <c:w val="0.87941229221347328"/>
          <c:h val="0.88600674915635547"/>
        </c:manualLayout>
      </c:layout>
      <c:lineChart>
        <c:grouping val="standar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В. Штерн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bg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2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C5C-4C40-A69A-0D520AC396BD}"/>
                </c:ext>
              </c:extLst>
            </c:dLbl>
            <c:dLbl>
              <c:idx val="3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C5C-4C40-A69A-0D520AC396BD}"/>
                </c:ext>
              </c:extLst>
            </c:dLbl>
            <c:dLbl>
              <c:idx val="4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C5C-4C40-A69A-0D520AC396BD}"/>
                </c:ext>
              </c:extLst>
            </c:dLbl>
            <c:dLbl>
              <c:idx val="5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C5C-4C40-A69A-0D520AC396BD}"/>
                </c:ext>
              </c:extLst>
            </c:dLbl>
            <c:dLbl>
              <c:idx val="6"/>
              <c:layout>
                <c:manualLayout>
                  <c:x val="5.2777777777777779E-3"/>
                  <c:y val="2.44767701935280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6C5C-4C40-A69A-0D520AC396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rgbClr val="0070C0"/>
                    </a:solidFill>
                    <a:latin typeface="Ubuntu Condensed" panose="020B0506030602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Лист1!$B$1:$H$1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</c:numCache>
            </c:numRef>
          </c:cat>
          <c:val>
            <c:numRef>
              <c:f>Лист1!$B$2:$H$2</c:f>
              <c:numCache>
                <c:formatCode>General</c:formatCode>
                <c:ptCount val="7"/>
                <c:pt idx="0">
                  <c:v>0</c:v>
                </c:pt>
                <c:pt idx="1">
                  <c:v>10</c:v>
                </c:pt>
                <c:pt idx="2">
                  <c:v>400</c:v>
                </c:pt>
                <c:pt idx="3">
                  <c:v>1100</c:v>
                </c:pt>
                <c:pt idx="4">
                  <c:v>1600</c:v>
                </c:pt>
                <c:pt idx="5">
                  <c:v>2200</c:v>
                </c:pt>
                <c:pt idx="6">
                  <c:v>2500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6C5C-4C40-A69A-0D520AC396BD}"/>
            </c:ext>
          </c:extLst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Т. Смит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bg1"/>
              </a:solidFill>
              <a:ln w="9525">
                <a:solidFill>
                  <a:srgbClr val="7030A0"/>
                </a:solidFill>
              </a:ln>
              <a:effectLst/>
            </c:spPr>
          </c:marker>
          <c:dLbls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C5C-4C40-A69A-0D520AC396BD}"/>
                </c:ext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C5C-4C40-A69A-0D520AC396BD}"/>
                </c:ext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C5C-4C40-A69A-0D520AC396BD}"/>
                </c:ext>
              </c:extLst>
            </c:dLbl>
            <c:dLbl>
              <c:idx val="5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C5C-4C40-A69A-0D520AC396BD}"/>
                </c:ext>
              </c:extLst>
            </c:dLbl>
            <c:dLbl>
              <c:idx val="6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C5C-4C40-A69A-0D520AC396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rgbClr val="7030A0"/>
                    </a:solidFill>
                    <a:latin typeface="Ubuntu Condensed" panose="020B0506030602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Лист1!$B$1:$H$1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</c:numCache>
            </c:numRef>
          </c:cat>
          <c:val>
            <c:numRef>
              <c:f>Лист1!$B$3:$H$3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272</c:v>
                </c:pt>
                <c:pt idx="3">
                  <c:v>896</c:v>
                </c:pt>
                <c:pt idx="4">
                  <c:v>1540</c:v>
                </c:pt>
                <c:pt idx="5">
                  <c:v>2072</c:v>
                </c:pt>
                <c:pt idx="6">
                  <c:v>2562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6C5C-4C40-A69A-0D520AC396BD}"/>
            </c:ext>
          </c:extLst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Ш. Бюлер (min)</c:v>
                </c:pt>
              </c:strCache>
            </c:strRef>
          </c:tx>
          <c:spPr>
            <a:ln w="28575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C5C-4C40-A69A-0D520AC396BD}"/>
                </c:ext>
              </c:extLst>
            </c:dLbl>
            <c:dLbl>
              <c:idx val="1"/>
              <c:layout>
                <c:manualLayout>
                  <c:x val="9.7222222222217135E-4"/>
                  <c:y val="8.5906261717285347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6C5C-4C40-A69A-0D520AC396BD}"/>
                </c:ext>
              </c:extLst>
            </c:dLbl>
            <c:dLbl>
              <c:idx val="2"/>
              <c:layout>
                <c:manualLayout>
                  <c:x val="-1.3333333333333334E-2"/>
                  <c:y val="8.5906261717285347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6C5C-4C40-A69A-0D520AC396BD}"/>
                </c:ext>
              </c:extLst>
            </c:dLbl>
            <c:dLbl>
              <c:idx val="3"/>
              <c:layout>
                <c:manualLayout>
                  <c:x val="-3.875E-2"/>
                  <c:y val="3.144776902887125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6C5C-4C40-A69A-0D520AC396BD}"/>
                </c:ext>
              </c:extLst>
            </c:dLbl>
            <c:dLbl>
              <c:idx val="4"/>
              <c:layout>
                <c:manualLayout>
                  <c:x val="-1.6527777777777881E-2"/>
                  <c:y val="2.382872140982377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6C5C-4C40-A69A-0D520AC396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rgbClr val="FF0000"/>
                    </a:solidFill>
                    <a:latin typeface="Ubuntu Condensed" panose="020B0506030602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Лист1!$B$1:$H$1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</c:numCache>
            </c:numRef>
          </c:cat>
          <c:val>
            <c:numRef>
              <c:f>Лист1!$B$4:$H$4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27</c:v>
                </c:pt>
                <c:pt idx="3">
                  <c:v>171</c:v>
                </c:pt>
                <c:pt idx="4">
                  <c:v>598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6C5C-4C40-A69A-0D520AC396BD}"/>
            </c:ext>
          </c:extLst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Ш. Бюлер (max)</c:v>
                </c:pt>
              </c:strCache>
            </c:strRef>
          </c:tx>
          <c:spPr>
            <a:ln w="28575" cap="rnd">
              <a:solidFill>
                <a:srgbClr val="00B050"/>
              </a:solidFill>
              <a:prstDash val="sysDot"/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rgbClr val="00B050"/>
                    </a:solidFill>
                    <a:latin typeface="Ubuntu Condensed" panose="020B0506030602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Лист1!$B$1:$H$1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</c:numCache>
            </c:numRef>
          </c:cat>
          <c:val>
            <c:numRef>
              <c:f>Лист1!$B$5:$H$5</c:f>
              <c:numCache>
                <c:formatCode>General</c:formatCode>
                <c:ptCount val="7"/>
                <c:pt idx="0">
                  <c:v>0</c:v>
                </c:pt>
                <c:pt idx="1">
                  <c:v>58</c:v>
                </c:pt>
                <c:pt idx="2">
                  <c:v>707</c:v>
                </c:pt>
                <c:pt idx="3">
                  <c:v>1509</c:v>
                </c:pt>
                <c:pt idx="4">
                  <c:v>2346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6C5C-4C40-A69A-0D520AC396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46165887"/>
        <c:axId val="1346154239"/>
      </c:lineChart>
      <c:catAx>
        <c:axId val="13461658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Ubuntu Condensed" panose="020B0506030602030204" pitchFamily="34" charset="0"/>
                <a:ea typeface="+mn-ea"/>
                <a:cs typeface="+mn-cs"/>
              </a:defRPr>
            </a:pPr>
            <a:endParaRPr lang="ru-RU"/>
          </a:p>
        </c:txPr>
        <c:crossAx val="1346154239"/>
        <c:crosses val="autoZero"/>
        <c:auto val="1"/>
        <c:lblAlgn val="ctr"/>
        <c:lblOffset val="100"/>
        <c:noMultiLvlLbl val="0"/>
      </c:catAx>
      <c:valAx>
        <c:axId val="13461542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Ubuntu Condensed" panose="020B0506030602030204" pitchFamily="34" charset="0"/>
                <a:ea typeface="+mn-ea"/>
                <a:cs typeface="+mn-cs"/>
              </a:defRPr>
            </a:pPr>
            <a:endParaRPr lang="ru-RU"/>
          </a:p>
        </c:txPr>
        <c:crossAx val="1346165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8513779527559044E-2"/>
          <c:y val="4.5772778402699714E-2"/>
          <c:w val="0.91797244094488184"/>
          <c:h val="8.83542557180352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Ubuntu Condensed" panose="020B050603060203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Ubuntu Condensed" panose="020B0506030602030204" pitchFamily="34" charset="0"/>
        </a:defRPr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AC6B4C-F0DE-4EAE-8653-3F050F7D7C71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9AC0C2-5C31-416B-9AE7-6109D7E1D6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29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11B4-B9EE-4575-B977-CD3A2404C862}" type="datetime1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10F2BF5-4889-4B97-B5D9-1686122E4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25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B583B-8559-45A1-BD74-19DC2BD8F531}" type="datetime1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10F2BF5-4889-4B97-B5D9-1686122E4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49396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B583B-8559-45A1-BD74-19DC2BD8F531}" type="datetime1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10F2BF5-4889-4B97-B5D9-1686122E41B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469875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B583B-8559-45A1-BD74-19DC2BD8F531}" type="datetime1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10F2BF5-4889-4B97-B5D9-1686122E4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747852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B583B-8559-45A1-BD74-19DC2BD8F531}" type="datetime1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10F2BF5-4889-4B97-B5D9-1686122E41B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744222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B583B-8559-45A1-BD74-19DC2BD8F531}" type="datetime1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10F2BF5-4889-4B97-B5D9-1686122E4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41149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C616E-D4B3-4BBE-AF2D-A3240EB271BA}" type="datetime1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566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08DA-8BA8-4849-A344-E72AFE4D4CA1}" type="datetime1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921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9571-88E2-4919-B588-3DB82CBFCDDF}" type="datetime1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067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68B5C-30B5-4F21-818D-F84A16F7C87E}" type="datetime1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10F2BF5-4889-4B97-B5D9-1686122E4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203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F3EB-AA9B-44ED-8BEE-97E82C340923}" type="datetime1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10F2BF5-4889-4B97-B5D9-1686122E4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080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112F-88B1-4DAE-B893-CFD9C032236F}" type="datetime1">
              <a:rPr lang="ru-RU" smtClean="0"/>
              <a:t>18.11.2019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10F2BF5-4889-4B97-B5D9-1686122E4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012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455AA-6607-45D8-9B09-AF21C3DC6EFA}" type="datetime1">
              <a:rPr lang="ru-RU" smtClean="0"/>
              <a:t>18.11.2019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699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E2352-7D96-4089-9DAA-5EF1A47F9A5D}" type="datetime1">
              <a:rPr lang="ru-RU" smtClean="0"/>
              <a:t>18.11.2019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055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2B1D5-905F-4FA0-A8E8-2EC9B0AF10E8}" type="datetime1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319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6291-40AC-46E2-9359-1899C950E434}" type="datetime1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10F2BF5-4889-4B97-B5D9-1686122E4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284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B583B-8559-45A1-BD74-19DC2BD8F531}" type="datetime1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10F2BF5-4889-4B97-B5D9-1686122E4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816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chart" Target="../charts/chart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176829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2" name="think-cell Slide" r:id="rId4" imgW="479" imgH="478" progId="TCLayout.ActiveDocument.1">
                  <p:embed/>
                </p:oleObj>
              </mc:Choice>
              <mc:Fallback>
                <p:oleObj name="think-cell Slide" r:id="rId4" imgW="479" imgH="47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2774731"/>
            <a:ext cx="9144000" cy="135583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11013" y="2774733"/>
            <a:ext cx="71994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Ubuntu Condensed" panose="020B0506030602030204" pitchFamily="34" charset="0"/>
              </a:rPr>
              <a:t>Формирование словаря дошкольников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28090" y="3555127"/>
            <a:ext cx="4589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Ubuntu Condensed" panose="020B0506030602030204" pitchFamily="34" charset="0"/>
              </a:rPr>
              <a:t>Методы, технологии, формы работы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834743" y="5077097"/>
            <a:ext cx="33794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Подготовила: </a:t>
            </a:r>
            <a:br>
              <a:rPr lang="ru-RU" dirty="0"/>
            </a:br>
            <a:r>
              <a:rPr lang="ru-RU" dirty="0"/>
              <a:t>воспитатель Родионова Е.В.</a:t>
            </a:r>
            <a:br>
              <a:rPr lang="ru-RU" dirty="0"/>
            </a:br>
            <a:r>
              <a:rPr lang="ru-RU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28660" y="6087291"/>
            <a:ext cx="144623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/>
              <a:t>г.Балашиха</a:t>
            </a:r>
            <a:r>
              <a:rPr lang="ru-RU" dirty="0"/>
              <a:t> </a:t>
            </a:r>
          </a:p>
          <a:p>
            <a:pPr algn="ctr"/>
            <a:r>
              <a:rPr lang="ru-RU" sz="1600" dirty="0"/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3985130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4067022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5" name="think-cell Slide" r:id="rId5" imgW="479" imgH="478" progId="TCLayout.ActiveDocument.1">
                  <p:embed/>
                </p:oleObj>
              </mc:Choice>
              <mc:Fallback>
                <p:oleObj name="think-cell Slide" r:id="rId5" imgW="479" imgH="478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Ubuntu Condensed" panose="020B0506030602030204" pitchFamily="34" charset="0"/>
              <a:ea typeface="+mj-ea"/>
              <a:cs typeface="+mj-cs"/>
              <a:sym typeface="Ubuntu Condensed" panose="020B0506030602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9160" y="0"/>
            <a:ext cx="8656427" cy="930875"/>
          </a:xfr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ru-RU" altLang="ru-RU" sz="2800" dirty="0">
                <a:solidFill>
                  <a:schemeClr val="accent6">
                    <a:lumMod val="50000"/>
                  </a:schemeClr>
                </a:solidFill>
                <a:latin typeface="Ubuntu Condensed" panose="020B0506030602030204" pitchFamily="34" charset="0"/>
              </a:rPr>
              <a:t>Игровые приёмы по формированию словаря дошкольника</a:t>
            </a:r>
            <a:endParaRPr lang="en-US" altLang="ru-RU" sz="2800" dirty="0">
              <a:solidFill>
                <a:schemeClr val="accent6">
                  <a:lumMod val="50000"/>
                </a:schemeClr>
              </a:solidFill>
              <a:latin typeface="Ubuntu Condensed" panose="020B0506030602030204" pitchFamily="34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88626" y="6454774"/>
            <a:ext cx="489904" cy="365125"/>
          </a:xfrm>
        </p:spPr>
        <p:txBody>
          <a:bodyPr/>
          <a:lstStyle/>
          <a:p>
            <a:fld id="{310F2BF5-4889-4B97-B5D9-1686122E41BD}" type="slidenum">
              <a:rPr lang="ru-RU" sz="1800" smtClean="0">
                <a:solidFill>
                  <a:schemeClr val="accent6">
                    <a:lumMod val="50000"/>
                  </a:schemeClr>
                </a:solidFill>
                <a:latin typeface="Ubuntu Condensed" panose="020B0506030602030204" pitchFamily="34" charset="0"/>
              </a:rPr>
              <a:pPr/>
              <a:t>10</a:t>
            </a:fld>
            <a:endParaRPr lang="ru-RU" sz="1800" dirty="0">
              <a:solidFill>
                <a:schemeClr val="accent6">
                  <a:lumMod val="50000"/>
                </a:schemeClr>
              </a:solidFill>
              <a:latin typeface="Ubuntu Condensed" panose="020B050603060203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38530" y="922637"/>
            <a:ext cx="8640000" cy="0"/>
          </a:xfrm>
          <a:prstGeom prst="line">
            <a:avLst/>
          </a:prstGeom>
          <a:ln w="25400" cmpd="dbl">
            <a:solidFill>
              <a:schemeClr val="accent6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5587" y="6453336"/>
            <a:ext cx="8640000" cy="0"/>
          </a:xfrm>
          <a:prstGeom prst="line">
            <a:avLst/>
          </a:prstGeom>
          <a:ln w="25400" cmpd="dbl">
            <a:solidFill>
              <a:schemeClr val="accent6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8361299" y="6518618"/>
            <a:ext cx="0" cy="28800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142010"/>
              </p:ext>
            </p:extLst>
          </p:nvPr>
        </p:nvGraphicFramePr>
        <p:xfrm>
          <a:off x="238528" y="1089577"/>
          <a:ext cx="8572066" cy="511048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325880">
                  <a:extLst>
                    <a:ext uri="{9D8B030D-6E8A-4147-A177-3AD203B41FA5}">
                      <a16:colId xmlns:a16="http://schemas.microsoft.com/office/drawing/2014/main" val="4009918274"/>
                    </a:ext>
                  </a:extLst>
                </a:gridCol>
                <a:gridCol w="1864908">
                  <a:extLst>
                    <a:ext uri="{9D8B030D-6E8A-4147-A177-3AD203B41FA5}">
                      <a16:colId xmlns:a16="http://schemas.microsoft.com/office/drawing/2014/main" val="3873861050"/>
                    </a:ext>
                  </a:extLst>
                </a:gridCol>
                <a:gridCol w="5381278">
                  <a:extLst>
                    <a:ext uri="{9D8B030D-6E8A-4147-A177-3AD203B41FA5}">
                      <a16:colId xmlns:a16="http://schemas.microsoft.com/office/drawing/2014/main" val="11567282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Ubuntu Condensed" panose="020B0506030602030204" pitchFamily="34" charset="0"/>
                        </a:rPr>
                        <a:t>Название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Ubuntu Condensed" panose="020B0506030602030204" pitchFamily="34" charset="0"/>
                        </a:rPr>
                        <a:t>Цель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Ubuntu Condensed" panose="020B0506030602030204" pitchFamily="34" charset="0"/>
                        </a:rPr>
                        <a:t>Содержание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2838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tx1"/>
                          </a:solidFill>
                          <a:latin typeface="Ubuntu Condensed" panose="020B0506030602030204" pitchFamily="34" charset="0"/>
                        </a:rPr>
                        <a:t>Посылка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tx1"/>
                          </a:solidFill>
                          <a:latin typeface="Ubuntu Condensed" panose="020B0506030602030204" pitchFamily="34" charset="0"/>
                        </a:rPr>
                        <a:t>Расширение объёма словаря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100" b="0" i="0" kern="1200" dirty="0">
                          <a:solidFill>
                            <a:schemeClr val="tx1"/>
                          </a:solidFill>
                          <a:effectLst/>
                          <a:latin typeface="Ubuntu Condensed" panose="020B0506030602030204" pitchFamily="34" charset="0"/>
                          <a:ea typeface="+mn-ea"/>
                          <a:cs typeface="+mn-cs"/>
                        </a:rPr>
                        <a:t>Каждый ребенок получает «посылку» (коробку с предметом внутри). Первый игрок начинает описывать свой предмет, не называя и не показывая его. Предмет предъявляется после того, как будет отгадан</a:t>
                      </a:r>
                      <a:endParaRPr lang="ru-RU" sz="1100" dirty="0">
                        <a:solidFill>
                          <a:schemeClr val="tx1"/>
                        </a:solidFill>
                        <a:latin typeface="Ubuntu Condensed" panose="020B05060306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990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tx1"/>
                          </a:solidFill>
                          <a:latin typeface="Ubuntu Condensed" panose="020B0506030602030204" pitchFamily="34" charset="0"/>
                        </a:rPr>
                        <a:t>Аналогии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tx1"/>
                          </a:solidFill>
                          <a:latin typeface="Ubuntu Condensed" panose="020B0506030602030204" pitchFamily="34" charset="0"/>
                        </a:rPr>
                        <a:t>Активизация существительных </a:t>
                      </a:r>
                      <a:br>
                        <a:rPr lang="ru-RU" sz="1100" dirty="0">
                          <a:solidFill>
                            <a:schemeClr val="tx1"/>
                          </a:solidFill>
                          <a:latin typeface="Ubuntu Condensed" panose="020B0506030602030204" pitchFamily="34" charset="0"/>
                        </a:rPr>
                      </a:br>
                      <a:r>
                        <a:rPr lang="ru-RU" sz="1100" dirty="0">
                          <a:solidFill>
                            <a:schemeClr val="tx1"/>
                          </a:solidFill>
                          <a:latin typeface="Ubuntu Condensed" panose="020B0506030602030204" pitchFamily="34" charset="0"/>
                        </a:rPr>
                        <a:t>с обобщающим значением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100" b="0" i="0" kern="1200" dirty="0">
                          <a:solidFill>
                            <a:schemeClr val="tx1"/>
                          </a:solidFill>
                          <a:effectLst/>
                          <a:latin typeface="Ubuntu Condensed" panose="020B0506030602030204" pitchFamily="34" charset="0"/>
                          <a:ea typeface="+mn-ea"/>
                          <a:cs typeface="+mn-cs"/>
                        </a:rPr>
                        <a:t>Взрослый предлагает детям дополнить слово по образцу: лиса – зверь, журавль – птица или наоборот. Взрослый называет слово обобщающего значения, ребенок придумывает слово конкретного значения (или наоборот): посуда – сковорода, цветы – одуванчик</a:t>
                      </a:r>
                      <a:endParaRPr lang="ru-RU" sz="1100" dirty="0">
                        <a:solidFill>
                          <a:schemeClr val="tx1"/>
                        </a:solidFill>
                        <a:latin typeface="Ubuntu Condensed" panose="020B05060306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118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tx1"/>
                          </a:solidFill>
                          <a:latin typeface="Ubuntu Condensed" panose="020B0506030602030204" pitchFamily="34" charset="0"/>
                        </a:rPr>
                        <a:t>Скажи наоборот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tx1"/>
                          </a:solidFill>
                          <a:latin typeface="Ubuntu Condensed" panose="020B0506030602030204" pitchFamily="34" charset="0"/>
                        </a:rPr>
                        <a:t>Расширение словаря антонимов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100" b="0" i="0" kern="1200" dirty="0">
                          <a:solidFill>
                            <a:schemeClr val="tx1"/>
                          </a:solidFill>
                          <a:effectLst/>
                          <a:latin typeface="Ubuntu Condensed" panose="020B0506030602030204" pitchFamily="34" charset="0"/>
                          <a:ea typeface="+mn-ea"/>
                          <a:cs typeface="+mn-cs"/>
                        </a:rPr>
                        <a:t>Дети стоят в шеренге лицом к ведущему. Взрослый (ведущий) произносит слово и бросает мяч одному из игроков. Поймавший мяч должен назвать антоним (слово-«неприятель») к заданному слову и вернуть мяч ведущему. Если парное слово подобрано верно, ребенок делает шаг вперед. Выигрывает тот, кто быстрее подойдет к условной линии, на которой находится ведущий. Этот ребенок продолжает игру придумывая свои слова</a:t>
                      </a:r>
                      <a:endParaRPr lang="ru-RU" sz="1100" dirty="0">
                        <a:solidFill>
                          <a:schemeClr val="tx1"/>
                        </a:solidFill>
                        <a:latin typeface="Ubuntu Condensed" panose="020B05060306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944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tx1"/>
                          </a:solidFill>
                          <a:latin typeface="Ubuntu Condensed" panose="020B0506030602030204" pitchFamily="34" charset="0"/>
                        </a:rPr>
                        <a:t>Назови другим словом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tx1"/>
                          </a:solidFill>
                          <a:latin typeface="Ubuntu Condensed" panose="020B0506030602030204" pitchFamily="34" charset="0"/>
                        </a:rPr>
                        <a:t>Расширение словаря синонимов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0" i="0" kern="1200" dirty="0">
                          <a:solidFill>
                            <a:schemeClr val="tx1"/>
                          </a:solidFill>
                          <a:effectLst/>
                          <a:latin typeface="Ubuntu Condensed" panose="020B0506030602030204" pitchFamily="34" charset="0"/>
                          <a:ea typeface="+mn-ea"/>
                          <a:cs typeface="+mn-cs"/>
                        </a:rPr>
                        <a:t>Взрослый называет словосочетание и задает вопрос: «Бросить мяч. Как это действие можно назвать иначе, другим словом?» Даются образцы правильных ответов: «Бросить мяч – кинуть мяч. Глядеть в окно – смотреть в окно». </a:t>
                      </a:r>
                      <a:endParaRPr lang="ru-RU" sz="1100" dirty="0">
                        <a:solidFill>
                          <a:schemeClr val="tx1"/>
                        </a:solidFill>
                        <a:latin typeface="Ubuntu Condensed" panose="020B05060306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0614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Ubuntu Condensed" panose="020B0506030602030204" pitchFamily="34" charset="0"/>
                        </a:rPr>
                        <a:t>Ассоциации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Ubuntu Condensed" panose="020B0506030602030204" pitchFamily="34" charset="0"/>
                        </a:rPr>
                        <a:t>Развитие речевых ассоциаций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0" i="0" kern="1200" dirty="0">
                          <a:solidFill>
                            <a:schemeClr val="tx1"/>
                          </a:solidFill>
                          <a:effectLst/>
                          <a:latin typeface="Ubuntu Condensed" panose="020B0506030602030204" pitchFamily="34" charset="0"/>
                          <a:ea typeface="+mn-ea"/>
                          <a:cs typeface="+mn-cs"/>
                        </a:rPr>
                        <a:t>Взрослый бросает мяч ребенку и называет какой-либо конкретный признак предмета: «Колючий». Ребенок ловит мяч, добавляет слово, обозначающее предмет, обладающий этим признаком (ёж), и возвращает мяч взрослому. Аналогично: тяжелый – грузовик; холодный - снег, высокий – человек, стеклянный – стакан</a:t>
                      </a:r>
                      <a:endParaRPr lang="ru-RU" sz="1100" dirty="0">
                        <a:solidFill>
                          <a:schemeClr val="tx1"/>
                        </a:solidFill>
                        <a:latin typeface="Ubuntu Condensed" panose="020B05060306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6356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Ubuntu Condensed" panose="020B0506030602030204" pitchFamily="34" charset="0"/>
                        </a:rPr>
                        <a:t>Я собрал в огороде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Ubuntu Condensed" panose="020B0506030602030204" pitchFamily="34" charset="0"/>
                        </a:rPr>
                        <a:t>Расширение объёма словаря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0" i="0" kern="1200" dirty="0">
                          <a:solidFill>
                            <a:schemeClr val="tx1"/>
                          </a:solidFill>
                          <a:effectLst/>
                          <a:latin typeface="Ubuntu Condensed" panose="020B0506030602030204" pitchFamily="34" charset="0"/>
                          <a:ea typeface="+mn-ea"/>
                          <a:cs typeface="+mn-cs"/>
                        </a:rPr>
                        <a:t>Взрослый начинает игру, произнося предложение: «Я собрал на огороде….огурцы». Ребенок повторяет фразу целиком и добавляет наименование своего овоща: «Я собрал на огороде огурцы и помидоры». Следующий игрок повторяет все сказанное предыдущим участником и придумывает третий овощ: «Я собрал на огороде огурцы, помидоры и лук». Игроки участвуют в игре до первой ошибки. Побеждает тот, кто останется в игре последним. В зависимости от лексической темы предложение меняется по содержанию: «Я собрал в саду….», «Я положил в шкаф…», «Я видел на улице….», «В лесу живет….», «На кухне есть….» и т.д.</a:t>
                      </a:r>
                      <a:endParaRPr lang="ru-RU" sz="1100" dirty="0">
                        <a:solidFill>
                          <a:schemeClr val="tx1"/>
                        </a:solidFill>
                        <a:latin typeface="Ubuntu Condensed" panose="020B05060306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7253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4119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9538520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7" name="think-cell Slide" r:id="rId5" imgW="479" imgH="478" progId="TCLayout.ActiveDocument.1">
                  <p:embed/>
                </p:oleObj>
              </mc:Choice>
              <mc:Fallback>
                <p:oleObj name="think-cell Slide" r:id="rId5" imgW="479" imgH="478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Ubuntu Condensed" panose="020B0506030602030204" pitchFamily="34" charset="0"/>
              <a:ea typeface="+mj-ea"/>
              <a:cs typeface="+mj-cs"/>
              <a:sym typeface="Ubuntu Condensed" panose="020B0506030602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9160" y="0"/>
            <a:ext cx="8656427" cy="930875"/>
          </a:xfr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ru-RU" altLang="ru-RU" sz="2800" dirty="0">
                <a:solidFill>
                  <a:schemeClr val="accent6">
                    <a:lumMod val="50000"/>
                  </a:schemeClr>
                </a:solidFill>
                <a:latin typeface="Ubuntu Condensed" panose="020B0506030602030204" pitchFamily="34" charset="0"/>
              </a:rPr>
              <a:t>Дидактические требования к занятиям по формированию словарного запаса дошкольников</a:t>
            </a:r>
            <a:endParaRPr lang="en-US" altLang="ru-RU" sz="2800" dirty="0">
              <a:solidFill>
                <a:schemeClr val="accent6">
                  <a:lumMod val="50000"/>
                </a:schemeClr>
              </a:solidFill>
              <a:latin typeface="Ubuntu Condensed" panose="020B0506030602030204" pitchFamily="34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88626" y="6454774"/>
            <a:ext cx="489904" cy="365125"/>
          </a:xfrm>
        </p:spPr>
        <p:txBody>
          <a:bodyPr/>
          <a:lstStyle/>
          <a:p>
            <a:fld id="{310F2BF5-4889-4B97-B5D9-1686122E41BD}" type="slidenum">
              <a:rPr lang="ru-RU" sz="1800" smtClean="0">
                <a:solidFill>
                  <a:schemeClr val="accent6">
                    <a:lumMod val="50000"/>
                  </a:schemeClr>
                </a:solidFill>
                <a:latin typeface="Ubuntu Condensed" panose="020B0506030602030204" pitchFamily="34" charset="0"/>
              </a:rPr>
              <a:pPr/>
              <a:t>11</a:t>
            </a:fld>
            <a:endParaRPr lang="ru-RU" sz="1800" dirty="0">
              <a:solidFill>
                <a:schemeClr val="accent6">
                  <a:lumMod val="50000"/>
                </a:schemeClr>
              </a:solidFill>
              <a:latin typeface="Ubuntu Condensed" panose="020B050603060203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38530" y="922637"/>
            <a:ext cx="8640000" cy="0"/>
          </a:xfrm>
          <a:prstGeom prst="line">
            <a:avLst/>
          </a:prstGeom>
          <a:ln w="25400" cmpd="dbl">
            <a:solidFill>
              <a:schemeClr val="accent6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5587" y="6453336"/>
            <a:ext cx="8640000" cy="0"/>
          </a:xfrm>
          <a:prstGeom prst="line">
            <a:avLst/>
          </a:prstGeom>
          <a:ln w="25400" cmpd="dbl">
            <a:solidFill>
              <a:schemeClr val="accent6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8361299" y="6518618"/>
            <a:ext cx="0" cy="28800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38531" y="1261241"/>
            <a:ext cx="8640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506030602030204" pitchFamily="34" charset="0"/>
              </a:rPr>
              <a:t>предварительная подготовка к занятию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506030602030204" pitchFamily="34" charset="0"/>
              </a:rPr>
              <a:t>соответствие материала возрастным возможностям умственного и речевого развития детей (на достаточном уровне трудности)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506030602030204" pitchFamily="34" charset="0"/>
              </a:rPr>
              <a:t>воспитательный характер содержания материала, организации обучения, взаимодействия воспитателя с детьми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506030602030204" pitchFamily="34" charset="0"/>
              </a:rPr>
              <a:t>эмоциональный характер занятия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506030602030204" pitchFamily="34" charset="0"/>
              </a:rPr>
              <a:t>структура занятия в соответствии с его типом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506030602030204" pitchFamily="34" charset="0"/>
              </a:rPr>
              <a:t>сочетание коллективного характера обучения с индивидуальным подходом к детям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506030602030204" pitchFamily="34" charset="0"/>
              </a:rPr>
              <a:t>связь занятия с последующей работой по развитию речи</a:t>
            </a:r>
          </a:p>
        </p:txBody>
      </p:sp>
    </p:spTree>
    <p:extLst>
      <p:ext uri="{BB962C8B-B14F-4D97-AF65-F5344CB8AC3E}">
        <p14:creationId xmlns:p14="http://schemas.microsoft.com/office/powerpoint/2010/main" val="1566451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14" y="225397"/>
            <a:ext cx="6589199" cy="128089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технологии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720" y="2542607"/>
            <a:ext cx="8586652" cy="515577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</a:rPr>
              <a:t>Синквейн</a:t>
            </a:r>
          </a:p>
          <a:p>
            <a:pPr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</a:rPr>
              <a:t>Интеллект-карты ( мыслительные карты)</a:t>
            </a:r>
          </a:p>
          <a:p>
            <a:pPr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</a:rPr>
              <a:t>Коллаж (разновидность мнемотаблиц)</a:t>
            </a:r>
          </a:p>
          <a:p>
            <a:pPr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</a:rPr>
              <a:t>Кинезиология</a:t>
            </a:r>
          </a:p>
          <a:p>
            <a:pPr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</a:rPr>
              <a:t>Биоэнергопластика </a:t>
            </a:r>
          </a:p>
          <a:p>
            <a:pPr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807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8607" y="695978"/>
            <a:ext cx="6589199" cy="128089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0530" y="2708366"/>
            <a:ext cx="8388932" cy="5233851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Синквейн – это французское пятистишие, похожее на японские стихотворения. Он помогает пополнить словарный запас, учит краткому пересказу и учит находить и выделять в большом объеме информации главную мысль.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Для того, чтобы наиболее правильно, полно и точно выразить свою мысль, ребенок должен иметь достаточный лексический запас. Поэтому работа начинается с уточнения, расширения и самосовершенствования словаря.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Сочинение синквейна – процесс творческий. Это интересное занятие помогает самовыражению детей, через сочинение собственных нерифмованных стихов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474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14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305213" y="1266119"/>
            <a:ext cx="7394652" cy="55135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dirty="0">
                <a:solidFill>
                  <a:srgbClr val="C00000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Первая строка синквейна</a:t>
            </a:r>
            <a: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заголовок, тема, состоящие из одного слова (обычно существительное, означающее предмет или действие, о котором идёт речь).</a:t>
            </a:r>
          </a:p>
          <a:p>
            <a:pPr marL="0" indent="0">
              <a:buNone/>
            </a:pPr>
            <a:r>
              <a:rPr lang="ru-RU" sz="2000" i="1" dirty="0">
                <a:solidFill>
                  <a:srgbClr val="C00000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Вторая строка </a:t>
            </a:r>
            <a: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два слова. Прилагательные. Это описание признаков предмета или его свойства, раскрывающие тему синквейна.</a:t>
            </a:r>
          </a:p>
          <a:p>
            <a:pPr marL="0" indent="0">
              <a:buNone/>
            </a:pPr>
            <a:r>
              <a:rPr lang="ru-RU" sz="2000" i="1" dirty="0">
                <a:solidFill>
                  <a:srgbClr val="C00000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Третья строка - </a:t>
            </a: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обычно состоит из трёх глаголов или деепричастий, описывающих действия предмета.</a:t>
            </a:r>
          </a:p>
          <a:p>
            <a:pPr marL="0" indent="0">
              <a:buNone/>
            </a:pPr>
            <a:r>
              <a:rPr lang="ru-RU" sz="2000" i="1" dirty="0">
                <a:solidFill>
                  <a:srgbClr val="C00000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Четвёртая строка </a:t>
            </a:r>
            <a: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это словосочетание или предложение, состоящее из нескольких слов, которые отражают личное отношение автора синквейна к тому, о чем говорится в тексте.</a:t>
            </a:r>
          </a:p>
          <a:p>
            <a:pPr marL="0" indent="0">
              <a:buNone/>
            </a:pPr>
            <a:r>
              <a:rPr lang="ru-RU" sz="2000" i="1" dirty="0">
                <a:solidFill>
                  <a:srgbClr val="C00000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Пятая строка </a:t>
            </a:r>
            <a: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последняя. Одно слово – существительное для выражения своих чувств, ассоциаций, связанных с предметом, о котором говорится в синквейне, то есть это личное выражение автора к теме или повторение сути, синоним.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0866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3338" y="3632307"/>
            <a:ext cx="8038012" cy="303845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Ubuntu Condensed" panose="020B0604020202020204" charset="0"/>
              </a:rPr>
              <a:t>1.</a:t>
            </a:r>
            <a:r>
              <a:rPr lang="ru-RU" dirty="0">
                <a:latin typeface="Ubuntu Condensed" panose="020B0604020202020204" charset="0"/>
              </a:rPr>
              <a:t> Дом</a:t>
            </a:r>
            <a:br>
              <a:rPr lang="ru-RU" dirty="0">
                <a:latin typeface="Ubuntu Condensed" panose="020B0604020202020204" charset="0"/>
              </a:rPr>
            </a:br>
            <a:r>
              <a:rPr lang="ru-RU" dirty="0">
                <a:solidFill>
                  <a:srgbClr val="C00000"/>
                </a:solidFill>
                <a:latin typeface="Ubuntu Condensed" panose="020B0604020202020204" charset="0"/>
              </a:rPr>
              <a:t>2.</a:t>
            </a:r>
            <a:r>
              <a:rPr lang="ru-RU" dirty="0">
                <a:latin typeface="Ubuntu Condensed" panose="020B0604020202020204" charset="0"/>
              </a:rPr>
              <a:t> Большой, красивый</a:t>
            </a:r>
            <a:br>
              <a:rPr lang="ru-RU" dirty="0">
                <a:latin typeface="Ubuntu Condensed" panose="020B0604020202020204" charset="0"/>
              </a:rPr>
            </a:br>
            <a:r>
              <a:rPr lang="ru-RU" dirty="0">
                <a:solidFill>
                  <a:srgbClr val="C00000"/>
                </a:solidFill>
                <a:latin typeface="Ubuntu Condensed" panose="020B0604020202020204" charset="0"/>
              </a:rPr>
              <a:t>3.</a:t>
            </a:r>
            <a:r>
              <a:rPr lang="ru-RU" dirty="0">
                <a:latin typeface="Ubuntu Condensed" panose="020B0604020202020204" charset="0"/>
              </a:rPr>
              <a:t> Защищает, греет, бережёт</a:t>
            </a:r>
            <a:br>
              <a:rPr lang="ru-RU" dirty="0">
                <a:latin typeface="Ubuntu Condensed" panose="020B0604020202020204" charset="0"/>
              </a:rPr>
            </a:br>
            <a:r>
              <a:rPr lang="ru-RU" dirty="0">
                <a:solidFill>
                  <a:srgbClr val="C00000"/>
                </a:solidFill>
                <a:latin typeface="Ubuntu Condensed" panose="020B0604020202020204" charset="0"/>
              </a:rPr>
              <a:t>4.</a:t>
            </a:r>
            <a:r>
              <a:rPr lang="ru-RU" dirty="0">
                <a:latin typeface="Ubuntu Condensed" panose="020B0604020202020204" charset="0"/>
              </a:rPr>
              <a:t> Нужен всегда всем людям</a:t>
            </a:r>
            <a:br>
              <a:rPr lang="ru-RU" dirty="0">
                <a:latin typeface="Ubuntu Condensed" panose="020B0604020202020204" charset="0"/>
              </a:rPr>
            </a:br>
            <a:r>
              <a:rPr lang="ru-RU" dirty="0">
                <a:solidFill>
                  <a:srgbClr val="C00000"/>
                </a:solidFill>
                <a:latin typeface="Ubuntu Condensed" panose="020B0604020202020204" charset="0"/>
              </a:rPr>
              <a:t>5.</a:t>
            </a:r>
            <a:r>
              <a:rPr lang="ru-RU" dirty="0">
                <a:latin typeface="Ubuntu Condensed" panose="020B0604020202020204" charset="0"/>
              </a:rPr>
              <a:t> Здание</a:t>
            </a:r>
            <a:br>
              <a:rPr lang="ru-RU" dirty="0">
                <a:latin typeface="Ubuntu Condensed" panose="020B0604020202020204" charset="0"/>
              </a:rPr>
            </a:br>
            <a:endParaRPr lang="ru-RU" dirty="0">
              <a:latin typeface="Ubuntu Condensed" panose="020B060402020202020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02061" y="-80479"/>
            <a:ext cx="4133446" cy="3712786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6645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7316" y="512463"/>
            <a:ext cx="6589199" cy="128089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Ubuntu Condensed" panose="020B0604020202020204" charset="0"/>
                <a:cs typeface="Times New Roman" panose="02020603050405020304" pitchFamily="18" charset="0"/>
              </a:rPr>
              <a:t>Интеллект-карты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4433" y="1375955"/>
            <a:ext cx="8630195" cy="53383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Интеллектуальные карты - это уникальный и простой метод запоминания информации. Регулярное использование интеллектуальных карт позволяет сделать привычным использование образов. Метод интеллектуальных карт дает возможность фокусироваться на теме, проводить целенаправленную работу по формированию словаря и связной речи.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Интеллектуальная карта – это метод запоминания информации, с помощью которого, развиваются как творческие, так и речевые способности детей и активизируется мышление.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Полезные свойства интеллект-карт это – наглядность, привлекательность и запоминаемость.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Наглядность - обозначенная проблема с многочисленными сторонами оказывается прямо перед вами, ее можно окинуть одним взглядом.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Привлекательность - хорошая интеллектуальная карта имеет свою эстетику, ее рассматривать не только интересно, но и приятно. 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Запоминаемость состоит в том, что благодаря работе обоих полушари</a:t>
            </a:r>
            <a: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  <a:t>й мозга, использованию образов и цвета, интеллект-карта легко запоминается.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5914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1852" y="1271451"/>
            <a:ext cx="8604068" cy="55865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Правила составления интеллектуальных карт: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. В центре страницы пишется и обводится главная идея (образ)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2.</a:t>
            </a:r>
            <a:r>
              <a:rPr lang="ru-RU" dirty="0">
                <a:latin typeface="Ubuntu Condensed" panose="020B060402020202020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Для каждого ключевого момента проводятся расходящиеся от центра ответвления,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используя ручки разного цвета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3.</a:t>
            </a:r>
            <a:r>
              <a:rPr lang="ru-RU" dirty="0">
                <a:latin typeface="Ubuntu Condensed" panose="020B060402020202020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Для каждого ответвления пишется ключевое слово или фраза, оставив возможность для добавления деталей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4.</a:t>
            </a:r>
            <a:r>
              <a:rPr lang="ru-RU" dirty="0">
                <a:latin typeface="Ubuntu Condensed" panose="020B060402020202020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Добавляются символы и иллюстрации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5.</a:t>
            </a:r>
            <a:r>
              <a:rPr lang="ru-RU" dirty="0">
                <a:latin typeface="Ubuntu Condensed" panose="020B060402020202020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Писать надо разборчиво (печатными) буквами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6.</a:t>
            </a:r>
            <a:r>
              <a:rPr lang="ru-RU" dirty="0">
                <a:latin typeface="Ubuntu Condensed" panose="020B060402020202020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Важные идеи записываются более крупным шрифтом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7.</a:t>
            </a:r>
            <a:r>
              <a:rPr lang="ru-RU" dirty="0">
                <a:latin typeface="Ubuntu Condensed" panose="020B060402020202020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Для выделения определенных элементов или идей используются линии произвольной формы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8.</a:t>
            </a:r>
            <a:r>
              <a:rPr lang="ru-RU" dirty="0">
                <a:latin typeface="Ubuntu Condensed" panose="020B060402020202020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При построении карты памяти лист бумаги располагается горизонтально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2871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908" y="1341436"/>
            <a:ext cx="7132321" cy="52422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8067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00126" y="787783"/>
            <a:ext cx="6589199" cy="128089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Ubuntu Condensed" panose="020B0604020202020204" charset="0"/>
                <a:cs typeface="Times New Roman" panose="02020603050405020304" pitchFamily="18" charset="0"/>
              </a:rPr>
              <a:t>Коллаж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2747" y="2177143"/>
            <a:ext cx="6591985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Коллаж- лист картона, где изображены, буквы, цифры, геометрические фигуры, различные картинки, но связанные они между собой одной целью. Цель коллажа - расширение словарного запаса, образного восприятия, умения связно говорить, рассказывать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Коллаж используется в различных направлениях  по развитию связной речи детей:   автоматизации звуков, развитии грамматического строя речи, совершенствовании звукового и слогового анализа и синтеза, развитии памяти и мышления, голоса и интонации, составлении предложений, рассказов , сказок.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77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057057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8" name="think-cell Slide" r:id="rId5" imgW="479" imgH="478" progId="TCLayout.ActiveDocument.1">
                  <p:embed/>
                </p:oleObj>
              </mc:Choice>
              <mc:Fallback>
                <p:oleObj name="think-cell Slide" r:id="rId5" imgW="479" imgH="47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Ubuntu Condensed" panose="020B0506030602030204" pitchFamily="34" charset="0"/>
              <a:ea typeface="+mj-ea"/>
              <a:cs typeface="+mj-cs"/>
              <a:sym typeface="Ubuntu Condensed" panose="020B0506030602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9160" y="0"/>
            <a:ext cx="8656427" cy="930875"/>
          </a:xfr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ru-RU" altLang="ru-RU" sz="2800" dirty="0">
                <a:solidFill>
                  <a:schemeClr val="tx1"/>
                </a:solidFill>
                <a:latin typeface="Ubuntu Condensed" panose="020B0506030602030204" pitchFamily="34" charset="0"/>
              </a:rPr>
              <a:t>Актуальность задачи</a:t>
            </a:r>
            <a:r>
              <a:rPr lang="en-US" altLang="ru-RU" sz="2800" dirty="0">
                <a:solidFill>
                  <a:schemeClr val="tx1"/>
                </a:solidFill>
                <a:latin typeface="Ubuntu Condensed" panose="020B0506030602030204" pitchFamily="34" charset="0"/>
              </a:rPr>
              <a:t> </a:t>
            </a:r>
            <a:r>
              <a:rPr lang="ru-RU" altLang="ru-RU" sz="2800" dirty="0">
                <a:solidFill>
                  <a:schemeClr val="tx1"/>
                </a:solidFill>
                <a:latin typeface="Ubuntu Condensed" panose="020B0506030602030204" pitchFamily="34" charset="0"/>
              </a:rPr>
              <a:t>формирования словаря дошкольников</a:t>
            </a:r>
            <a:endParaRPr lang="en-US" altLang="ru-RU" sz="2800" dirty="0">
              <a:solidFill>
                <a:schemeClr val="tx1"/>
              </a:solidFill>
              <a:latin typeface="Ubuntu Condensed" panose="020B0506030602030204" pitchFamily="34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88626" y="6454774"/>
            <a:ext cx="489904" cy="365125"/>
          </a:xfrm>
        </p:spPr>
        <p:txBody>
          <a:bodyPr/>
          <a:lstStyle/>
          <a:p>
            <a:fld id="{310F2BF5-4889-4B97-B5D9-1686122E41BD}" type="slidenum">
              <a:rPr lang="ru-RU" sz="1800" smtClean="0">
                <a:solidFill>
                  <a:schemeClr val="accent6">
                    <a:lumMod val="50000"/>
                  </a:schemeClr>
                </a:solidFill>
                <a:latin typeface="Ubuntu Condensed" panose="020B0506030602030204" pitchFamily="34" charset="0"/>
              </a:rPr>
              <a:pPr/>
              <a:t>2</a:t>
            </a:fld>
            <a:endParaRPr lang="ru-RU" sz="1800" dirty="0">
              <a:solidFill>
                <a:schemeClr val="accent6">
                  <a:lumMod val="50000"/>
                </a:schemeClr>
              </a:solidFill>
              <a:latin typeface="Ubuntu Condensed" panose="020B050603060203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38530" y="922637"/>
            <a:ext cx="8640000" cy="0"/>
          </a:xfrm>
          <a:prstGeom prst="line">
            <a:avLst/>
          </a:prstGeom>
          <a:ln w="25400" cmpd="dbl">
            <a:solidFill>
              <a:schemeClr val="accent6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247398" y="6453336"/>
            <a:ext cx="339708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dirty="0">
                <a:solidFill>
                  <a:schemeClr val="accent6">
                    <a:lumMod val="50000"/>
                  </a:schemeClr>
                </a:solidFill>
                <a:latin typeface="Ubuntu Condensed" panose="020B0506030602030204" pitchFamily="34" charset="0"/>
              </a:rPr>
              <a:t>Источник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  <a:latin typeface="Ubuntu Condensed" panose="020B0506030602030204" pitchFamily="34" charset="0"/>
              </a:rPr>
              <a:t>:</a:t>
            </a:r>
            <a:r>
              <a:rPr lang="ru-RU" sz="800" dirty="0">
                <a:solidFill>
                  <a:schemeClr val="accent6">
                    <a:lumMod val="50000"/>
                  </a:schemeClr>
                </a:solidFill>
                <a:latin typeface="Ubuntu Condensed" panose="020B0506030602030204" pitchFamily="34" charset="0"/>
              </a:rPr>
              <a:t> Л. С. Рубинштейн «Основы общей психологии», 4-ое издание, 1998 год</a:t>
            </a:r>
            <a:endParaRPr lang="en-GB" sz="800" dirty="0">
              <a:solidFill>
                <a:schemeClr val="accent6">
                  <a:lumMod val="50000"/>
                </a:schemeClr>
              </a:solidFill>
              <a:latin typeface="Ubuntu Condensed" panose="020B0506030602030204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55585" y="6830173"/>
            <a:ext cx="8640000" cy="0"/>
          </a:xfrm>
          <a:prstGeom prst="line">
            <a:avLst/>
          </a:prstGeom>
          <a:ln w="25400" cmpd="dbl">
            <a:solidFill>
              <a:schemeClr val="accent6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8361299" y="6518618"/>
            <a:ext cx="0" cy="28800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87030" y="2126493"/>
            <a:ext cx="31574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1400" dirty="0">
                <a:latin typeface="Ubuntu Condensed" panose="020B0604020202020204" charset="0"/>
                <a:cs typeface="Times New Roman" panose="02020603050405020304" pitchFamily="18" charset="0"/>
              </a:rPr>
              <a:t>Словарь – один из компонентов речевого развития ребенка. Исследованием речевого развития занимались такие выдающиеся психологи, педагоги и лингвисты как К.Д. Ушинский, Л.С. Выготский, В.В. Виноградов, А.В. Запорожец, А.А. Леонтьев, С.Л. Рубинштейн, Ф.А. Сохин, Е.А. Флерина, Д.Б. Эльконин.</a:t>
            </a:r>
          </a:p>
          <a:p>
            <a:pPr fontAlgn="base"/>
            <a:r>
              <a:rPr lang="ru-RU" sz="1400" dirty="0">
                <a:latin typeface="Ubuntu Condensed" panose="020B0604020202020204" charset="0"/>
                <a:cs typeface="Times New Roman" panose="02020603050405020304" pitchFamily="18" charset="0"/>
              </a:rPr>
              <a:t>Формирование лексического запаса имеет большое значение для развития познавательной деятельности ребенка, так как слово, его значение является средством не только речи, но и мышления</a:t>
            </a:r>
          </a:p>
          <a:p>
            <a:r>
              <a:rPr lang="ru-RU" sz="1400" dirty="0">
                <a:latin typeface="Ubuntu Condensed" panose="020B0604020202020204" charset="0"/>
                <a:cs typeface="Times New Roman" panose="02020603050405020304" pitchFamily="18" charset="0"/>
              </a:rPr>
              <a:t>Богатый словарный запас способствует формированию хорошо развитой речи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88339" y="939367"/>
            <a:ext cx="71072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>
                <a:solidFill>
                  <a:srgbClr val="C00000"/>
                </a:solidFill>
                <a:latin typeface="Ubuntu Condensed" panose="020B0506030602030204" pitchFamily="34" charset="0"/>
              </a:rPr>
              <a:t>«</a:t>
            </a:r>
            <a:r>
              <a:rPr lang="ru-RU" sz="1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все фактические и теоретические основания утверждать, что не только интеллектуальное развитие ребёнка, </a:t>
            </a:r>
            <a:br>
              <a:rPr lang="ru-RU" sz="1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и формирование его характера, эмоций и личности в целом находится в непосредственной зависимости от речи»</a:t>
            </a:r>
          </a:p>
          <a:p>
            <a:pPr algn="r"/>
            <a:r>
              <a:rPr lang="ru-RU" sz="1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 С. Выготский</a:t>
            </a:r>
          </a:p>
        </p:txBody>
      </p:sp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9886377"/>
              </p:ext>
            </p:extLst>
          </p:nvPr>
        </p:nvGraphicFramePr>
        <p:xfrm>
          <a:off x="4306530" y="2252395"/>
          <a:ext cx="4572000" cy="4283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772147" y="2126493"/>
            <a:ext cx="46546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Ubuntu Condensed" panose="020B0506030602030204" pitchFamily="34" charset="0"/>
              </a:rPr>
              <a:t>Результаты научных исследований  словарного запаса дошкольника</a:t>
            </a:r>
          </a:p>
        </p:txBody>
      </p:sp>
    </p:spTree>
    <p:extLst>
      <p:ext uri="{BB962C8B-B14F-4D97-AF65-F5344CB8AC3E}">
        <p14:creationId xmlns:p14="http://schemas.microsoft.com/office/powerpoint/2010/main" val="41339671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1999" y="1929629"/>
            <a:ext cx="4458790" cy="36004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349829" y="1598612"/>
            <a:ext cx="3222170" cy="4715101"/>
          </a:xfrm>
        </p:spPr>
        <p:txBody>
          <a:bodyPr>
            <a:normAutofit lnSpcReduction="10000"/>
          </a:bodyPr>
          <a:lstStyle/>
          <a:p>
            <a:r>
              <a:rPr lang="ru-RU" sz="1700" b="1" dirty="0">
                <a:latin typeface="Ubuntu Condensed" panose="020B0604020202020204" charset="0"/>
                <a:cs typeface="Times New Roman" panose="02020603050405020304" pitchFamily="18" charset="0"/>
              </a:rPr>
              <a:t>Задания для развития памяти и мышления</a:t>
            </a:r>
          </a:p>
          <a:p>
            <a:endParaRPr lang="ru-RU" dirty="0">
              <a:latin typeface="Ubuntu Condensed" panose="020B060402020202020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2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назови животных, растений и т.д.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2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назови предметы, которые могут быть в лесу, в городе, дома и т.д.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2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назови все слова, кроме животных и т.д.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2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назови новые (знакомые) для тебя слова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2386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21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41417" y="1152908"/>
            <a:ext cx="68884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200"/>
              </a:spcAft>
            </a:pPr>
            <a:r>
              <a:rPr lang="ru-RU" sz="2000" dirty="0">
                <a:latin typeface="Ubuntu Condensed" panose="020B0604020202020204" charset="0"/>
              </a:rPr>
              <a:t>Бедность словаря мешает полноценному общению, а следовательно, и общему развитию ребенка. И напротив, богатство словаря является признаком хорошо развитой речи и показателем высокого уровня умственного развития.</a:t>
            </a:r>
          </a:p>
          <a:p>
            <a:pPr fontAlgn="base">
              <a:spcAft>
                <a:spcPts val="1200"/>
              </a:spcAft>
            </a:pPr>
            <a:r>
              <a:rPr lang="ru-RU" sz="2000" dirty="0">
                <a:latin typeface="Ubuntu Condensed" panose="020B0604020202020204" charset="0"/>
              </a:rPr>
              <a:t>Своевременное развитие словаря – один из важных факторов подготовки к школьному обучению. Проводя словарную работу, мы одновременно решаем задачи нравственного и эстетического воспитания. Через слово формируются навыки поведения и нравственность.</a:t>
            </a:r>
          </a:p>
          <a:p>
            <a:pPr fontAlgn="base">
              <a:spcAft>
                <a:spcPts val="1200"/>
              </a:spcAft>
            </a:pPr>
            <a:r>
              <a:rPr lang="ru-RU" sz="2000" dirty="0">
                <a:latin typeface="Ubuntu Condensed" panose="020B0604020202020204" charset="0"/>
              </a:rPr>
              <a:t>Роль слова как важнейшей единицы языка и речи и его значение в психическом развитии ребенка определяют место словарной работы в общей системе работы по развитию речи детей в детском саду.</a:t>
            </a:r>
            <a:endParaRPr lang="ru-RU" sz="2000" b="0" i="0" dirty="0">
              <a:effectLst/>
              <a:latin typeface="Ubuntu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229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33600" y="1814759"/>
            <a:ext cx="648788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latin typeface="Ubuntu Condensed" panose="020B0604020202020204" charset="0"/>
                <a:cs typeface="Times New Roman" panose="02020603050405020304" pitchFamily="18" charset="0"/>
              </a:rPr>
              <a:t>Словарь</a:t>
            </a:r>
            <a: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  <a:t> – это лексический состав речи, которым пользуется человек. Словарь делят на активный и пассивный. </a:t>
            </a:r>
            <a:b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</a:br>
            <a:r>
              <a:rPr lang="ru-RU" sz="2000" b="1" u="sng" dirty="0">
                <a:latin typeface="Ubuntu Condensed" panose="020B0604020202020204" charset="0"/>
                <a:cs typeface="Times New Roman" panose="02020603050405020304" pitchFamily="18" charset="0"/>
              </a:rPr>
              <a:t>Пассивный словарный запас </a:t>
            </a:r>
            <a: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  <a:t>– это те слова, которые ребенок понимает, но еще самостоятельно не употребляет в речи. </a:t>
            </a:r>
            <a:b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</a:br>
            <a:r>
              <a:rPr lang="ru-RU" sz="2000" b="1" u="sng" dirty="0">
                <a:latin typeface="Ubuntu Condensed" panose="020B0604020202020204" charset="0"/>
                <a:cs typeface="Times New Roman" panose="02020603050405020304" pitchFamily="18" charset="0"/>
              </a:rPr>
              <a:t>Активный словарный запас </a:t>
            </a:r>
            <a: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  <a:t>– это те слова, которыми ребенок активно пользуется в своей речи. Объем активного словаря у любого человека меньше объема пассивного.</a:t>
            </a:r>
          </a:p>
        </p:txBody>
      </p:sp>
    </p:spTree>
    <p:extLst>
      <p:ext uri="{BB962C8B-B14F-4D97-AF65-F5344CB8AC3E}">
        <p14:creationId xmlns:p14="http://schemas.microsoft.com/office/powerpoint/2010/main" val="512295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889844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  <a:t>Для развития словарного запаса у детей, им необходимо непрерывное общение со взрослыми, которые могут научить их новым словам, новым понятиям, расширят их кругозор. </a:t>
            </a:r>
          </a:p>
          <a:p>
            <a: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  <a:t>	Очень важно при общении с детьми создавать все необходимые условия, чтобы ребенок закреплял умение правильно использовать новые слова или исправлять недочеты в случае неправильного их понимания. </a:t>
            </a:r>
          </a:p>
          <a:p>
            <a: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  <a:t>	Нужно задавать ребенку вопросы, мотивировать его на составление более сложных синтаксических конструкций, которые потребуют от ребенка знания все новых и новых слов.</a:t>
            </a:r>
          </a:p>
        </p:txBody>
      </p:sp>
    </p:spTree>
    <p:extLst>
      <p:ext uri="{BB962C8B-B14F-4D97-AF65-F5344CB8AC3E}">
        <p14:creationId xmlns:p14="http://schemas.microsoft.com/office/powerpoint/2010/main" val="4098669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715553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4" name="think-cell Slide" r:id="rId5" imgW="479" imgH="478" progId="TCLayout.ActiveDocument.1">
                  <p:embed/>
                </p:oleObj>
              </mc:Choice>
              <mc:Fallback>
                <p:oleObj name="think-cell Slide" r:id="rId5" imgW="479" imgH="478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Ubuntu Condensed" panose="020B0506030602030204" pitchFamily="34" charset="0"/>
              <a:ea typeface="+mj-ea"/>
              <a:cs typeface="+mj-cs"/>
              <a:sym typeface="Ubuntu Condensed" panose="020B0506030602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9160" y="0"/>
            <a:ext cx="8656427" cy="930875"/>
          </a:xfr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ru-RU" altLang="ru-RU" sz="2800" dirty="0">
                <a:solidFill>
                  <a:schemeClr val="tx1"/>
                </a:solidFill>
                <a:latin typeface="Ubuntu Condensed" panose="020B0506030602030204" pitchFamily="34" charset="0"/>
              </a:rPr>
              <a:t>Задачи словарной работы с дошкольниками</a:t>
            </a:r>
            <a:endParaRPr lang="en-US" altLang="ru-RU" sz="2800" dirty="0">
              <a:solidFill>
                <a:schemeClr val="tx1"/>
              </a:solidFill>
              <a:latin typeface="Ubuntu Condensed" panose="020B0506030602030204" pitchFamily="34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88626" y="6454774"/>
            <a:ext cx="489904" cy="365125"/>
          </a:xfrm>
        </p:spPr>
        <p:txBody>
          <a:bodyPr/>
          <a:lstStyle/>
          <a:p>
            <a:fld id="{310F2BF5-4889-4B97-B5D9-1686122E41BD}" type="slidenum">
              <a:rPr lang="ru-RU" sz="1800" smtClean="0">
                <a:solidFill>
                  <a:schemeClr val="accent6">
                    <a:lumMod val="50000"/>
                  </a:schemeClr>
                </a:solidFill>
                <a:latin typeface="Ubuntu Condensed" panose="020B0506030602030204" pitchFamily="34" charset="0"/>
              </a:rPr>
              <a:pPr/>
              <a:t>5</a:t>
            </a:fld>
            <a:endParaRPr lang="ru-RU" sz="1800" dirty="0">
              <a:solidFill>
                <a:schemeClr val="accent6">
                  <a:lumMod val="50000"/>
                </a:schemeClr>
              </a:solidFill>
              <a:latin typeface="Ubuntu Condensed" panose="020B050603060203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38530" y="922637"/>
            <a:ext cx="8640000" cy="0"/>
          </a:xfrm>
          <a:prstGeom prst="line">
            <a:avLst/>
          </a:prstGeom>
          <a:ln w="25400" cmpd="dbl">
            <a:solidFill>
              <a:schemeClr val="accent6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5587" y="6453336"/>
            <a:ext cx="8640000" cy="0"/>
          </a:xfrm>
          <a:prstGeom prst="line">
            <a:avLst/>
          </a:prstGeom>
          <a:ln w="25400" cmpd="dbl">
            <a:solidFill>
              <a:schemeClr val="accent6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8361299" y="6518618"/>
            <a:ext cx="0" cy="28800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55587" y="1853512"/>
            <a:ext cx="864000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AutoNum type="arabicPeriod"/>
            </a:pPr>
            <a: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  <a:t>Количественное увеличение словарного запаса, необходимого для содержательного общения</a:t>
            </a:r>
          </a:p>
          <a:p>
            <a:pPr marL="342900" indent="-342900">
              <a:spcAft>
                <a:spcPts val="1200"/>
              </a:spcAft>
              <a:buAutoNum type="arabicPeriod"/>
            </a:pPr>
            <a: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  <a:t>Освоение социально закреплённого содержания слов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  <a:t>овладение значением слов на основе их точного соотнесения с объектами окружающего мира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  <a:t>освоение обобщающего значения слов на основе выделения существенных признаков объектов и явлений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  <a:t>формирование образного строя речи и умения им пользоваться</a:t>
            </a:r>
          </a:p>
          <a:p>
            <a:pPr marL="342900" indent="-342900">
              <a:spcAft>
                <a:spcPts val="1200"/>
              </a:spcAft>
              <a:buAutoNum type="arabicPeriod"/>
            </a:pPr>
            <a: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  <a:t>Активизация словаря, то есть обеспечение не только знания ребёнком слов, но и навыка их регулярного употребления в различных условиях</a:t>
            </a:r>
          </a:p>
          <a:p>
            <a:pPr marL="342900" indent="-342900">
              <a:spcAft>
                <a:spcPts val="1200"/>
              </a:spcAft>
              <a:buAutoNum type="arabicPeriod"/>
            </a:pPr>
            <a: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  <a:t>Устранение из речи дошкольников нелитературных слов</a:t>
            </a:r>
          </a:p>
        </p:txBody>
      </p:sp>
    </p:spTree>
    <p:extLst>
      <p:ext uri="{BB962C8B-B14F-4D97-AF65-F5344CB8AC3E}">
        <p14:creationId xmlns:p14="http://schemas.microsoft.com/office/powerpoint/2010/main" val="3794317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281" y="240932"/>
            <a:ext cx="7042045" cy="128089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Ubuntu Condensed" panose="020B0604020202020204" charset="0"/>
              </a:rPr>
              <a:t>Три направления словарной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8154" y="1820091"/>
            <a:ext cx="7374291" cy="43978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Ubuntu Condensed" panose="020B0604020202020204" charset="0"/>
                <a:cs typeface="Times New Roman" panose="02020603050405020304" pitchFamily="18" charset="0"/>
              </a:rPr>
              <a:t>1</a:t>
            </a:r>
            <a:r>
              <a:rPr lang="ru-RU" sz="24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) Расширение словаря ребенка на основе ознакомления с постепенно увеличивающимся кругом предметов и явлений.</a:t>
            </a:r>
            <a:br>
              <a:rPr lang="ru-RU" sz="24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2) Введение слов, обозначающих качества, свойства, отношения, на основе углубления знаний о предметах и явлениях окружающего мира.</a:t>
            </a:r>
            <a:br>
              <a:rPr lang="ru-RU" sz="24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3) Введение слов, обозначающих элементарные понятия, на основе различения и обобщения предметов по существенным признакам.</a:t>
            </a:r>
          </a:p>
          <a:p>
            <a:endParaRPr lang="ru-RU" sz="2000" dirty="0">
              <a:latin typeface="Ubuntu Condensed" panose="020B060402020202020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6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t="-2" r="9412" b="-87478"/>
          <a:stretch/>
        </p:blipFill>
        <p:spPr>
          <a:xfrm>
            <a:off x="1308154" y="945958"/>
            <a:ext cx="785326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454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094221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3" name="think-cell Slide" r:id="rId5" imgW="479" imgH="478" progId="TCLayout.ActiveDocument.1">
                  <p:embed/>
                </p:oleObj>
              </mc:Choice>
              <mc:Fallback>
                <p:oleObj name="think-cell Slide" r:id="rId5" imgW="479" imgH="478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Ubuntu Condensed" panose="020B0506030602030204" pitchFamily="34" charset="0"/>
              <a:ea typeface="+mj-ea"/>
              <a:cs typeface="+mj-cs"/>
              <a:sym typeface="Ubuntu Condensed" panose="020B0506030602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9160" y="0"/>
            <a:ext cx="8656427" cy="930875"/>
          </a:xfr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altLang="ru-RU" sz="2800" dirty="0">
                <a:solidFill>
                  <a:schemeClr val="tx1"/>
                </a:solidFill>
                <a:latin typeface="Ubuntu Condensed" panose="020B0604020202020204" charset="0"/>
              </a:rPr>
              <a:t>Практические методы и приёмы </a:t>
            </a:r>
            <a:r>
              <a:rPr lang="ru-RU" sz="2800" dirty="0">
                <a:solidFill>
                  <a:schemeClr val="tx1"/>
                </a:solidFill>
                <a:latin typeface="Ubuntu Condensed" panose="020B0604020202020204" charset="0"/>
              </a:rPr>
              <a:t>обогащения словаря        детей</a:t>
            </a:r>
            <a:r>
              <a:rPr lang="ru-RU" sz="2800" b="1" dirty="0">
                <a:solidFill>
                  <a:schemeClr val="tx1"/>
                </a:solidFill>
                <a:latin typeface="Ubuntu Condensed" panose="020B0604020202020204" charset="0"/>
              </a:rPr>
              <a:t> </a:t>
            </a:r>
            <a:r>
              <a:rPr lang="ru-RU" altLang="ru-RU" sz="2800" dirty="0">
                <a:solidFill>
                  <a:schemeClr val="tx1"/>
                </a:solidFill>
                <a:latin typeface="Ubuntu Condensed" panose="020B0604020202020204" charset="0"/>
              </a:rPr>
              <a:t> дошкольного возраста</a:t>
            </a:r>
            <a:endParaRPr lang="en-US" altLang="ru-RU" sz="2800" dirty="0">
              <a:solidFill>
                <a:schemeClr val="tx1"/>
              </a:solidFill>
              <a:latin typeface="Ubuntu Condensed" panose="020B0604020202020204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88625" y="6453052"/>
            <a:ext cx="520243" cy="366848"/>
          </a:xfrm>
        </p:spPr>
        <p:txBody>
          <a:bodyPr/>
          <a:lstStyle/>
          <a:p>
            <a:fld id="{310F2BF5-4889-4B97-B5D9-1686122E41BD}" type="slidenum">
              <a:rPr lang="ru-RU" sz="1800" smtClean="0">
                <a:solidFill>
                  <a:schemeClr val="accent6">
                    <a:lumMod val="50000"/>
                  </a:schemeClr>
                </a:solidFill>
                <a:latin typeface="Ubuntu Condensed" panose="020B0506030602030204" pitchFamily="34" charset="0"/>
              </a:rPr>
              <a:pPr/>
              <a:t>7</a:t>
            </a:fld>
            <a:endParaRPr lang="ru-RU" sz="1800" dirty="0">
              <a:solidFill>
                <a:schemeClr val="accent6">
                  <a:lumMod val="50000"/>
                </a:schemeClr>
              </a:solidFill>
              <a:latin typeface="Ubuntu Condensed" panose="020B050603060203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38530" y="922637"/>
            <a:ext cx="8640000" cy="0"/>
          </a:xfrm>
          <a:prstGeom prst="line">
            <a:avLst/>
          </a:prstGeom>
          <a:ln w="25400" cmpd="dbl">
            <a:solidFill>
              <a:schemeClr val="accent6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82371" y="6518618"/>
            <a:ext cx="8740006" cy="60961"/>
          </a:xfrm>
          <a:prstGeom prst="line">
            <a:avLst/>
          </a:prstGeom>
          <a:ln w="25400" cmpd="dbl">
            <a:solidFill>
              <a:schemeClr val="accent6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8361299" y="6518618"/>
            <a:ext cx="0" cy="28800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273319"/>
              </p:ext>
            </p:extLst>
          </p:nvPr>
        </p:nvGraphicFramePr>
        <p:xfrm>
          <a:off x="486943" y="2421547"/>
          <a:ext cx="8308714" cy="5855386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3676899">
                  <a:extLst>
                    <a:ext uri="{9D8B030D-6E8A-4147-A177-3AD203B41FA5}">
                      <a16:colId xmlns:a16="http://schemas.microsoft.com/office/drawing/2014/main" val="4009918274"/>
                    </a:ext>
                  </a:extLst>
                </a:gridCol>
                <a:gridCol w="4631815">
                  <a:extLst>
                    <a:ext uri="{9D8B030D-6E8A-4147-A177-3AD203B41FA5}">
                      <a16:colId xmlns:a16="http://schemas.microsoft.com/office/drawing/2014/main" val="1156728277"/>
                    </a:ext>
                  </a:extLst>
                </a:gridCol>
              </a:tblGrid>
              <a:tr h="254654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Ubuntu Condensed" panose="020B0506030602030204" pitchFamily="34" charset="0"/>
                        </a:rPr>
                        <a:t>Методы</a:t>
                      </a:r>
                    </a:p>
                  </a:txBody>
                  <a:tcPr>
                    <a:lnL w="9525" cap="rnd" cmpd="sng" algn="ctr">
                      <a:noFill/>
                      <a:prstDash val="solid"/>
                    </a:lnL>
                    <a:lnR>
                      <a:noFill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Ubuntu Condensed" panose="020B0506030602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283836"/>
                  </a:ext>
                </a:extLst>
              </a:tr>
              <a:tr h="2088166">
                <a:tc>
                  <a:txBody>
                    <a:bodyPr/>
                    <a:lstStyle/>
                    <a:p>
                      <a:pPr algn="l"/>
                      <a:r>
                        <a:rPr lang="ru-RU" sz="1600" b="1" i="0" kern="1200" dirty="0">
                          <a:solidFill>
                            <a:schemeClr val="tx1"/>
                          </a:solidFill>
                          <a:effectLst/>
                          <a:latin typeface="Ubuntu Condensed" panose="020B0604020202020204" charset="0"/>
                          <a:ea typeface="+mn-ea"/>
                          <a:cs typeface="Times New Roman" panose="02020603050405020304" pitchFamily="18" charset="0"/>
                        </a:rPr>
                        <a:t>Методы накопления содержания детской речи</a:t>
                      </a:r>
                      <a:endParaRPr lang="ru-RU" sz="1600" dirty="0">
                        <a:latin typeface="Ubuntu Condensed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9525" cap="rnd" cmpd="sng" algn="ctr">
                      <a:noFill/>
                      <a:prstDash val="solid"/>
                    </a:lnL>
                    <a:lnR>
                      <a:noFill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400" b="1" i="0" kern="1200" dirty="0">
                          <a:solidFill>
                            <a:schemeClr val="tx1"/>
                          </a:solidFill>
                          <a:effectLst/>
                          <a:latin typeface="Ubuntu Condensed" panose="020B0604020202020204" charset="0"/>
                          <a:ea typeface="+mn-ea"/>
                          <a:cs typeface="Times New Roman" panose="02020603050405020304" pitchFamily="18" charset="0"/>
                        </a:rPr>
                        <a:t>непосредственное ознакомление с окружающим и обогащение словаря: рассматривание и обследование предметов, наблюдение, осмотры помещения детского сада, целевые прогулки и экскурсии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b="1" i="0" kern="1200" dirty="0">
                          <a:solidFill>
                            <a:schemeClr val="tx1"/>
                          </a:solidFill>
                          <a:effectLst/>
                          <a:latin typeface="Ubuntu Condensed" panose="020B0604020202020204" charset="0"/>
                          <a:ea typeface="+mn-ea"/>
                          <a:cs typeface="Times New Roman" panose="02020603050405020304" pitchFamily="18" charset="0"/>
                        </a:rPr>
                        <a:t>опосредованное ознакомление с окружающим и обогащение словаря: рассматривание картин с малознакомым содержанием, чтение художественных произведений, показ кино-видеофильмов</a:t>
                      </a:r>
                      <a:r>
                        <a:rPr lang="ru-RU" sz="1800" b="1" i="0" kern="1200" dirty="0">
                          <a:solidFill>
                            <a:schemeClr val="tx1"/>
                          </a:solidFill>
                          <a:effectLst/>
                          <a:latin typeface="Ubuntu Condensed" panose="020B0604020202020204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i="0" kern="1200" dirty="0">
                          <a:solidFill>
                            <a:schemeClr val="tx1"/>
                          </a:solidFill>
                          <a:effectLst/>
                          <a:latin typeface="Ubuntu Condensed" panose="020B0604020202020204" charset="0"/>
                          <a:ea typeface="+mn-ea"/>
                          <a:cs typeface="Times New Roman" panose="02020603050405020304" pitchFamily="18" charset="0"/>
                        </a:rPr>
                        <a:t>просмотр телепередач.</a:t>
                      </a:r>
                      <a:br>
                        <a:rPr lang="ru-RU" sz="1400" b="1" dirty="0">
                          <a:latin typeface="Ubuntu Condensed" panose="020B0604020202020204" charset="0"/>
                          <a:cs typeface="Times New Roman" panose="02020603050405020304" pitchFamily="18" charset="0"/>
                        </a:rPr>
                      </a:br>
                      <a:endParaRPr lang="ru-RU" sz="1400" b="1" dirty="0">
                        <a:latin typeface="Ubuntu Condensed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22944600"/>
                  </a:ext>
                </a:extLst>
              </a:tr>
              <a:tr h="1632293">
                <a:tc>
                  <a:txBody>
                    <a:bodyPr/>
                    <a:lstStyle/>
                    <a:p>
                      <a:r>
                        <a:rPr lang="ru-RU" sz="1600" b="1" i="0" kern="1200" dirty="0">
                          <a:solidFill>
                            <a:schemeClr val="tx1"/>
                          </a:solidFill>
                          <a:effectLst/>
                          <a:latin typeface="Ubuntu Condensed" panose="020B0604020202020204" charset="0"/>
                          <a:ea typeface="+mn-ea"/>
                          <a:cs typeface="Times New Roman" panose="02020603050405020304" pitchFamily="18" charset="0"/>
                        </a:rPr>
                        <a:t>Методы, направленные на закрепление и активизацию словаря, развитие его смысловой стороны</a:t>
                      </a:r>
                      <a:endParaRPr lang="ru-RU" sz="1600" dirty="0">
                        <a:latin typeface="Ubuntu Condensed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9525" cap="rnd" cmpd="sng" algn="ctr">
                      <a:noFill/>
                      <a:prstDash val="solid"/>
                    </a:lnL>
                    <a:lnR>
                      <a:noFill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0" kern="1200" dirty="0">
                          <a:solidFill>
                            <a:schemeClr val="tx1"/>
                          </a:solidFill>
                          <a:effectLst/>
                          <a:latin typeface="Ubuntu Condensed" panose="020B0604020202020204" charset="0"/>
                          <a:ea typeface="+mn-ea"/>
                          <a:cs typeface="Times New Roman" panose="02020603050405020304" pitchFamily="18" charset="0"/>
                        </a:rPr>
                        <a:t>рассматривание игрушек, рассматривание картин с хорошо знакомым содержанием, дидактические игры и упражнения (игры с предметами (игрушками, природным материалом), настольно-печатные,</a:t>
                      </a:r>
                      <a:r>
                        <a:rPr lang="ru-RU" sz="1400" b="1" i="0" kern="1200" baseline="0" dirty="0">
                          <a:solidFill>
                            <a:schemeClr val="tx1"/>
                          </a:solidFill>
                          <a:effectLst/>
                          <a:latin typeface="Ubuntu Condensed" panose="020B060402020202020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kern="1200" dirty="0">
                          <a:solidFill>
                            <a:schemeClr val="tx1"/>
                          </a:solidFill>
                          <a:effectLst/>
                          <a:latin typeface="Ubuntu Condensed" panose="020B0604020202020204" charset="0"/>
                          <a:ea typeface="+mn-ea"/>
                          <a:cs typeface="Times New Roman" panose="02020603050405020304" pitchFamily="18" charset="0"/>
                        </a:rPr>
                        <a:t>словесные игры.</a:t>
                      </a:r>
                      <a:endParaRPr lang="ru-RU" sz="1400" b="1" dirty="0">
                        <a:latin typeface="Ubuntu Condensed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80614069"/>
                  </a:ext>
                </a:extLst>
              </a:tr>
              <a:tr h="1632293"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9525" cap="rnd" cmpd="sng" algn="ctr">
                      <a:noFill/>
                      <a:prstDash val="solid"/>
                    </a:lnL>
                    <a:lnR>
                      <a:noFill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4088431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86943" y="1181267"/>
            <a:ext cx="86570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Ubuntu Condensed" panose="020B0604020202020204" charset="0"/>
                <a:cs typeface="Times New Roman" panose="02020603050405020304" pitchFamily="18" charset="0"/>
              </a:rPr>
              <a:t>Метод обучения – действия обучающего и обучаемого, выполняемые с целью передачи знаний от одного к другому</a:t>
            </a:r>
          </a:p>
          <a:p>
            <a:endParaRPr lang="ru-RU" sz="1400" dirty="0">
              <a:latin typeface="Ubuntu Condensed" panose="020B0604020202020204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Ubuntu Condensed" panose="020B0604020202020204" charset="0"/>
                <a:cs typeface="Times New Roman" panose="02020603050405020304" pitchFamily="18" charset="0"/>
              </a:rPr>
              <a:t>Приём обучения – вариант применения метода обучения, привносящий в основное действие, составляющее сам метод, побочных действий, предопределённых характером учебного дидактического материала </a:t>
            </a:r>
          </a:p>
        </p:txBody>
      </p:sp>
    </p:spTree>
    <p:extLst>
      <p:ext uri="{BB962C8B-B14F-4D97-AF65-F5344CB8AC3E}">
        <p14:creationId xmlns:p14="http://schemas.microsoft.com/office/powerpoint/2010/main" val="675980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7909" y="329900"/>
            <a:ext cx="7538433" cy="1280890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latin typeface="Ubuntu Condensed" panose="020B0604020202020204" charset="0"/>
                <a:cs typeface="Times New Roman" panose="02020603050405020304" pitchFamily="18" charset="0"/>
              </a:rPr>
              <a:t>Методические приёмы делятся на три основные группы</a:t>
            </a:r>
            <a:br>
              <a:rPr lang="ru-RU" dirty="0">
                <a:latin typeface="Ubuntu Condensed" panose="020B0604020202020204" charset="0"/>
              </a:rPr>
            </a:br>
            <a:br>
              <a:rPr lang="ru-RU" dirty="0">
                <a:latin typeface="Ubuntu Condensed" panose="020B0604020202020204" charset="0"/>
              </a:rPr>
            </a:br>
            <a:r>
              <a:rPr lang="ru-RU" dirty="0"/>
              <a:t>    </a:t>
            </a:r>
            <a:br>
              <a:rPr lang="ru-RU" dirty="0"/>
            </a:br>
            <a:br>
              <a:rPr lang="ru-RU" dirty="0"/>
            </a:br>
            <a:r>
              <a:rPr lang="ru-RU" sz="2200" dirty="0">
                <a:solidFill>
                  <a:srgbClr val="C00000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1.</a:t>
            </a:r>
            <a:r>
              <a:rPr lang="ru-RU" sz="2200" dirty="0">
                <a:latin typeface="Ubuntu Condensed" panose="020B0604020202020204" charset="0"/>
                <a:cs typeface="Times New Roman" panose="02020603050405020304" pitchFamily="18" charset="0"/>
              </a:rPr>
              <a:t> Словесные приёмы: речевой образец, повторное проговаривание, объяснение, указания, вопрос.</a:t>
            </a:r>
            <a:br>
              <a:rPr lang="ru-RU" sz="2200" dirty="0">
                <a:latin typeface="Ubuntu Condensed" panose="020B060402020202020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rgbClr val="C00000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2. </a:t>
            </a:r>
            <a:r>
              <a:rPr lang="ru-RU" sz="2200" dirty="0">
                <a:latin typeface="Ubuntu Condensed" panose="020B0604020202020204" charset="0"/>
                <a:cs typeface="Times New Roman" panose="02020603050405020304" pitchFamily="18" charset="0"/>
              </a:rPr>
              <a:t>Наглядные приёмы – показ иллюстративного материала, картин, предметов, показ образца, способов действия. </a:t>
            </a:r>
            <a:br>
              <a:rPr lang="ru-RU" sz="2200" dirty="0">
                <a:latin typeface="Ubuntu Condensed" panose="020B060402020202020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rgbClr val="C00000"/>
                </a:solidFill>
                <a:latin typeface="Ubuntu Condensed" panose="020B0604020202020204" charset="0"/>
                <a:cs typeface="Times New Roman" panose="02020603050405020304" pitchFamily="18" charset="0"/>
              </a:rPr>
              <a:t>3.</a:t>
            </a:r>
            <a:r>
              <a:rPr lang="ru-RU" sz="2200" dirty="0">
                <a:latin typeface="Ubuntu Condensed" panose="020B0604020202020204" charset="0"/>
                <a:cs typeface="Times New Roman" panose="02020603050405020304" pitchFamily="18" charset="0"/>
              </a:rPr>
              <a:t> Игровые приёмы могут быть словесными и наглядными. Они возбуждают у ребёнка интерес к деятельности, обогащают мотивы речи, создают положительный эмоциональный фон процесса обучения и тем самым повышают речевую активность детей и результативность занятий. 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F2BF5-4889-4B97-B5D9-1686122E41B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885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354075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0" name="think-cell Slide" r:id="rId5" imgW="479" imgH="478" progId="TCLayout.ActiveDocument.1">
                  <p:embed/>
                </p:oleObj>
              </mc:Choice>
              <mc:Fallback>
                <p:oleObj name="think-cell Slide" r:id="rId5" imgW="479" imgH="478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 hidden="1"/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Ubuntu Condensed" panose="020B0506030602030204" pitchFamily="34" charset="0"/>
              <a:ea typeface="+mj-ea"/>
              <a:cs typeface="+mj-cs"/>
              <a:sym typeface="Ubuntu Condensed" panose="020B0506030602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9160" y="0"/>
            <a:ext cx="8656427" cy="930875"/>
          </a:xfr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ru-RU" altLang="ru-RU" sz="2800" dirty="0">
                <a:solidFill>
                  <a:schemeClr val="accent6">
                    <a:lumMod val="50000"/>
                  </a:schemeClr>
                </a:solidFill>
                <a:latin typeface="Ubuntu Condensed" panose="020B0506030602030204" pitchFamily="34" charset="0"/>
              </a:rPr>
              <a:t>Упражнения, расширяющие словарный запас</a:t>
            </a:r>
            <a:endParaRPr lang="en-US" altLang="ru-RU" sz="2800" dirty="0">
              <a:solidFill>
                <a:schemeClr val="accent6">
                  <a:lumMod val="50000"/>
                </a:schemeClr>
              </a:solidFill>
              <a:latin typeface="Ubuntu Condensed" panose="020B0506030602030204" pitchFamily="34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388626" y="6454774"/>
            <a:ext cx="489904" cy="365125"/>
          </a:xfrm>
        </p:spPr>
        <p:txBody>
          <a:bodyPr/>
          <a:lstStyle/>
          <a:p>
            <a:fld id="{310F2BF5-4889-4B97-B5D9-1686122E41BD}" type="slidenum">
              <a:rPr lang="ru-RU" sz="1800" smtClean="0">
                <a:solidFill>
                  <a:schemeClr val="accent6">
                    <a:lumMod val="50000"/>
                  </a:schemeClr>
                </a:solidFill>
                <a:latin typeface="Ubuntu Condensed" panose="020B0506030602030204" pitchFamily="34" charset="0"/>
              </a:rPr>
              <a:pPr/>
              <a:t>9</a:t>
            </a:fld>
            <a:endParaRPr lang="ru-RU" sz="1800" dirty="0">
              <a:solidFill>
                <a:schemeClr val="accent6">
                  <a:lumMod val="50000"/>
                </a:schemeClr>
              </a:solidFill>
              <a:latin typeface="Ubuntu Condensed" panose="020B050603060203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38530" y="922637"/>
            <a:ext cx="8640000" cy="0"/>
          </a:xfrm>
          <a:prstGeom prst="line">
            <a:avLst/>
          </a:prstGeom>
          <a:ln w="25400" cmpd="dbl">
            <a:solidFill>
              <a:schemeClr val="accent6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5587" y="6453336"/>
            <a:ext cx="8640000" cy="0"/>
          </a:xfrm>
          <a:prstGeom prst="line">
            <a:avLst/>
          </a:prstGeom>
          <a:ln w="25400" cmpd="dbl">
            <a:solidFill>
              <a:schemeClr val="accent6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8361299" y="6518618"/>
            <a:ext cx="0" cy="28800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8531" y="1261241"/>
            <a:ext cx="86400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506030602030204" pitchFamily="34" charset="0"/>
              </a:rPr>
              <a:t>подбор эпитетов к предмету / узнавание по эпитетам предмета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506030602030204" pitchFamily="34" charset="0"/>
              </a:rPr>
              <a:t>подбор к предмету действий (глаголов)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506030602030204" pitchFamily="34" charset="0"/>
              </a:rPr>
              <a:t>подбор обстоятельств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506030602030204" pitchFamily="34" charset="0"/>
              </a:rPr>
              <a:t>определение нюансов смысла слова (дом/домик/домище)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506030602030204" pitchFamily="34" charset="0"/>
              </a:rPr>
              <a:t>вставление пропущенных слов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506030602030204" pitchFamily="34" charset="0"/>
              </a:rPr>
              <a:t>составление предложений с определённым словом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506030602030204" pitchFamily="34" charset="0"/>
              </a:rPr>
              <a:t>объяснение слов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506030602030204" pitchFamily="34" charset="0"/>
              </a:rPr>
              <a:t>составление и отгадывание загадок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506030602030204" pitchFamily="34" charset="0"/>
              </a:rPr>
              <a:t>классификация предметов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Ubuntu Condensed" panose="020B0506030602030204" pitchFamily="34" charset="0"/>
              </a:rPr>
              <a:t>подбор синонимов</a:t>
            </a:r>
          </a:p>
        </p:txBody>
      </p:sp>
    </p:spTree>
    <p:extLst>
      <p:ext uri="{BB962C8B-B14F-4D97-AF65-F5344CB8AC3E}">
        <p14:creationId xmlns:p14="http://schemas.microsoft.com/office/powerpoint/2010/main" val="7545792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ty.ohztQkym708D.zPNd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ty.ohztQkym708D.zPNd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lJ26BSRRWKCV4I5OVhCh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rzUsgS6TtGqJDCUkc.se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rzUsgS6TtGqJDCUkc.se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nGalMfVSeGqPhZu9VNxz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2314</TotalTime>
  <Words>1987</Words>
  <Application>Microsoft Office PowerPoint</Application>
  <PresentationFormat>Экран (4:3)</PresentationFormat>
  <Paragraphs>144</Paragraphs>
  <Slides>21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Century Gothic</vt:lpstr>
      <vt:lpstr>Arial</vt:lpstr>
      <vt:lpstr>Wingdings 3</vt:lpstr>
      <vt:lpstr>Ubuntu Condensed</vt:lpstr>
      <vt:lpstr>Calibri</vt:lpstr>
      <vt:lpstr>Times New Roman</vt:lpstr>
      <vt:lpstr>Легкий дым</vt:lpstr>
      <vt:lpstr>think-cell Slide</vt:lpstr>
      <vt:lpstr>Презентация PowerPoint</vt:lpstr>
      <vt:lpstr>Актуальность задачи формирования словаря дошкольников</vt:lpstr>
      <vt:lpstr>Презентация PowerPoint</vt:lpstr>
      <vt:lpstr>Презентация PowerPoint</vt:lpstr>
      <vt:lpstr>Задачи словарной работы с дошкольниками</vt:lpstr>
      <vt:lpstr>Три направления словарной работы</vt:lpstr>
      <vt:lpstr>Практические методы и приёмы обогащения словаря        детей  дошкольного возраста</vt:lpstr>
      <vt:lpstr>Методические приёмы делятся на три основные группы        1. Словесные приёмы: речевой образец, повторное проговаривание, объяснение, указания, вопрос. 2. Наглядные приёмы – показ иллюстративного материала, картин, предметов, показ образца, способов действия.  3. Игровые приёмы могут быть словесными и наглядными. Они возбуждают у ребёнка интерес к деятельности, обогащают мотивы речи, создают положительный эмоциональный фон процесса обучения и тем самым повышают речевую активность детей и результативность занятий. </vt:lpstr>
      <vt:lpstr>Упражнения, расширяющие словарный запас</vt:lpstr>
      <vt:lpstr>Игровые приёмы по формированию словаря дошкольника</vt:lpstr>
      <vt:lpstr>Дидактические требования к занятиям по формированию словарного запаса дошкольников</vt:lpstr>
      <vt:lpstr>Современные технологии</vt:lpstr>
      <vt:lpstr>Синквейн</vt:lpstr>
      <vt:lpstr>Презентация PowerPoint</vt:lpstr>
      <vt:lpstr>1. Дом 2. Большой, красивый 3. Защищает, греет, бережёт 4. Нужен всегда всем людям 5. Здание </vt:lpstr>
      <vt:lpstr>Интеллект-карты</vt:lpstr>
      <vt:lpstr>Презентация PowerPoint</vt:lpstr>
      <vt:lpstr>Презентация PowerPoint</vt:lpstr>
      <vt:lpstr>Коллаж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LXA</dc:creator>
  <cp:lastModifiedBy>LXA-DELL</cp:lastModifiedBy>
  <cp:revision>226</cp:revision>
  <cp:lastPrinted>2018-01-26T05:29:44Z</cp:lastPrinted>
  <dcterms:created xsi:type="dcterms:W3CDTF">2017-12-26T10:25:14Z</dcterms:created>
  <dcterms:modified xsi:type="dcterms:W3CDTF">2019-11-18T17:50:57Z</dcterms:modified>
</cp:coreProperties>
</file>